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76" r:id="rId9"/>
    <p:sldId id="273" r:id="rId10"/>
    <p:sldId id="274" r:id="rId11"/>
    <p:sldId id="266" r:id="rId12"/>
    <p:sldId id="259" r:id="rId13"/>
    <p:sldId id="269" r:id="rId14"/>
    <p:sldId id="267" r:id="rId15"/>
    <p:sldId id="270" r:id="rId16"/>
    <p:sldId id="275" r:id="rId17"/>
    <p:sldId id="260" r:id="rId18"/>
    <p:sldId id="271" r:id="rId19"/>
    <p:sldId id="261" r:id="rId20"/>
    <p:sldId id="272" r:id="rId21"/>
    <p:sldId id="26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FCDF-69B0-4882-81F0-3ADAFB22AA23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BD6B-531D-4A58-8A80-28AF2A928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8FEC-7E88-4BB3-852B-D9263AEF80A9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4933-E0FA-4E86-8C58-7B16687B8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FE00-DDE2-4529-B2BA-F7AC4531B55E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D8D1-624D-46A0-B44E-E86CCD2D0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1C4F-574D-447D-B66C-9D5A1F7515C3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6499-4620-4B96-9BE0-E92027834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373D-E346-425F-9811-2DF2CA4B1549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4A21-2ADB-4F28-BFEC-8655C0B607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9EC0-2424-4CF9-8E4C-6E4C404B3BAE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C63B-CD94-4D6D-88A6-E70774122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173E-94A7-4900-AA9C-AB38368BF716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B9CB-DE4D-456E-A1C7-240C4423B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1AD1-6F3B-4ECE-8DD6-807C5AFC2446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A1FE-2A25-44D1-AB13-526D306C7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070A-06D6-4424-87AD-ACC786BB3A6A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DD0C-5635-4902-96D2-300D75B4E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BE00-D51A-4A89-9CA5-1CE451774933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7047-2363-4640-B2B6-419A55F2E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92E-3F56-4D36-8F1C-C0CCB74DF0AE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C89E-7573-46C2-BC3F-0FDFBC5B0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E5BDCF4-9BB8-4A88-A2F8-EA1D6665E6DC}" type="datetimeFigureOut">
              <a:rPr lang="en-GB"/>
              <a:pPr>
                <a:defRPr/>
              </a:pPr>
              <a:t>03/08/2012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BC23584-6382-4E6F-93FA-9EAE55CDD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G_92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5589240"/>
            <a:ext cx="8712968" cy="146759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 </a:t>
            </a:r>
            <a:r>
              <a:rPr lang="zh-CN" altLang="en-US" dirty="0"/>
              <a:t>第</a:t>
            </a:r>
            <a:r>
              <a:rPr lang="en-GB" sz="5300" spc="300" dirty="0" smtClean="0">
                <a:solidFill>
                  <a:schemeClr val="tx1"/>
                </a:solidFill>
                <a:latin typeface="Gill Sans MT" pitchFamily="34" charset="0"/>
              </a:rPr>
              <a:t> 10</a:t>
            </a:r>
            <a:r>
              <a:rPr lang="zh-CN" altLang="en-US" sz="5300" spc="300" dirty="0" smtClean="0">
                <a:solidFill>
                  <a:schemeClr val="tx1"/>
                </a:solidFill>
                <a:latin typeface="Gill Sans MT" pitchFamily="34" charset="0"/>
              </a:rPr>
              <a:t>章</a:t>
            </a:r>
            <a:r>
              <a:rPr lang="en-GB" sz="5300" spc="300" dirty="0" smtClean="0">
                <a:solidFill>
                  <a:schemeClr val="tx1"/>
                </a:solidFill>
                <a:latin typeface="Gill Sans MT" pitchFamily="34" charset="0"/>
              </a:rPr>
              <a:t/>
            </a:r>
            <a:br>
              <a:rPr lang="en-GB" sz="5300" spc="300" dirty="0" smtClean="0">
                <a:solidFill>
                  <a:schemeClr val="tx1"/>
                </a:solidFill>
                <a:latin typeface="Gill Sans MT" pitchFamily="34" charset="0"/>
              </a:rPr>
            </a:br>
            <a:r>
              <a:rPr lang="zh-CN" altLang="en-US" sz="5300" spc="300" dirty="0" smtClean="0">
                <a:solidFill>
                  <a:schemeClr val="tx1"/>
                </a:solidFill>
                <a:latin typeface="Gill Sans MT" pitchFamily="34" charset="0"/>
              </a:rPr>
              <a:t>受洗归入耶稣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/>
              </a:rPr>
              <a:t>足够的水 </a:t>
            </a:r>
            <a:r>
              <a:rPr lang="en-US" altLang="zh-CN" dirty="0" smtClean="0">
                <a:solidFill>
                  <a:schemeClr val="bg1"/>
                </a:solidFill>
                <a:effectLst/>
              </a:rPr>
              <a:t>– 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浴缸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2291" name="Content Placeholder 3" descr="DSC0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effectLst/>
              </a:rPr>
              <a:t>受洗是成人的完全浸入</a:t>
            </a:r>
            <a:endParaRPr lang="en-GB" dirty="0" smtClean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“约翰在靠近撒冷的哀嫩也施洗；因为那里水多，众人都去受洗”（约翰福音</a:t>
            </a:r>
            <a:r>
              <a:rPr lang="en-US" altLang="zh-CN" sz="3000" b="1" i="1" dirty="0">
                <a:solidFill>
                  <a:schemeClr val="bg2">
                    <a:lumMod val="75000"/>
                  </a:schemeClr>
                </a:solidFill>
              </a:rPr>
              <a:t>3:23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）。</a:t>
            </a:r>
            <a:endParaRPr lang="en-US" altLang="zh-CN" sz="30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耶稣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也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在 约 但 河 里 受 了 约 翰 的 洗 。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入约旦河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马可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1:9 ). </a:t>
            </a: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“耶稣受了洗</a:t>
            </a:r>
            <a:r>
              <a:rPr lang="en-US" altLang="zh-CN" sz="3000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随即从水里上来”（马太福音</a:t>
            </a:r>
            <a:r>
              <a:rPr lang="en-US" altLang="zh-CN" sz="3000" b="1" i="1" dirty="0">
                <a:solidFill>
                  <a:schemeClr val="bg2">
                    <a:lumMod val="75000"/>
                  </a:schemeClr>
                </a:solidFill>
              </a:rPr>
              <a:t>3:13…16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）。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腓利和埃塞俄比亚的官员“二人同下水里去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腓利就给他施洗。从水里上来”（使徒行传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8:38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39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）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。受洗是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与耶稣一起埋葬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哥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2:12),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这就意味着完全覆盖。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642350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effectLst/>
              </a:rPr>
              <a:t>受洗</a:t>
            </a:r>
            <a:r>
              <a:rPr lang="en-GB" sz="3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GB" sz="3600" dirty="0" smtClean="0">
                <a:solidFill>
                  <a:schemeClr val="bg1"/>
                </a:solidFill>
                <a:effectLst/>
              </a:rPr>
              <a:t>– </a:t>
            </a:r>
            <a:r>
              <a:rPr lang="zh-CN" altLang="en-US" sz="3600" dirty="0">
                <a:solidFill>
                  <a:schemeClr val="bg1"/>
                </a:solidFill>
                <a:effectLst/>
              </a:rPr>
              <a:t>新</a:t>
            </a:r>
            <a:r>
              <a:rPr lang="zh-CN" altLang="en-US" sz="3600" dirty="0" smtClean="0">
                <a:solidFill>
                  <a:schemeClr val="bg1"/>
                </a:solidFill>
                <a:effectLst/>
              </a:rPr>
              <a:t>的生命的开始</a:t>
            </a:r>
            <a:endParaRPr lang="en-GB" sz="3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因 为 知 道 我 们 的 旧 人 </a:t>
            </a:r>
            <a:r>
              <a:rPr lang="en-GB" altLang="zh-CN" sz="3000" b="1" i="1" dirty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和 </a:t>
            </a: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他 同 钉 十 字 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架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罗马书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6:6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);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上帝通过洗礼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让我们同耶稣一起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以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2:5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  <a:endParaRPr lang="en-GB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洗礼过后我们仍然保持人的特性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因此肉体生命的方式将不断提高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因此，我们的肉体的“十字架上”（人性）是一个持续的过程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，洗礼只是开始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，因此耶稣告诉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信徒每一天都要背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起他的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十字架，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并跟随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他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路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9:23; 14:27).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罗马书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6:3-5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"/>
              <a:defRPr/>
            </a:pPr>
            <a:r>
              <a:rPr lang="zh-CN" altLang="en-US" sz="2600" b="1" i="1" dirty="0">
                <a:solidFill>
                  <a:schemeClr val="bg2">
                    <a:lumMod val="75000"/>
                  </a:schemeClr>
                </a:solidFill>
              </a:rPr>
              <a:t>岂 不 知 我 们 这 受 洗 归 入 基 督 耶 稣 的 人 ， 是 受 洗 归 入 他 的 死 吗 ？所 以 ， 我 们 借 着 洗 礼 归 入 死 ， 和 他 一 同 埋 葬 ， 原 是 叫 我 们 一 举 一 动 有 新 生 的 样 式 ， 像 基 督 借 着 父 的 荣 耀 从 死 里 复 活 一 样 。我 们 若 在 他 死 的 形 状 上 与 他 联 合 ， 也 要 在 他 复 活 的 形 状 上 与 他 联 合 。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受洗</a:t>
            </a:r>
            <a:r>
              <a:rPr lang="en-GB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  <a:effectLst/>
              </a:rPr>
              <a:t>复活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2600" b="1" i="1" dirty="0">
                <a:solidFill>
                  <a:schemeClr val="bg2">
                    <a:lumMod val="75000"/>
                  </a:schemeClr>
                </a:solidFill>
              </a:rPr>
              <a:t>“这水所表明的洗礼拯救你们</a:t>
            </a:r>
            <a:r>
              <a:rPr lang="en-US" altLang="zh-CN" sz="2600" b="1" i="1" dirty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zh-CN" altLang="en-US" sz="2600" b="1" i="1" dirty="0">
                <a:solidFill>
                  <a:schemeClr val="bg2">
                    <a:lumMod val="75000"/>
                  </a:schemeClr>
                </a:solidFill>
              </a:rPr>
              <a:t>现在借着耶稣基督的复活”（彼得前书</a:t>
            </a:r>
            <a:r>
              <a:rPr lang="en-US" altLang="zh-CN" sz="2600" b="1" i="1" dirty="0">
                <a:solidFill>
                  <a:schemeClr val="bg2">
                    <a:lumMod val="75000"/>
                  </a:schemeClr>
                </a:solidFill>
              </a:rPr>
              <a:t>3:21</a:t>
            </a:r>
            <a:r>
              <a:rPr lang="zh-CN" altLang="en-US" sz="2600" b="1" i="1" dirty="0">
                <a:solidFill>
                  <a:schemeClr val="bg2">
                    <a:lumMod val="75000"/>
                  </a:schemeClr>
                </a:solidFill>
              </a:rPr>
              <a:t>）因为我们与基督的复活的联系使得我们在他重临时得到同样的永生。这是通过分享他的复活，然后我们最终得救。耶稣用很简单的术语讲述了这点：“因为我活着，你们也要活着”（约翰福音</a:t>
            </a:r>
            <a:r>
              <a:rPr lang="en-US" altLang="zh-CN" sz="2600" b="1" i="1" dirty="0">
                <a:solidFill>
                  <a:schemeClr val="bg2">
                    <a:lumMod val="75000"/>
                  </a:schemeClr>
                </a:solidFill>
              </a:rPr>
              <a:t>14:19</a:t>
            </a:r>
            <a:r>
              <a:rPr lang="zh-CN" altLang="en-US" sz="2600" b="1" i="1" dirty="0">
                <a:solidFill>
                  <a:schemeClr val="bg2">
                    <a:lumMod val="75000"/>
                  </a:schemeClr>
                </a:solidFill>
              </a:rPr>
              <a:t>）。</a:t>
            </a:r>
            <a:endParaRPr lang="en-GB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211960" y="666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ffectLst/>
              </a:rPr>
              <a:t>复活后新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的生活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8435" name="Content Placeholder 3" descr="villageb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50545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我 们 若 与 基 督 同 死 ， 也 必 与 他 同 活我 们 若 能 忍 耐 ， 也 必 和 他 一 同 作 王 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2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提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2:11,12).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身 上 常 带 着 耶 稣 的 死 ， 使 耶 稣 的 生 ， 也 显 明 在 我 们 身 上 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...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使 耶 稣 的 生 ， 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， 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...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在 我 们 这 必 死 的 身 上 显 明 出 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来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(2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哥林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4:10,11,14).</a:t>
            </a:r>
            <a:endParaRPr lang="en-GB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保罗分享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我 认 识 基 督 ， 晓 得 他 复 活 的 大 能 ， 并 且 晓 得 和 他 一 同 受 苦 ， 效 法 他 的 死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耶稣的这种经历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菲立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: 10,11 cf.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加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6:14).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3" y="333375"/>
            <a:ext cx="89646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+mj-lt"/>
              </a:rPr>
              <a:t>与耶稣一起</a:t>
            </a:r>
            <a:r>
              <a:rPr lang="en-AU" sz="3600" b="1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zh-CN" altLang="en-US" sz="3600" b="1" dirty="0" smtClean="0">
                <a:solidFill>
                  <a:schemeClr val="bg1"/>
                </a:solidFill>
                <a:latin typeface="+mj-lt"/>
              </a:rPr>
              <a:t>死</a:t>
            </a:r>
            <a:r>
              <a:rPr lang="en-AU" sz="3600" b="1" dirty="0" smtClean="0">
                <a:solidFill>
                  <a:schemeClr val="bg1"/>
                </a:solidFill>
                <a:latin typeface="+mj-lt"/>
              </a:rPr>
              <a:t>” … </a:t>
            </a:r>
            <a:r>
              <a:rPr lang="zh-CN" altLang="en-US" sz="3600" b="1" dirty="0" smtClean="0">
                <a:solidFill>
                  <a:schemeClr val="bg1"/>
                </a:solidFill>
                <a:latin typeface="+mj-lt"/>
              </a:rPr>
              <a:t>同耶稣一起</a:t>
            </a:r>
            <a:endParaRPr lang="en-A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ffectLst/>
              </a:rPr>
              <a:t>“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埋葬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”  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…  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“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复活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”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你 们 既 受 洗 与 他 一 同 埋 葬 ， 也 就 在 此 与 他 一 同 复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活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...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。 都 因 信 那 叫 他 从 死 里 复 活 神 的 功 用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。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神 赦 免 了 你 们 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一 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切 过 犯 ， </a:t>
            </a:r>
            <a:r>
              <a:rPr lang="en-US" altLang="zh-CN" b="1" i="1" dirty="0" smtClean="0">
                <a:solidFill>
                  <a:schemeClr val="bg2">
                    <a:lumMod val="75000"/>
                  </a:schemeClr>
                </a:solidFill>
              </a:rPr>
              <a:t>...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神便 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叫 你 们 与 基 督 一 同 活 过 来 。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歌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2:12,13).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我们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被洗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...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以耶稣的名</a:t>
            </a:r>
            <a:r>
              <a:rPr lang="en-GB" b="1" i="1" dirty="0" smtClean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(1 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哥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6:11) - i.e. 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受洗归入耶稣就意味着我们的罪被洗刷干净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en-GB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i="1" dirty="0">
                <a:solidFill>
                  <a:schemeClr val="bg2">
                    <a:lumMod val="75000"/>
                  </a:schemeClr>
                </a:solidFill>
                <a:effectLst/>
              </a:rPr>
              <a:t>话题 </a:t>
            </a:r>
            <a:r>
              <a:rPr lang="en-US" altLang="zh-CN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19 </a:t>
            </a:r>
            <a:r>
              <a:rPr lang="en-US" altLang="zh-CN" i="1" dirty="0">
                <a:solidFill>
                  <a:schemeClr val="bg2">
                    <a:lumMod val="75000"/>
                  </a:schemeClr>
                </a:solidFill>
                <a:effectLst/>
              </a:rPr>
              <a:t>: </a:t>
            </a:r>
            <a:r>
              <a:rPr lang="zh-CN" altLang="en-US" i="1" dirty="0">
                <a:solidFill>
                  <a:schemeClr val="bg2">
                    <a:lumMod val="75000"/>
                  </a:schemeClr>
                </a:solidFill>
                <a:effectLst/>
              </a:rPr>
              <a:t>再受洗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在受洗前必须有悔改和对真正福音的信仰（使徒行传</a:t>
            </a:r>
            <a:r>
              <a:rPr lang="en-US" altLang="zh-CN" dirty="0">
                <a:solidFill>
                  <a:schemeClr val="tx2">
                    <a:lumMod val="25000"/>
                  </a:schemeClr>
                </a:solidFill>
              </a:rPr>
              <a:t>2:38</a:t>
            </a: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；马可福音</a:t>
            </a:r>
            <a:r>
              <a:rPr lang="en-US" altLang="zh-CN" dirty="0">
                <a:solidFill>
                  <a:schemeClr val="tx2">
                    <a:lumMod val="25000"/>
                  </a:schemeClr>
                </a:solidFill>
              </a:rPr>
              <a:t>16:15…16</a:t>
            </a:r>
            <a:r>
              <a:rPr lang="zh-CN" altLang="en-US" dirty="0" smtClean="0">
                <a:solidFill>
                  <a:schemeClr val="tx2">
                    <a:lumMod val="25000"/>
                  </a:schemeClr>
                </a:solidFill>
              </a:rPr>
              <a:t>）。</a:t>
            </a:r>
            <a:endParaRPr lang="en-US" altLang="zh-CN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马太福音</a:t>
            </a:r>
            <a:r>
              <a:rPr lang="en-US" altLang="zh-CN" dirty="0">
                <a:solidFill>
                  <a:schemeClr val="tx2">
                    <a:lumMod val="25000"/>
                  </a:schemeClr>
                </a:solidFill>
              </a:rPr>
              <a:t>28:19</a:t>
            </a: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tx2">
                    <a:lumMod val="25000"/>
                  </a:schemeClr>
                </a:solidFill>
              </a:rPr>
              <a:t>20</a:t>
            </a: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将受洗与首先听取基督的教诲相联系就解释了这点。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一个孩子不可能悔改或理解福音；无论如何，点水礼不是受洗</a:t>
            </a: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。在所有圣经的例子，洗礼的</a:t>
            </a:r>
            <a:r>
              <a:rPr lang="zh-CN" altLang="en-US" dirty="0" smtClean="0">
                <a:solidFill>
                  <a:schemeClr val="tx2">
                    <a:lumMod val="25000"/>
                  </a:schemeClr>
                </a:solidFill>
              </a:rPr>
              <a:t>愿望纯粹是人的最初愿望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zh-CN" altLang="en-US" dirty="0" smtClean="0">
                <a:solidFill>
                  <a:schemeClr val="tx2">
                    <a:lumMod val="25000"/>
                  </a:schemeClr>
                </a:solidFill>
              </a:rPr>
              <a:t>如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tx2">
                    <a:lumMod val="25000"/>
                  </a:schemeClr>
                </a:solidFill>
              </a:rPr>
              <a:t>路加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3:10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; </a:t>
            </a: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使徒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2:37; 8:36; 16:30). 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352425" algn="l"/>
              </a:tabLst>
              <a:defRPr/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受洗的重要性</a:t>
            </a:r>
            <a:endParaRPr lang="en-GB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希伯来书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6:2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说，受洗是最基本的教义之一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。</a:t>
            </a:r>
            <a:r>
              <a:rPr lang="zh-CN" altLang="en-US" sz="26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CN" altLang="en-US" sz="2600" b="1" dirty="0">
                <a:solidFill>
                  <a:schemeClr val="bg2">
                    <a:lumMod val="75000"/>
                  </a:schemeClr>
                </a:solidFill>
              </a:rPr>
              <a:t>“救恩是从犹太人出来的”（约翰福音</a:t>
            </a:r>
            <a:r>
              <a:rPr lang="en-US" altLang="zh-CN" sz="2600" b="1" dirty="0">
                <a:solidFill>
                  <a:schemeClr val="bg2">
                    <a:lumMod val="75000"/>
                  </a:schemeClr>
                </a:solidFill>
              </a:rPr>
              <a:t>4:22</a:t>
            </a:r>
            <a:r>
              <a:rPr lang="zh-CN" altLang="en-US" sz="2600" b="1" dirty="0">
                <a:solidFill>
                  <a:schemeClr val="bg2">
                    <a:lumMod val="75000"/>
                  </a:schemeClr>
                </a:solidFill>
              </a:rPr>
              <a:t>），这是说救赎的应许只许给亚伯拉罕和他的后代。我们只能通过受洗归入基督，成为他的后代而在神的应许里有份（加拉太书 </a:t>
            </a:r>
            <a:r>
              <a:rPr lang="en-US" altLang="zh-CN" sz="2600" b="1" dirty="0">
                <a:solidFill>
                  <a:schemeClr val="bg2">
                    <a:lumMod val="75000"/>
                  </a:schemeClr>
                </a:solidFill>
              </a:rPr>
              <a:t>3:22…29</a:t>
            </a:r>
            <a:r>
              <a:rPr lang="zh-CN" altLang="en-US" sz="2600" b="1" dirty="0">
                <a:solidFill>
                  <a:schemeClr val="bg2">
                    <a:lumMod val="75000"/>
                  </a:schemeClr>
                </a:solidFill>
              </a:rPr>
              <a:t>）。我们“受洗归入基督”救赎的应许只许给亚伯拉罕和他的后代。成为他的后代而在神的应许里有份（加拉太书</a:t>
            </a:r>
            <a:r>
              <a:rPr lang="en-US" altLang="zh-CN" sz="2600" b="1" dirty="0">
                <a:solidFill>
                  <a:schemeClr val="bg2">
                    <a:lumMod val="75000"/>
                  </a:schemeClr>
                </a:solidFill>
              </a:rPr>
              <a:t>3:27</a:t>
            </a:r>
            <a:r>
              <a:rPr lang="zh-CN" altLang="en-US" sz="2600" b="1" dirty="0">
                <a:solidFill>
                  <a:schemeClr val="bg2">
                    <a:lumMod val="75000"/>
                  </a:schemeClr>
                </a:solidFill>
              </a:rPr>
              <a:t>）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ffectLst/>
              </a:rPr>
              <a:t>“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一种受洗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“身体只有一个（即，一个教会）</a:t>
            </a:r>
            <a:r>
              <a:rPr lang="en-US" altLang="zh-CN" sz="3000" b="1" i="1" dirty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正如你们蒙召同有一个指望。一主，一信，一洗，一神”（以弗所书</a:t>
            </a:r>
            <a:r>
              <a:rPr lang="en-US" altLang="zh-CN" sz="3000" b="1" i="1" dirty="0">
                <a:solidFill>
                  <a:schemeClr val="bg2">
                    <a:lumMod val="75000"/>
                  </a:schemeClr>
                </a:solidFill>
              </a:rPr>
              <a:t>4:4…6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）</a:t>
            </a:r>
            <a:endParaRPr lang="en-US" altLang="zh-CN" sz="30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使徒行传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19:1…5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中记录了一些曾被约翰施洗的人后来不得不再受洗，因为他们对某些教义的不完全掌握。正如那些被约翰施洗的人一样，我们可能觉得在第一次浸入时，我们确实真正悔改和有一个新的开始。这也许是这样，但却不能取消接收“（真正的）一洗”的需要，这只能发生在掌握了“一信”所有的基础以后。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/>
              </a:rPr>
              <a:t>第十章问题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639888"/>
            <a:ext cx="4608513" cy="4525962"/>
          </a:xfrm>
        </p:spPr>
        <p:txBody>
          <a:bodyPr rtlCol="0">
            <a:normAutofit fontScale="2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．不通过受洗，我们能获救吗？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zh-CN" altLang="en-US" sz="6400" b="1" dirty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．“受洗”这个词的意思是什么？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a) 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承担义务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b)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点水礼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c) 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信仰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d)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浸水礼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在罗马书</a:t>
            </a: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6:3…5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中，“受洗”的意思是怎样解释的？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．我们什么时候应该受洗？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a)      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在学习了真正的福音和悔改后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b)      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在还是一个婴儿时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c)      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在对</a:t>
            </a: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《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圣经</a:t>
            </a: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》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感兴趣后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6400" b="1" dirty="0">
                <a:solidFill>
                  <a:schemeClr val="bg2">
                    <a:lumMod val="75000"/>
                  </a:schemeClr>
                </a:solidFill>
              </a:rPr>
              <a:t>d)        </a:t>
            </a:r>
            <a:r>
              <a:rPr lang="zh-CN" altLang="en-US" sz="6400" b="1" dirty="0">
                <a:solidFill>
                  <a:schemeClr val="bg2">
                    <a:lumMod val="75000"/>
                  </a:schemeClr>
                </a:solidFill>
              </a:rPr>
              <a:t>当我们想要加入教堂时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</p:spPr>
        <p:txBody>
          <a:bodyPr rtlCol="0"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．我们受洗后归入了什么？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a)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给我们施洗的教堂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b)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神的话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c)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基督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d)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生灵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6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．下面那一项在受洗后会发生？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a)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我们成了亚伯拉罕的后代的一部分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b)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我们将不再会犯罪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c)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我们将肯定一直获救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d)        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我们的罪被赦免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altLang="zh-CN" sz="1600" b="1" dirty="0">
                <a:solidFill>
                  <a:schemeClr val="bg2">
                    <a:lumMod val="75000"/>
                  </a:schemeClr>
                </a:solidFill>
              </a:rPr>
              <a:t>7</a:t>
            </a:r>
            <a:r>
              <a:rPr lang="zh-CN" altLang="en-US" sz="1600" b="1" dirty="0">
                <a:solidFill>
                  <a:schemeClr val="bg2">
                    <a:lumMod val="75000"/>
                  </a:schemeClr>
                </a:solidFill>
              </a:rPr>
              <a:t>．受洗本身能就我们吗？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ffectLst/>
              </a:rPr>
              <a:t>受洗和救赎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给万民听。信而受洗的，必然得救”（马可福音</a:t>
            </a:r>
            <a:r>
              <a:rPr lang="en-US" altLang="zh-CN" b="1" i="1" dirty="0">
                <a:solidFill>
                  <a:schemeClr val="bg2">
                    <a:lumMod val="75000"/>
                  </a:schemeClr>
                </a:solidFill>
              </a:rPr>
              <a:t>16:15</a:t>
            </a: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，</a:t>
            </a:r>
            <a:r>
              <a:rPr lang="en-US" altLang="zh-CN" b="1" i="1" dirty="0">
                <a:solidFill>
                  <a:schemeClr val="bg2">
                    <a:lumMod val="75000"/>
                  </a:schemeClr>
                </a:solidFill>
              </a:rPr>
              <a:t>16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）。</a:t>
            </a:r>
            <a:endParaRPr lang="en-US" altLang="zh-CN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b="1" i="1" dirty="0">
                <a:solidFill>
                  <a:schemeClr val="bg2">
                    <a:lumMod val="75000"/>
                  </a:schemeClr>
                </a:solidFill>
              </a:rPr>
              <a:t>耶稣强调：“我实实在在地告诉你，人若不是从水和圣灵生的，就不能进神的国”（约翰福音 </a:t>
            </a:r>
            <a:r>
              <a:rPr lang="en-US" altLang="zh-CN" b="1" i="1" dirty="0">
                <a:solidFill>
                  <a:schemeClr val="bg2">
                    <a:lumMod val="75000"/>
                  </a:schemeClr>
                </a:solidFill>
              </a:rPr>
              <a:t>3:5</a:t>
            </a:r>
            <a:r>
              <a:rPr lang="zh-CN" altLang="en-US" b="1" i="1" dirty="0" smtClean="0">
                <a:solidFill>
                  <a:schemeClr val="bg2">
                    <a:lumMod val="75000"/>
                  </a:schemeClr>
                </a:solidFill>
              </a:rPr>
              <a:t>）。</a:t>
            </a:r>
            <a:endParaRPr lang="en-US" altLang="zh-CN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我若不‘洗’你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，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你就与我‘无分’了 。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约翰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13:8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挪亚预备方舟拯救了他的家人和罪人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水所表明 的洗礼 ，现在借着耶稣基督复活 。也拯救你们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彼得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3:20,21).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ffectLst/>
              </a:rPr>
              <a:t>受洗的紧迫性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708525"/>
          </a:xfrm>
        </p:spPr>
        <p:txBody>
          <a:bodyPr rtlCol="0"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GB" sz="3600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彼得说 ，你们各人要悔改 ，奉耶稣基督的名 受洗 ，叫你的罪得赦 ，就必领受所 赐的圣灵 </a:t>
            </a:r>
            <a:r>
              <a:rPr lang="en-GB" sz="3600" b="1" i="1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zh-CN" alt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于是领受话的人 ，就受了洗 </a:t>
            </a:r>
            <a:r>
              <a:rPr lang="zh-CN" altLang="en-US" sz="3600" b="1" i="1" dirty="0">
                <a:solidFill>
                  <a:schemeClr val="bg2">
                    <a:lumMod val="75000"/>
                  </a:schemeClr>
                </a:solidFill>
              </a:rPr>
              <a:t>， </a:t>
            </a:r>
            <a:r>
              <a:rPr lang="zh-CN" alt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那一天 ，门徒约添了三千人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使徒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2:38-41).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使徒保罗得到一个基督的异象，这个异象震动了他，以至于他尽快“起来受了洗”（使徒行传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9:18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）。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人</a:t>
            </a:r>
            <a:r>
              <a:rPr lang="zh-CN" altLang="en-US" sz="4000" b="1" i="1" dirty="0">
                <a:solidFill>
                  <a:schemeClr val="bg2">
                    <a:lumMod val="75000"/>
                  </a:schemeClr>
                </a:solidFill>
              </a:rPr>
              <a:t>们在接受了福音后立即受</a:t>
            </a:r>
            <a:r>
              <a:rPr lang="zh-CN" alt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洗（</a:t>
            </a:r>
            <a:r>
              <a:rPr lang="zh-CN" altLang="en-US" sz="4000" b="1" i="1" dirty="0">
                <a:solidFill>
                  <a:schemeClr val="bg2">
                    <a:lumMod val="75000"/>
                  </a:schemeClr>
                </a:solidFill>
              </a:rPr>
              <a:t>如使徒行传</a:t>
            </a:r>
            <a:r>
              <a:rPr lang="en-US" altLang="zh-CN" sz="4000" b="1" i="1" dirty="0">
                <a:solidFill>
                  <a:schemeClr val="bg2">
                    <a:lumMod val="75000"/>
                  </a:schemeClr>
                </a:solidFill>
              </a:rPr>
              <a:t>8:12</a:t>
            </a:r>
            <a:r>
              <a:rPr lang="zh-CN" altLang="en-US" sz="4000" b="1" i="1" dirty="0">
                <a:solidFill>
                  <a:schemeClr val="bg2">
                    <a:lumMod val="75000"/>
                  </a:schemeClr>
                </a:solidFill>
              </a:rPr>
              <a:t>，</a:t>
            </a:r>
            <a:r>
              <a:rPr lang="en-US" altLang="zh-CN" sz="4000" b="1" i="1" dirty="0">
                <a:solidFill>
                  <a:schemeClr val="bg2">
                    <a:lumMod val="75000"/>
                  </a:schemeClr>
                </a:solidFill>
              </a:rPr>
              <a:t>36…39</a:t>
            </a:r>
            <a:r>
              <a:rPr lang="zh-CN" altLang="en-US" sz="4000" b="1" i="1" dirty="0">
                <a:solidFill>
                  <a:schemeClr val="bg2">
                    <a:lumMod val="75000"/>
                  </a:schemeClr>
                </a:solidFill>
              </a:rPr>
              <a:t>，</a:t>
            </a:r>
            <a:r>
              <a:rPr lang="en-US" altLang="zh-CN" sz="4000" b="1" i="1" dirty="0">
                <a:solidFill>
                  <a:schemeClr val="bg2">
                    <a:lumMod val="75000"/>
                  </a:schemeClr>
                </a:solidFill>
              </a:rPr>
              <a:t>9:18</a:t>
            </a:r>
            <a:r>
              <a:rPr lang="zh-CN" altLang="en-US" sz="4000" b="1" i="1" dirty="0">
                <a:solidFill>
                  <a:schemeClr val="bg2">
                    <a:lumMod val="75000"/>
                  </a:schemeClr>
                </a:solidFill>
              </a:rPr>
              <a:t>，</a:t>
            </a:r>
            <a:r>
              <a:rPr lang="en-US" altLang="zh-CN" sz="4000" b="1" i="1" dirty="0">
                <a:solidFill>
                  <a:schemeClr val="bg2">
                    <a:lumMod val="75000"/>
                  </a:schemeClr>
                </a:solidFill>
              </a:rPr>
              <a:t>10:47</a:t>
            </a:r>
            <a:r>
              <a:rPr lang="zh-CN" altLang="en-US" sz="4000" b="1" i="1" dirty="0">
                <a:solidFill>
                  <a:schemeClr val="bg2">
                    <a:lumMod val="75000"/>
                  </a:schemeClr>
                </a:solidFill>
              </a:rPr>
              <a:t>，</a:t>
            </a:r>
            <a:r>
              <a:rPr lang="en-US" altLang="zh-CN" sz="4000" b="1" i="1" dirty="0">
                <a:solidFill>
                  <a:schemeClr val="bg2">
                    <a:lumMod val="75000"/>
                  </a:schemeClr>
                </a:solidFill>
              </a:rPr>
              <a:t>16:15</a:t>
            </a:r>
            <a:r>
              <a:rPr lang="zh-CN" altLang="en-US" sz="4000" b="1" i="1" dirty="0">
                <a:solidFill>
                  <a:schemeClr val="bg2">
                    <a:lumMod val="75000"/>
                  </a:schemeClr>
                </a:solidFill>
              </a:rPr>
              <a:t>）。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  <a:effectLst/>
              </a:rPr>
              <a:t>“</a:t>
            </a:r>
            <a:r>
              <a:rPr lang="zh-CN" altLang="en-US" dirty="0" smtClean="0">
                <a:solidFill>
                  <a:schemeClr val="bg1"/>
                </a:solidFill>
                <a:effectLst/>
              </a:rPr>
              <a:t>信</a:t>
            </a:r>
            <a:r>
              <a:rPr lang="en-GB" dirty="0" smtClean="0">
                <a:solidFill>
                  <a:schemeClr val="bg1"/>
                </a:solidFill>
                <a:effectLst/>
              </a:rPr>
              <a:t> … </a:t>
            </a:r>
            <a:r>
              <a:rPr lang="zh-CN" altLang="en-US" dirty="0" smtClean="0">
                <a:solidFill>
                  <a:schemeClr val="bg1"/>
                </a:solidFill>
                <a:effectLst/>
              </a:rPr>
              <a:t>受洗</a:t>
            </a:r>
            <a:r>
              <a:rPr lang="en-GB" dirty="0" smtClean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使徒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16:14,15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吕底亚留心听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保罗所讲的话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当他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3000" b="1" i="1" dirty="0">
                <a:solidFill>
                  <a:schemeClr val="bg2">
                    <a:lumMod val="75000"/>
                  </a:schemeClr>
                </a:solidFill>
              </a:rPr>
              <a:t>... 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zh-CN" altLang="en-US" sz="3000" b="1" i="1" dirty="0">
                <a:solidFill>
                  <a:schemeClr val="bg2">
                    <a:lumMod val="75000"/>
                  </a:schemeClr>
                </a:solidFill>
              </a:rPr>
              <a:t>受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洗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…”.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这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i="1" dirty="0" smtClean="0">
                <a:solidFill>
                  <a:schemeClr val="accent1">
                    <a:lumMod val="75000"/>
                  </a:schemeClr>
                </a:solidFill>
              </a:rPr>
              <a:t>就可以认为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任何人听到福音就应当立刻受洗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受洗被认为是圣经传播过程中不可缺少的一部分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哥尼流是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是个虔诚人 ，他和全家都敬畏神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多多周济百姓 ，常常祷告神 。</a:t>
            </a:r>
            <a:r>
              <a:rPr lang="en-GB" sz="3000" b="1" i="1" dirty="0" smtClean="0">
                <a:solidFill>
                  <a:schemeClr val="bg2">
                    <a:lumMod val="75000"/>
                  </a:schemeClr>
                </a:solidFill>
              </a:rPr>
              <a:t>”, </a:t>
            </a:r>
            <a:r>
              <a:rPr lang="zh-CN" altLang="en-US" sz="3000" b="1" i="1" dirty="0" smtClean="0">
                <a:solidFill>
                  <a:schemeClr val="bg2">
                    <a:lumMod val="75000"/>
                  </a:schemeClr>
                </a:solidFill>
              </a:rPr>
              <a:t>但是这并不够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他必须展示他必须要做而没有做的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相信耶稣的福音并受洗归入耶稣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使徒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10:2,6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2">
                    <a:lumMod val="25000"/>
                  </a:schemeClr>
                </a:solidFill>
                <a:effectLst/>
              </a:rPr>
              <a:t>我们应该如何受洗？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33475"/>
            <a:ext cx="5834063" cy="4862513"/>
          </a:xfrm>
        </p:spPr>
      </p:pic>
      <p:sp>
        <p:nvSpPr>
          <p:cNvPr id="4" name="TextBox 3"/>
          <p:cNvSpPr txBox="1"/>
          <p:nvPr/>
        </p:nvSpPr>
        <p:spPr>
          <a:xfrm>
            <a:off x="1259632" y="4149725"/>
            <a:ext cx="460851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spc="300" dirty="0" smtClean="0">
                <a:solidFill>
                  <a:srgbClr val="C00000"/>
                </a:solidFill>
                <a:latin typeface="AR BLANCA" pitchFamily="2" charset="0"/>
              </a:rPr>
              <a:t>完全的侵入水中</a:t>
            </a:r>
            <a:endParaRPr lang="en-AU" sz="5400" b="1" spc="300" dirty="0">
              <a:solidFill>
                <a:srgbClr val="C00000"/>
              </a:solidFill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 err="1" smtClean="0">
                <a:solidFill>
                  <a:schemeClr val="tx2">
                    <a:lumMod val="25000"/>
                  </a:schemeClr>
                </a:solidFill>
                <a:effectLst/>
              </a:rPr>
              <a:t>Baptizo</a:t>
            </a:r>
            <a:r>
              <a:rPr lang="zh-CN" altLang="en-US" i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的含义</a:t>
            </a:r>
            <a:endParaRPr lang="en-GB" dirty="0" smtClean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</a:rPr>
              <a:t>希腊语“</a:t>
            </a:r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</a:rPr>
              <a:t>baptizo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</a:rPr>
              <a:t>，并不是洒的意思；它的意思是完全地浸在液体中。在指船沉被淹</a:t>
            </a:r>
            <a:r>
              <a:rPr lang="zh-CN" altLang="en-US" b="1" dirty="0" smtClean="0">
                <a:solidFill>
                  <a:schemeClr val="bg2">
                    <a:lumMod val="75000"/>
                  </a:schemeClr>
                </a:solidFill>
              </a:rPr>
              <a:t>没在</a:t>
            </a: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</a:rPr>
              <a:t>水中时，这个词被用在经典的希腊语中。它也被用来形容通过“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baptized</a:t>
            </a:r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zh-CN" altLang="en-US" b="1" dirty="0" smtClean="0">
                <a:solidFill>
                  <a:schemeClr val="bg2">
                    <a:lumMod val="75000"/>
                  </a:schemeClr>
                </a:solidFill>
              </a:rPr>
              <a:t> ，</a:t>
            </a: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</a:rPr>
              <a:t>一块布料从一种颜色染为另一种颜色。为了改变布料的颜色，显然布料必须完全地浸入液体中，而不是用染料洒在布料上</a:t>
            </a:r>
            <a:r>
              <a:rPr lang="zh-CN" altLang="en-US" b="1" dirty="0" smtClean="0">
                <a:solidFill>
                  <a:schemeClr val="bg2">
                    <a:lumMod val="75000"/>
                  </a:schemeClr>
                </a:solidFill>
              </a:rPr>
              <a:t>。</a:t>
            </a:r>
            <a:r>
              <a:rPr lang="zh-CN" altLang="en-US" dirty="0">
                <a:solidFill>
                  <a:schemeClr val="tx2">
                    <a:lumMod val="25000"/>
                  </a:schemeClr>
                </a:solidFill>
              </a:rPr>
              <a:t>约翰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13:26 </a:t>
            </a:r>
            <a:r>
              <a:rPr lang="zh-CN" altLang="en-US" dirty="0" smtClean="0">
                <a:solidFill>
                  <a:schemeClr val="tx2">
                    <a:lumMod val="25000"/>
                  </a:schemeClr>
                </a:solidFill>
              </a:rPr>
              <a:t>使用希腊</a:t>
            </a:r>
            <a:r>
              <a:rPr lang="en-GB" sz="2600" b="1" i="1" dirty="0" err="1" smtClean="0">
                <a:solidFill>
                  <a:schemeClr val="bg2">
                    <a:lumMod val="75000"/>
                  </a:schemeClr>
                </a:solidFill>
              </a:rPr>
              <a:t>bapto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tx2">
                    <a:lumMod val="25000"/>
                  </a:schemeClr>
                </a:solidFill>
              </a:rPr>
              <a:t>来表述耶稣如何把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tx2">
                    <a:lumMod val="25000"/>
                  </a:schemeClr>
                </a:solidFill>
              </a:rPr>
              <a:t>面包放入酒中</a:t>
            </a: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/>
              </a:rPr>
              <a:t>足</a:t>
            </a:r>
            <a:r>
              <a:rPr lang="zh-CN" altLang="en-US" dirty="0" smtClean="0">
                <a:solidFill>
                  <a:schemeClr val="bg1"/>
                </a:solidFill>
                <a:effectLst/>
              </a:rPr>
              <a:t>够的水</a:t>
            </a:r>
            <a:r>
              <a:rPr lang="en-GB" dirty="0" smtClean="0">
                <a:solidFill>
                  <a:schemeClr val="bg1"/>
                </a:solidFill>
                <a:effectLst/>
              </a:rPr>
              <a:t>- </a:t>
            </a:r>
            <a:r>
              <a:rPr lang="zh-CN" altLang="en-US" dirty="0" smtClean="0">
                <a:solidFill>
                  <a:schemeClr val="bg1"/>
                </a:solidFill>
                <a:effectLst/>
              </a:rPr>
              <a:t>小溪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0243" name="Content Placeholder 3" descr="moroc204 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6700" y="1600200"/>
            <a:ext cx="35306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/>
              </a:rPr>
              <a:t>足够的水 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- 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桶</a:t>
            </a:r>
            <a:endParaRPr lang="en-GB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11267" name="Content Placeholder 3" descr="DSC0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6700" y="1600200"/>
            <a:ext cx="35306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1624</Words>
  <Application>Microsoft Office PowerPoint</Application>
  <PresentationFormat>全屏显示(4:3)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Apex</vt:lpstr>
      <vt:lpstr> 第 10章 受洗归入耶稣 </vt:lpstr>
      <vt:lpstr>受洗的重要性</vt:lpstr>
      <vt:lpstr>受洗和救赎</vt:lpstr>
      <vt:lpstr>受洗的紧迫性</vt:lpstr>
      <vt:lpstr>“信 … 受洗”</vt:lpstr>
      <vt:lpstr>我们应该如何受洗？ </vt:lpstr>
      <vt:lpstr>Baptizo的含义</vt:lpstr>
      <vt:lpstr>足够的水- 小溪</vt:lpstr>
      <vt:lpstr>足够的水 - 桶</vt:lpstr>
      <vt:lpstr>足够的水 – 浴缸</vt:lpstr>
      <vt:lpstr>受洗是成人的完全浸入</vt:lpstr>
      <vt:lpstr>PowerPoint 演示文稿</vt:lpstr>
      <vt:lpstr>受洗 – 新的生命的开始</vt:lpstr>
      <vt:lpstr>罗马书 6:3-5</vt:lpstr>
      <vt:lpstr>受洗       复活</vt:lpstr>
      <vt:lpstr>复活后新的生活</vt:lpstr>
      <vt:lpstr> </vt:lpstr>
      <vt:lpstr>“埋葬”  …  “复活”</vt:lpstr>
      <vt:lpstr>话题 19 : 再受洗 </vt:lpstr>
      <vt:lpstr>“一种受洗”</vt:lpstr>
      <vt:lpstr>第十章问题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D</cp:lastModifiedBy>
  <cp:revision>39</cp:revision>
  <dcterms:created xsi:type="dcterms:W3CDTF">2012-04-15T07:06:10Z</dcterms:created>
  <dcterms:modified xsi:type="dcterms:W3CDTF">2012-08-03T14:28:41Z</dcterms:modified>
</cp:coreProperties>
</file>