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0" r:id="rId3"/>
    <p:sldId id="260" r:id="rId4"/>
    <p:sldId id="268" r:id="rId5"/>
    <p:sldId id="270" r:id="rId6"/>
    <p:sldId id="269" r:id="rId7"/>
    <p:sldId id="271" r:id="rId8"/>
    <p:sldId id="272" r:id="rId9"/>
    <p:sldId id="273" r:id="rId10"/>
    <p:sldId id="274" r:id="rId11"/>
    <p:sldId id="275" r:id="rId12"/>
    <p:sldId id="277" r:id="rId13"/>
    <p:sldId id="276" r:id="rId14"/>
    <p:sldId id="278" r:id="rId15"/>
    <p:sldId id="298" r:id="rId16"/>
    <p:sldId id="279" r:id="rId17"/>
    <p:sldId id="262" r:id="rId18"/>
    <p:sldId id="280" r:id="rId19"/>
    <p:sldId id="281" r:id="rId20"/>
    <p:sldId id="282" r:id="rId21"/>
    <p:sldId id="283" r:id="rId22"/>
    <p:sldId id="284" r:id="rId23"/>
    <p:sldId id="285" r:id="rId24"/>
    <p:sldId id="287" r:id="rId25"/>
    <p:sldId id="263" r:id="rId26"/>
    <p:sldId id="288" r:id="rId27"/>
    <p:sldId id="289" r:id="rId28"/>
    <p:sldId id="290" r:id="rId29"/>
    <p:sldId id="291" r:id="rId30"/>
    <p:sldId id="297" r:id="rId31"/>
    <p:sldId id="265" r:id="rId32"/>
    <p:sldId id="292" r:id="rId33"/>
    <p:sldId id="293" r:id="rId34"/>
    <p:sldId id="294" r:id="rId35"/>
    <p:sldId id="299" r:id="rId36"/>
    <p:sldId id="29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00"/>
    <a:srgbClr val="FF9900"/>
    <a:srgbClr val="491D43"/>
    <a:srgbClr val="003366"/>
    <a:srgbClr val="000066"/>
    <a:srgbClr val="6600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D00EC7-547A-4703-806B-9C4CD0891D4F}" type="datetimeFigureOut">
              <a:rPr lang="en-GB"/>
              <a:pPr>
                <a:defRPr/>
              </a:pPr>
              <a:t>16/06/2012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C180720-F18C-495D-9116-AD3096C28E1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B80526E-9F9B-4575-8A63-A9830B0DCFA5}" type="datetimeFigureOut">
              <a:rPr lang="en-GB"/>
              <a:pPr>
                <a:defRPr/>
              </a:pPr>
              <a:t>16/06/2012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A6765E-8D2E-4FBA-8E23-3CD5DBDA69F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A21DC76-F6F6-41D3-BA77-029890FD26E6}" type="datetimeFigureOut">
              <a:rPr lang="en-GB"/>
              <a:pPr>
                <a:defRPr/>
              </a:pPr>
              <a:t>16/06/2012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767353-D06F-4D5B-BC26-42ABABDB5B9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EDF1A0-05C5-475A-8DAE-80A47A8E016A}" type="datetimeFigureOut">
              <a:rPr lang="en-GB"/>
              <a:pPr>
                <a:defRPr/>
              </a:pPr>
              <a:t>16/06/2012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261932-A060-4799-8011-2FBE265EC2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C6E8749-5ADD-4FA9-86D9-6401EEB1F5B9}" type="datetimeFigureOut">
              <a:rPr lang="en-GB"/>
              <a:pPr>
                <a:defRPr/>
              </a:pPr>
              <a:t>16/06/2012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1020EF-8554-4233-94F3-760EEFD1BE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C7FCEF-33BF-4561-B321-173D797D8F7B}" type="datetimeFigureOut">
              <a:rPr lang="en-GB"/>
              <a:pPr>
                <a:defRPr/>
              </a:pPr>
              <a:t>16/06/2012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10C4BC-5DB5-44CD-B01A-4FB63C74DC3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8CFD7C3-6459-4854-ADF6-7595B3EFD778}" type="datetimeFigureOut">
              <a:rPr lang="en-GB"/>
              <a:pPr>
                <a:defRPr/>
              </a:pPr>
              <a:t>16/06/2012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DE46D8D-3986-4DE6-9935-1DCAD4F603F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5F5D020-39C0-417B-B0B1-48C83FD707A2}" type="datetimeFigureOut">
              <a:rPr lang="en-GB"/>
              <a:pPr>
                <a:defRPr/>
              </a:pPr>
              <a:t>16/06/2012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131B422-32DF-4DCB-AE65-CB9AC489DAF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83347A-AF34-4F1B-9DF2-7E0D529E4C76}" type="datetimeFigureOut">
              <a:rPr lang="en-GB"/>
              <a:pPr>
                <a:defRPr/>
              </a:pPr>
              <a:t>16/06/2012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86783AB-CC5D-41E7-AC63-F42B8C56463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1E5251-B04F-47A9-A81B-3240933023BC}" type="datetimeFigureOut">
              <a:rPr lang="en-GB"/>
              <a:pPr>
                <a:defRPr/>
              </a:pPr>
              <a:t>16/06/2012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5031C6C-DA9A-4FAB-81E1-24A9073F65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20DDE-4541-4C97-8745-AA7C1ED42740}" type="datetimeFigureOut">
              <a:rPr lang="en-GB"/>
              <a:pPr>
                <a:defRPr/>
              </a:pPr>
              <a:t>16/06/2012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ADFCEA6-9F29-4E2B-BD59-D4D9161C7C7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B172CF-B1B9-44D0-A8AB-4D26B1531D8F}" type="datetimeFigureOut">
              <a:rPr lang="en-GB"/>
              <a:pPr>
                <a:defRPr/>
              </a:pPr>
              <a:t>16/06/2012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DA4157D-9614-49AE-9281-0DC7270622C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83136"/>
          </a:srgbClr>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66E24B-A20E-4C61-870D-AB495627B2CF}" type="datetimeFigureOut">
              <a:rPr lang="en-GB"/>
              <a:pPr>
                <a:defRPr/>
              </a:pPr>
              <a:t>16/06/2012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CA38B8D-A324-4B98-9BF5-C299CD4B108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4213" y="836613"/>
            <a:ext cx="7772400" cy="1470025"/>
          </a:xfrm>
        </p:spPr>
        <p:txBody>
          <a:bodyPr/>
          <a:lstStyle/>
          <a:p>
            <a:pPr eaLnBrk="1" hangingPunct="1"/>
            <a:r>
              <a:rPr lang="lv-LV" smtClean="0">
                <a:latin typeface="Arial" charset="0"/>
              </a:rPr>
              <a:t>2. nodarbība: Dieva gars</a:t>
            </a:r>
            <a:endParaRPr lang="en-GB" smtClean="0">
              <a:latin typeface="Arial" charset="0"/>
            </a:endParaRPr>
          </a:p>
        </p:txBody>
      </p:sp>
      <p:pic>
        <p:nvPicPr>
          <p:cNvPr id="15362" name="Picture 3" descr="BBjpg.JPG"/>
          <p:cNvPicPr>
            <a:picLocks noChangeAspect="1"/>
          </p:cNvPicPr>
          <p:nvPr/>
        </p:nvPicPr>
        <p:blipFill>
          <a:blip r:embed="rId2" cstate="print"/>
          <a:srcRect/>
          <a:stretch>
            <a:fillRect/>
          </a:stretch>
        </p:blipFill>
        <p:spPr bwMode="auto">
          <a:xfrm>
            <a:off x="3348038" y="2492375"/>
            <a:ext cx="2592387"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lv-LV" smtClean="0">
                <a:latin typeface="Arial" charset="0"/>
              </a:rPr>
              <a:t>Bībeles rakstītāju iedvesma</a:t>
            </a:r>
            <a:endParaRPr lang="en-GB" smtClean="0">
              <a:latin typeface="Arial" charset="0"/>
            </a:endParaRPr>
          </a:p>
        </p:txBody>
      </p:sp>
      <p:sp>
        <p:nvSpPr>
          <p:cNvPr id="23554" name="Content Placeholder 2"/>
          <p:cNvSpPr>
            <a:spLocks noGrp="1"/>
          </p:cNvSpPr>
          <p:nvPr>
            <p:ph idx="1"/>
          </p:nvPr>
        </p:nvSpPr>
        <p:spPr/>
        <p:txBody>
          <a:bodyPr/>
          <a:lstStyle/>
          <a:p>
            <a:pPr eaLnBrk="1" hangingPunct="1">
              <a:lnSpc>
                <a:spcPct val="90000"/>
              </a:lnSpc>
            </a:pPr>
            <a:r>
              <a:rPr lang="lv-LV" sz="3000" smtClean="0">
                <a:latin typeface="Arial" charset="0"/>
              </a:rPr>
              <a:t>Dieva prātu/Garu izteic Viņa Vārds. Dievs ir darījis iespējamu šo Sava Gara izpausmes brīnumu vārdos ar IEDVESMAS palīdzību.  Šis termins saistāms ar vārdu “Gars”.</a:t>
            </a:r>
          </a:p>
          <a:p>
            <a:pPr eaLnBrk="1" hangingPunct="1">
              <a:lnSpc>
                <a:spcPct val="90000"/>
              </a:lnSpc>
            </a:pPr>
            <a:r>
              <a:rPr lang="lv-LV" sz="3000" b="1" smtClean="0">
                <a:latin typeface="Arial" charset="0"/>
              </a:rPr>
              <a:t>IE- DVESMA</a:t>
            </a:r>
            <a:endParaRPr lang="en-GB" sz="3000" smtClean="0"/>
          </a:p>
          <a:p>
            <a:pPr eaLnBrk="1" hangingPunct="1">
              <a:lnSpc>
                <a:spcPct val="90000"/>
              </a:lnSpc>
            </a:pPr>
            <a:r>
              <a:rPr lang="en-GB" sz="3000" smtClean="0"/>
              <a:t>“</a:t>
            </a:r>
            <a:r>
              <a:rPr lang="lv-LV" sz="3000" smtClean="0">
                <a:latin typeface="Arial" charset="0"/>
              </a:rPr>
              <a:t>Gars</a:t>
            </a:r>
            <a:r>
              <a:rPr lang="en-GB" sz="3000" smtClean="0"/>
              <a:t>” </a:t>
            </a:r>
            <a:r>
              <a:rPr lang="lv-LV" sz="3000" smtClean="0">
                <a:latin typeface="Arial" charset="0"/>
              </a:rPr>
              <a:t>nozīmē “elpa”, poētiski – “dvesma”, tātad ie- dvesma ir Gara ieelpošana. Tas nozīmē, ka vārdi, kurus vīri rakstīja, bija Dieva iedvesti, tie bija Dieva Gara vārdi. </a:t>
            </a:r>
            <a:r>
              <a:rPr lang="en-GB" sz="300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b="1" dirty="0" smtClean="0">
                <a:solidFill>
                  <a:schemeClr val="tx2">
                    <a:lumMod val="50000"/>
                  </a:schemeClr>
                </a:solidFill>
              </a:rPr>
              <a:t>2 Tim. 3:15-17</a:t>
            </a:r>
            <a:endParaRPr lang="en-GB" b="1" dirty="0">
              <a:solidFill>
                <a:schemeClr val="tx2">
                  <a:lumMod val="50000"/>
                </a:schemeClr>
              </a:solidFill>
            </a:endParaRPr>
          </a:p>
        </p:txBody>
      </p:sp>
      <p:sp>
        <p:nvSpPr>
          <p:cNvPr id="24578" name="Content Placeholder 2"/>
          <p:cNvSpPr>
            <a:spLocks noGrp="1"/>
          </p:cNvSpPr>
          <p:nvPr>
            <p:ph idx="1"/>
          </p:nvPr>
        </p:nvSpPr>
        <p:spPr>
          <a:xfrm>
            <a:off x="250825" y="1600200"/>
            <a:ext cx="5400675" cy="4997450"/>
          </a:xfrm>
        </p:spPr>
        <p:txBody>
          <a:bodyPr/>
          <a:lstStyle/>
          <a:p>
            <a:pPr eaLnBrk="1" hangingPunct="1">
              <a:lnSpc>
                <a:spcPct val="80000"/>
              </a:lnSpc>
              <a:buFont typeface="Arial" charset="0"/>
              <a:buNone/>
            </a:pPr>
            <a:r>
              <a:rPr lang="en-GB" sz="3000" smtClean="0"/>
              <a:t>“</a:t>
            </a:r>
            <a:r>
              <a:rPr lang="lv-LV" sz="3000" smtClean="0">
                <a:latin typeface="Arial" charset="0"/>
              </a:rPr>
              <a:t>Tu no mazām dienām zini svētos rakstus, kas spēj padarīt tevi gudru pestīšanai caur ticību Kristū Jēzū. Visi šie raksti ir Dieva iedvesti un ir noderīgi mācībai, vainas pierādīšanai, labošanai, audzināšanai taisnībā, lai Dieva cilvēks būtu pilnīgs, sagatavots katram labam darbam.”</a:t>
            </a:r>
            <a:r>
              <a:rPr lang="en-GB" sz="3000" smtClean="0"/>
              <a:t> </a:t>
            </a:r>
            <a:endParaRPr lang="en-GB" sz="2200" smtClean="0"/>
          </a:p>
          <a:p>
            <a:pPr eaLnBrk="1" hangingPunct="1">
              <a:lnSpc>
                <a:spcPct val="80000"/>
              </a:lnSpc>
            </a:pPr>
            <a:endParaRPr lang="en-GB" sz="3000" smtClean="0"/>
          </a:p>
        </p:txBody>
      </p:sp>
      <p:pic>
        <p:nvPicPr>
          <p:cNvPr id="4" name="Picture 3" descr="timothy.jpg"/>
          <p:cNvPicPr>
            <a:picLocks noChangeAspect="1"/>
          </p:cNvPicPr>
          <p:nvPr/>
        </p:nvPicPr>
        <p:blipFill>
          <a:blip r:embed="rId2" cstate="print">
            <a:duotone>
              <a:prstClr val="black"/>
              <a:schemeClr val="accent1">
                <a:tint val="45000"/>
                <a:satMod val="400000"/>
              </a:schemeClr>
            </a:duotone>
          </a:blip>
          <a:stretch>
            <a:fillRect/>
          </a:stretch>
        </p:blipFill>
        <p:spPr>
          <a:xfrm>
            <a:off x="5508104" y="1700808"/>
            <a:ext cx="3419872" cy="4541590"/>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914400" y="4508500"/>
            <a:ext cx="8229600" cy="1143000"/>
          </a:xfrm>
        </p:spPr>
        <p:txBody>
          <a:bodyPr/>
          <a:lstStyle/>
          <a:p>
            <a:pPr eaLnBrk="1" hangingPunct="1"/>
            <a:r>
              <a:rPr lang="lv-LV" sz="4000" smtClean="0">
                <a:latin typeface="Arial" charset="0"/>
              </a:rPr>
              <a:t>pierādīšanai, labošanai, audzināšanai taisnībā, lai Dieva cilvēks būtu pilnīgs, sagatavots katram labam darbam.</a:t>
            </a:r>
            <a:br>
              <a:rPr lang="lv-LV" sz="4000" smtClean="0">
                <a:latin typeface="Arial" charset="0"/>
              </a:rPr>
            </a:br>
            <a:r>
              <a:rPr lang="lv-LV" sz="4000" smtClean="0">
                <a:latin typeface="Arial" charset="0"/>
              </a:rPr>
              <a:t>2.Tim.3:16-17</a:t>
            </a:r>
            <a:endParaRPr lang="en-GB" sz="4000" smtClean="0">
              <a:latin typeface="Arial" charset="0"/>
            </a:endParaRPr>
          </a:p>
        </p:txBody>
      </p:sp>
      <p:sp>
        <p:nvSpPr>
          <p:cNvPr id="25602" name="Text Box 4"/>
          <p:cNvSpPr txBox="1">
            <a:spLocks noChangeArrowheads="1"/>
          </p:cNvSpPr>
          <p:nvPr/>
        </p:nvSpPr>
        <p:spPr bwMode="auto">
          <a:xfrm flipH="1">
            <a:off x="1084263" y="2636838"/>
            <a:ext cx="2624137" cy="366712"/>
          </a:xfrm>
          <a:prstGeom prst="rect">
            <a:avLst/>
          </a:prstGeom>
          <a:noFill/>
          <a:ln w="9525">
            <a:noFill/>
            <a:miter lim="800000"/>
            <a:headEnd/>
            <a:tailEnd/>
          </a:ln>
        </p:spPr>
        <p:txBody>
          <a:bodyPr>
            <a:spAutoFit/>
          </a:bodyPr>
          <a:lstStyle/>
          <a:p>
            <a:endParaRPr lang="en-US"/>
          </a:p>
        </p:txBody>
      </p:sp>
      <p:sp>
        <p:nvSpPr>
          <p:cNvPr id="25603" name="Rectangle 5"/>
          <p:cNvSpPr>
            <a:spLocks noChangeArrowheads="1"/>
          </p:cNvSpPr>
          <p:nvPr/>
        </p:nvSpPr>
        <p:spPr bwMode="auto">
          <a:xfrm>
            <a:off x="1979613" y="476250"/>
            <a:ext cx="6242050" cy="366713"/>
          </a:xfrm>
          <a:prstGeom prst="rect">
            <a:avLst/>
          </a:prstGeom>
          <a:noFill/>
          <a:ln w="9525">
            <a:noFill/>
            <a:miter lim="800000"/>
            <a:headEnd/>
            <a:tailEnd/>
          </a:ln>
        </p:spPr>
        <p:txBody>
          <a:bodyPr wrap="none">
            <a:spAutoFit/>
          </a:bodyPr>
          <a:lstStyle/>
          <a:p>
            <a:r>
              <a:rPr lang="lv-LV"/>
              <a:t>Visi šie raksti ir Dieva iedvesti un ir noderīgi mācībai, vainas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4000" b="-34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0"/>
            <a:ext cx="8229600" cy="908050"/>
          </a:xfrm>
        </p:spPr>
        <p:txBody>
          <a:bodyPr/>
          <a:lstStyle/>
          <a:p>
            <a:pPr eaLnBrk="1" hangingPunct="1"/>
            <a:r>
              <a:rPr lang="en-GB" sz="3600" b="1" smtClean="0">
                <a:solidFill>
                  <a:srgbClr val="953735"/>
                </a:solidFill>
              </a:rPr>
              <a:t>2 P</a:t>
            </a:r>
            <a:r>
              <a:rPr lang="lv-LV" sz="3600" b="1" smtClean="0">
                <a:solidFill>
                  <a:srgbClr val="953735"/>
                </a:solidFill>
                <a:latin typeface="Arial" charset="0"/>
              </a:rPr>
              <a:t>ē</a:t>
            </a:r>
            <a:r>
              <a:rPr lang="en-GB" sz="3600" b="1" smtClean="0">
                <a:solidFill>
                  <a:srgbClr val="953735"/>
                </a:solidFill>
              </a:rPr>
              <a:t>t. 1:16,19-21</a:t>
            </a:r>
          </a:p>
        </p:txBody>
      </p:sp>
      <p:sp>
        <p:nvSpPr>
          <p:cNvPr id="26627" name="Content Placeholder 2"/>
          <p:cNvSpPr>
            <a:spLocks noGrp="1"/>
          </p:cNvSpPr>
          <p:nvPr>
            <p:ph sz="half" idx="1"/>
          </p:nvPr>
        </p:nvSpPr>
        <p:spPr>
          <a:xfrm>
            <a:off x="457200" y="836613"/>
            <a:ext cx="8291513" cy="3097212"/>
          </a:xfrm>
        </p:spPr>
        <p:txBody>
          <a:bodyPr/>
          <a:lstStyle/>
          <a:p>
            <a:pPr eaLnBrk="1" hangingPunct="1">
              <a:lnSpc>
                <a:spcPct val="80000"/>
              </a:lnSpc>
              <a:buFont typeface="Arial" charset="0"/>
              <a:buNone/>
            </a:pPr>
            <a:r>
              <a:rPr lang="en-AU" sz="2400" smtClean="0">
                <a:solidFill>
                  <a:srgbClr val="632523"/>
                </a:solidFill>
              </a:rPr>
              <a:t> </a:t>
            </a:r>
            <a:r>
              <a:rPr lang="lv-LV" sz="2400" smtClean="0">
                <a:solidFill>
                  <a:srgbClr val="632523"/>
                </a:solidFill>
                <a:latin typeface="Arial" charset="0"/>
              </a:rPr>
              <a:t>Nevis izgudrotām pasakām sekodami, mēs jums esam sludinājuši mūsu Jēzus Kristus spēku un atnākšanu</a:t>
            </a:r>
            <a:r>
              <a:rPr lang="en-AU" sz="2400" smtClean="0">
                <a:solidFill>
                  <a:srgbClr val="632523"/>
                </a:solidFill>
              </a:rPr>
              <a:t>...</a:t>
            </a:r>
          </a:p>
          <a:p>
            <a:pPr eaLnBrk="1" hangingPunct="1">
              <a:lnSpc>
                <a:spcPct val="80000"/>
              </a:lnSpc>
              <a:buFont typeface="Arial" charset="0"/>
              <a:buNone/>
            </a:pPr>
            <a:r>
              <a:rPr lang="lv-LV" sz="2400" smtClean="0">
                <a:solidFill>
                  <a:srgbClr val="632523"/>
                </a:solidFill>
                <a:latin typeface="Arial" charset="0"/>
              </a:rPr>
              <a:t>Praviešu vārds kļūst jo stiprs, un jūs darāt labi, to vērā ņemdami kā sveci, kas spīd tumšā vietā, līdz kamēr uzausīs diena un rīta zvaigzne uzlēks jūsu sirdīs. Pār visām lietām ievērojiet, ka neviens rakstu pravietojums nav patvaļīgi iztulkojams; jo pravietošana nekad nav cēlusies no cilvēku gribas, bet Dieva cilvēki ir runājuši Svētā Gara spēkā.</a:t>
            </a:r>
            <a:r>
              <a:rPr lang="en-AU" sz="2400" smtClean="0">
                <a:solidFill>
                  <a:srgbClr val="632523"/>
                </a:solidFill>
              </a:rPr>
              <a:t> </a:t>
            </a:r>
          </a:p>
          <a:p>
            <a:pPr eaLnBrk="1" hangingPunct="1">
              <a:lnSpc>
                <a:spcPct val="80000"/>
              </a:lnSpc>
            </a:pPr>
            <a:endParaRPr lang="en-GB" sz="700" smtClean="0"/>
          </a:p>
        </p:txBody>
      </p:sp>
      <p:sp>
        <p:nvSpPr>
          <p:cNvPr id="26628" name="Content Placeholder 4"/>
          <p:cNvSpPr>
            <a:spLocks noGrp="1"/>
          </p:cNvSpPr>
          <p:nvPr>
            <p:ph sz="half" idx="2"/>
          </p:nvPr>
        </p:nvSpPr>
        <p:spPr>
          <a:xfrm>
            <a:off x="2124075" y="4194175"/>
            <a:ext cx="4895850" cy="2663825"/>
          </a:xfrm>
        </p:spPr>
        <p:txBody>
          <a:bodyPr/>
          <a:lstStyle/>
          <a:p>
            <a:pPr algn="ctr" eaLnBrk="1" hangingPunct="1">
              <a:lnSpc>
                <a:spcPct val="80000"/>
              </a:lnSpc>
              <a:buFont typeface="Arial" charset="0"/>
              <a:buNone/>
            </a:pPr>
            <a:r>
              <a:rPr lang="lv-LV" sz="3100" b="1" smtClean="0">
                <a:solidFill>
                  <a:srgbClr val="632523"/>
                </a:solidFill>
                <a:latin typeface="Arial" charset="0"/>
              </a:rPr>
              <a:t>Ebrejiem</a:t>
            </a:r>
            <a:r>
              <a:rPr lang="en-AU" sz="3100" b="1" smtClean="0">
                <a:solidFill>
                  <a:srgbClr val="632523"/>
                </a:solidFill>
              </a:rPr>
              <a:t> 1:1-2</a:t>
            </a:r>
          </a:p>
          <a:p>
            <a:pPr eaLnBrk="1" hangingPunct="1">
              <a:lnSpc>
                <a:spcPct val="80000"/>
              </a:lnSpc>
              <a:buFont typeface="Arial" charset="0"/>
              <a:buNone/>
            </a:pPr>
            <a:r>
              <a:rPr lang="lv-LV" sz="2000" smtClean="0">
                <a:solidFill>
                  <a:srgbClr val="632523"/>
                </a:solidFill>
                <a:latin typeface="Arial" charset="0"/>
              </a:rPr>
              <a:t>Dievs vecos laikos daudzkārt un dažādi runājis caur praviešiem uz tēviem, šinīs pēdīgajās dienās uz mums ir runājis caur Dēlu, ko Viņš ir iecēlis par visu lietu mantinieku, caur ko Viņš arī pasauli radījis.</a:t>
            </a:r>
            <a:endParaRPr lang="en-GB" sz="2000" smtClean="0"/>
          </a:p>
          <a:p>
            <a:pPr eaLnBrk="1" hangingPunct="1">
              <a:lnSpc>
                <a:spcPct val="80000"/>
              </a:lnSpc>
            </a:pPr>
            <a:endParaRPr lang="en-AU" sz="700" smtClean="0"/>
          </a:p>
        </p:txBody>
      </p:sp>
      <p:pic>
        <p:nvPicPr>
          <p:cNvPr id="4" name="Picture 3" descr="scribe.jpg"/>
          <p:cNvPicPr>
            <a:picLocks noChangeAspect="1"/>
          </p:cNvPicPr>
          <p:nvPr/>
        </p:nvPicPr>
        <p:blipFill>
          <a:blip r:embed="rId3" cstate="print"/>
          <a:stretch>
            <a:fillRect/>
          </a:stretch>
        </p:blipFill>
        <p:spPr>
          <a:xfrm>
            <a:off x="-324544" y="5013176"/>
            <a:ext cx="2747797" cy="2060848"/>
          </a:xfrm>
          <a:prstGeom prst="rect">
            <a:avLst/>
          </a:prstGeom>
          <a:effectLst>
            <a:softEdge rad="127000"/>
          </a:effectLst>
        </p:spPr>
      </p:pic>
      <p:pic>
        <p:nvPicPr>
          <p:cNvPr id="6" name="Picture 5" descr="jesus clouds.jpg"/>
          <p:cNvPicPr>
            <a:picLocks noChangeAspect="1"/>
          </p:cNvPicPr>
          <p:nvPr/>
        </p:nvPicPr>
        <p:blipFill>
          <a:blip r:embed="rId4" cstate="print"/>
          <a:stretch>
            <a:fillRect/>
          </a:stretch>
        </p:blipFill>
        <p:spPr>
          <a:xfrm>
            <a:off x="6660232" y="4077072"/>
            <a:ext cx="2720123" cy="2590031"/>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79388" y="404813"/>
            <a:ext cx="5329237" cy="6048375"/>
          </a:xfrm>
        </p:spPr>
        <p:txBody>
          <a:bodyPr/>
          <a:lstStyle/>
          <a:p>
            <a:pPr eaLnBrk="1" hangingPunct="1">
              <a:lnSpc>
                <a:spcPct val="90000"/>
              </a:lnSpc>
              <a:buFont typeface="Arial" charset="0"/>
              <a:buNone/>
            </a:pPr>
            <a:r>
              <a:rPr lang="lv-LV" smtClean="0">
                <a:solidFill>
                  <a:srgbClr val="17375E"/>
                </a:solidFill>
                <a:latin typeface="Arial" charset="0"/>
              </a:rPr>
              <a:t>Pēteris ataino Bībeles rakstītājus ar vārdiem par kuģi vētrā, kas tiek “nests” vai “dzīts” ne no savas gribas Ap.d. 27:17,27. </a:t>
            </a:r>
            <a:r>
              <a:rPr lang="en-GB" smtClean="0">
                <a:solidFill>
                  <a:srgbClr val="17375E"/>
                </a:solidFill>
              </a:rPr>
              <a:t> </a:t>
            </a:r>
            <a:r>
              <a:rPr lang="lv-LV" smtClean="0">
                <a:solidFill>
                  <a:srgbClr val="17375E"/>
                </a:solidFill>
                <a:latin typeface="Arial" charset="0"/>
              </a:rPr>
              <a:t>Miha 2:7 arī runāts par īsteniem praviešiem, kas nemaz arī nevar nesludināt Dieva vārdu, jo tos vada, jeb “dzen” Dieva Gars.</a:t>
            </a:r>
            <a:endParaRPr lang="en-GB" smtClean="0">
              <a:solidFill>
                <a:srgbClr val="17375E"/>
              </a:solidFill>
            </a:endParaRPr>
          </a:p>
        </p:txBody>
      </p:sp>
      <p:pic>
        <p:nvPicPr>
          <p:cNvPr id="4" name="Picture 3" descr="boat.jpg"/>
          <p:cNvPicPr>
            <a:picLocks noChangeAspect="1"/>
          </p:cNvPicPr>
          <p:nvPr/>
        </p:nvPicPr>
        <p:blipFill>
          <a:blip r:embed="rId3" cstate="print"/>
          <a:stretch>
            <a:fillRect/>
          </a:stretch>
        </p:blipFill>
        <p:spPr>
          <a:xfrm>
            <a:off x="5436096" y="1484784"/>
            <a:ext cx="3707904" cy="4115270"/>
          </a:xfrm>
          <a:prstGeom prst="rect">
            <a:avLst/>
          </a:prstGeom>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539750" y="2060575"/>
            <a:ext cx="8229600" cy="4570413"/>
          </a:xfrm>
        </p:spPr>
        <p:txBody>
          <a:bodyPr/>
          <a:lstStyle/>
          <a:p>
            <a:pPr eaLnBrk="1" hangingPunct="1">
              <a:lnSpc>
                <a:spcPct val="90000"/>
              </a:lnSpc>
              <a:buFont typeface="Arial" charset="0"/>
              <a:buNone/>
            </a:pPr>
            <a:r>
              <a:rPr lang="lv-LV" sz="2700" smtClean="0">
                <a:solidFill>
                  <a:srgbClr val="CC6600"/>
                </a:solidFill>
                <a:latin typeface="Arial" charset="0"/>
              </a:rPr>
              <a:t>Bībele ir iedvesta, bet tās vēstījums ir jāņem kopumā, ņemot vērā tos vēsturiskos notikumus, kas doti, nesniedzot morālo novērtējumu, taču mums par mācību – un konkrētos norādījumus mums.</a:t>
            </a:r>
            <a:endParaRPr lang="en-AU" sz="2700" smtClean="0">
              <a:solidFill>
                <a:srgbClr val="CC6600"/>
              </a:solidFill>
            </a:endParaRPr>
          </a:p>
          <a:p>
            <a:pPr eaLnBrk="1" hangingPunct="1">
              <a:lnSpc>
                <a:spcPct val="90000"/>
              </a:lnSpc>
              <a:buFont typeface="Arial" charset="0"/>
              <a:buNone/>
            </a:pPr>
            <a:r>
              <a:rPr lang="lv-LV" sz="2700" b="1" smtClean="0">
                <a:solidFill>
                  <a:srgbClr val="632523"/>
                </a:solidFill>
                <a:latin typeface="Arial" charset="0"/>
              </a:rPr>
              <a:t>Mums ir jāapsver visi izteikumi par doto tematu, pirms mēs nonākam pie pareizā secinājuma. Mums ir jāatceras Jēzus piemērs un vārdi “atkal stāv rakstīts”, kurus Viņš teica, atsaucoties kārdinājumam izraut vārdus no konteksta – </a:t>
            </a:r>
          </a:p>
          <a:p>
            <a:pPr eaLnBrk="1" hangingPunct="1">
              <a:lnSpc>
                <a:spcPct val="90000"/>
              </a:lnSpc>
              <a:buFont typeface="Arial" charset="0"/>
              <a:buNone/>
            </a:pPr>
            <a:r>
              <a:rPr lang="lv-LV" sz="2700" i="1" smtClean="0">
                <a:solidFill>
                  <a:srgbClr val="632523"/>
                </a:solidFill>
                <a:latin typeface="Arial" charset="0"/>
              </a:rPr>
              <a:t>Tad</a:t>
            </a:r>
            <a:r>
              <a:rPr lang="lv-LV" sz="2700" b="1" i="1" smtClean="0">
                <a:solidFill>
                  <a:srgbClr val="632523"/>
                </a:solidFill>
                <a:latin typeface="Arial" charset="0"/>
              </a:rPr>
              <a:t> </a:t>
            </a:r>
            <a:r>
              <a:rPr lang="lv-LV" sz="2700" i="1" smtClean="0">
                <a:solidFill>
                  <a:srgbClr val="632523"/>
                </a:solidFill>
                <a:latin typeface="Arial" charset="0"/>
              </a:rPr>
              <a:t>Jēzus tam sacīja: “Atkal stāv rakstīts” </a:t>
            </a:r>
            <a:r>
              <a:rPr lang="en-AU" sz="2600" smtClean="0">
                <a:solidFill>
                  <a:srgbClr val="632523"/>
                </a:solidFill>
              </a:rPr>
              <a:t>Mat. 4:7</a:t>
            </a:r>
          </a:p>
          <a:p>
            <a:pPr eaLnBrk="1" hangingPunct="1">
              <a:lnSpc>
                <a:spcPct val="90000"/>
              </a:lnSpc>
              <a:buFont typeface="Arial" charset="0"/>
              <a:buNone/>
            </a:pPr>
            <a:endParaRPr lang="en-AU" sz="2700" smtClean="0"/>
          </a:p>
        </p:txBody>
      </p:sp>
      <p:pic>
        <p:nvPicPr>
          <p:cNvPr id="4" name="Picture 3" descr="thinking man.jpg"/>
          <p:cNvPicPr>
            <a:picLocks noChangeAspect="1"/>
          </p:cNvPicPr>
          <p:nvPr/>
        </p:nvPicPr>
        <p:blipFill>
          <a:blip r:embed="rId2" cstate="print"/>
          <a:stretch>
            <a:fillRect/>
          </a:stretch>
        </p:blipFill>
        <p:spPr>
          <a:xfrm>
            <a:off x="543992" y="6350"/>
            <a:ext cx="1829142" cy="1818630"/>
          </a:xfrm>
          <a:prstGeom prst="ellipse">
            <a:avLst/>
          </a:prstGeom>
          <a:effectLst>
            <a:softEdge rad="63500"/>
          </a:effectLst>
        </p:spPr>
      </p:pic>
      <p:sp>
        <p:nvSpPr>
          <p:cNvPr id="28675" name="Text Box 5"/>
          <p:cNvSpPr txBox="1">
            <a:spLocks noChangeArrowheads="1"/>
          </p:cNvSpPr>
          <p:nvPr/>
        </p:nvSpPr>
        <p:spPr bwMode="auto">
          <a:xfrm>
            <a:off x="3203575" y="69215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68313" y="836613"/>
            <a:ext cx="8229600" cy="5649912"/>
          </a:xfrm>
        </p:spPr>
        <p:txBody>
          <a:bodyPr/>
          <a:lstStyle/>
          <a:p>
            <a:pPr eaLnBrk="1" hangingPunct="1">
              <a:lnSpc>
                <a:spcPct val="80000"/>
              </a:lnSpc>
            </a:pPr>
            <a:r>
              <a:rPr lang="lv-LV" sz="2500" smtClean="0">
                <a:latin typeface="Arial" charset="0"/>
              </a:rPr>
              <a:t>Ir pārsteidzoši daudz cilvēku, kuriem Dievs bija iedvesis sludināt Viņa vārdu, un kuri ir centušies izvairīties to darīt. To skaits ir iespaidīgs.</a:t>
            </a:r>
            <a:endParaRPr lang="en-GB" sz="2500" smtClean="0"/>
          </a:p>
          <a:p>
            <a:pPr eaLnBrk="1" hangingPunct="1">
              <a:lnSpc>
                <a:spcPct val="80000"/>
              </a:lnSpc>
            </a:pPr>
            <a:r>
              <a:rPr lang="lv-LV" sz="2500" smtClean="0">
                <a:latin typeface="Arial" charset="0"/>
              </a:rPr>
              <a:t>Mozus</a:t>
            </a:r>
            <a:r>
              <a:rPr lang="en-GB" sz="2500" smtClean="0"/>
              <a:t> (</a:t>
            </a:r>
            <a:r>
              <a:rPr lang="lv-LV" sz="2500" smtClean="0">
                <a:latin typeface="Arial" charset="0"/>
              </a:rPr>
              <a:t>2.Moz.</a:t>
            </a:r>
            <a:r>
              <a:rPr lang="en-GB" sz="2500" smtClean="0"/>
              <a:t> 4:10)</a:t>
            </a:r>
          </a:p>
          <a:p>
            <a:pPr eaLnBrk="1" hangingPunct="1">
              <a:lnSpc>
                <a:spcPct val="80000"/>
              </a:lnSpc>
            </a:pPr>
            <a:r>
              <a:rPr lang="lv-LV" sz="2500" smtClean="0">
                <a:latin typeface="Arial" charset="0"/>
              </a:rPr>
              <a:t>Jeremija</a:t>
            </a:r>
            <a:r>
              <a:rPr lang="en-GB" sz="2500" smtClean="0"/>
              <a:t> (Jer. 1:6)</a:t>
            </a:r>
          </a:p>
          <a:p>
            <a:pPr eaLnBrk="1" hangingPunct="1">
              <a:lnSpc>
                <a:spcPct val="80000"/>
              </a:lnSpc>
            </a:pPr>
            <a:r>
              <a:rPr lang="lv-LV" sz="2500" smtClean="0">
                <a:latin typeface="Arial" charset="0"/>
              </a:rPr>
              <a:t>Ecēhiēls</a:t>
            </a:r>
            <a:r>
              <a:rPr lang="en-GB" sz="2500" smtClean="0"/>
              <a:t> (E</a:t>
            </a:r>
            <a:r>
              <a:rPr lang="lv-LV" sz="2500" smtClean="0">
                <a:latin typeface="Arial" charset="0"/>
              </a:rPr>
              <a:t>cēh</a:t>
            </a:r>
            <a:r>
              <a:rPr lang="en-GB" sz="2500" smtClean="0"/>
              <a:t>. 3:14) </a:t>
            </a:r>
          </a:p>
          <a:p>
            <a:pPr eaLnBrk="1" hangingPunct="1">
              <a:lnSpc>
                <a:spcPct val="80000"/>
              </a:lnSpc>
            </a:pPr>
            <a:r>
              <a:rPr lang="lv-LV" sz="2500" smtClean="0">
                <a:latin typeface="Arial" charset="0"/>
              </a:rPr>
              <a:t>Jona</a:t>
            </a:r>
            <a:r>
              <a:rPr lang="en-GB" sz="2500" smtClean="0"/>
              <a:t> (</a:t>
            </a:r>
            <a:r>
              <a:rPr lang="lv-LV" sz="2500" smtClean="0">
                <a:latin typeface="Arial" charset="0"/>
              </a:rPr>
              <a:t>Jonas</a:t>
            </a:r>
            <a:r>
              <a:rPr lang="en-GB" sz="2500" smtClean="0"/>
              <a:t> 1:2,3)</a:t>
            </a:r>
          </a:p>
          <a:p>
            <a:pPr eaLnBrk="1" hangingPunct="1">
              <a:lnSpc>
                <a:spcPct val="80000"/>
              </a:lnSpc>
            </a:pPr>
            <a:r>
              <a:rPr lang="lv-LV" sz="2500" smtClean="0">
                <a:latin typeface="Arial" charset="0"/>
              </a:rPr>
              <a:t>Pāvils</a:t>
            </a:r>
            <a:r>
              <a:rPr lang="en-GB" sz="2500" smtClean="0"/>
              <a:t> (A</a:t>
            </a:r>
            <a:r>
              <a:rPr lang="lv-LV" sz="2500" smtClean="0">
                <a:latin typeface="Arial" charset="0"/>
              </a:rPr>
              <a:t>p.d.</a:t>
            </a:r>
            <a:r>
              <a:rPr lang="en-GB" sz="2500" smtClean="0"/>
              <a:t> 18:9)</a:t>
            </a:r>
          </a:p>
          <a:p>
            <a:pPr eaLnBrk="1" hangingPunct="1">
              <a:lnSpc>
                <a:spcPct val="80000"/>
              </a:lnSpc>
            </a:pPr>
            <a:r>
              <a:rPr lang="lv-LV" sz="2500" smtClean="0">
                <a:latin typeface="Arial" charset="0"/>
              </a:rPr>
              <a:t>Timotejs</a:t>
            </a:r>
            <a:r>
              <a:rPr lang="en-GB" sz="2500" smtClean="0"/>
              <a:t> (1</a:t>
            </a:r>
            <a:r>
              <a:rPr lang="lv-LV" sz="2500" smtClean="0">
                <a:latin typeface="Arial" charset="0"/>
              </a:rPr>
              <a:t>.</a:t>
            </a:r>
            <a:r>
              <a:rPr lang="en-GB" sz="2500" smtClean="0"/>
              <a:t>Tim. 4:6-14)</a:t>
            </a:r>
          </a:p>
          <a:p>
            <a:pPr eaLnBrk="1" hangingPunct="1">
              <a:lnSpc>
                <a:spcPct val="80000"/>
              </a:lnSpc>
            </a:pPr>
            <a:r>
              <a:rPr lang="lv-LV" sz="2500" smtClean="0">
                <a:latin typeface="Arial" charset="0"/>
              </a:rPr>
              <a:t>Bileāms</a:t>
            </a:r>
            <a:r>
              <a:rPr lang="en-GB" sz="2500" smtClean="0"/>
              <a:t> (</a:t>
            </a:r>
            <a:r>
              <a:rPr lang="lv-LV" sz="2500" smtClean="0">
                <a:latin typeface="Arial" charset="0"/>
              </a:rPr>
              <a:t>4</a:t>
            </a:r>
            <a:r>
              <a:rPr lang="en-GB" sz="2500" smtClean="0"/>
              <a:t>.</a:t>
            </a:r>
            <a:r>
              <a:rPr lang="lv-LV" sz="2500" smtClean="0">
                <a:latin typeface="Arial" charset="0"/>
              </a:rPr>
              <a:t>Mozus</a:t>
            </a:r>
            <a:r>
              <a:rPr lang="en-GB" sz="2500" smtClean="0"/>
              <a:t> 22-24)</a:t>
            </a:r>
          </a:p>
          <a:p>
            <a:pPr eaLnBrk="1" hangingPunct="1">
              <a:lnSpc>
                <a:spcPct val="80000"/>
              </a:lnSpc>
            </a:pPr>
            <a:r>
              <a:rPr lang="lv-LV" sz="2500" smtClean="0">
                <a:latin typeface="Arial" charset="0"/>
              </a:rPr>
              <a:t>Tas viss apstiprina Pētera vārdus 2.Pēt 1:19-21 – ka Dieva vārds nav cēlies no cilvēku gribas, ka Dieva cilvēki ir runājuši Svētā Gara spēkā. Pravietis Amoss bilst: “Tas Kungs ir runājis, kas gan tad lai nepravietotu?”</a:t>
            </a:r>
            <a:r>
              <a:rPr lang="en-GB" sz="2500" smtClean="0"/>
              <a:t> (Am. 3:8). </a:t>
            </a:r>
          </a:p>
        </p:txBody>
      </p:sp>
      <p:pic>
        <p:nvPicPr>
          <p:cNvPr id="4" name="Picture 3" descr="moses bush.jpg"/>
          <p:cNvPicPr>
            <a:picLocks noChangeAspect="1"/>
          </p:cNvPicPr>
          <p:nvPr/>
        </p:nvPicPr>
        <p:blipFill>
          <a:blip r:embed="rId2" cstate="print"/>
          <a:stretch>
            <a:fillRect/>
          </a:stretch>
        </p:blipFill>
        <p:spPr>
          <a:xfrm>
            <a:off x="4355976" y="1597160"/>
            <a:ext cx="2245990" cy="2892563"/>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lv-LV" smtClean="0">
                <a:latin typeface="Arial" charset="0"/>
              </a:rPr>
              <a:t>2.3. Svētā Gara dāvanas</a:t>
            </a:r>
            <a:endParaRPr lang="en-GB" smtClean="0"/>
          </a:p>
        </p:txBody>
      </p:sp>
      <p:pic>
        <p:nvPicPr>
          <p:cNvPr id="4" name="Content Placeholder 3" descr="holy spirit 2.jpg"/>
          <p:cNvPicPr>
            <a:picLocks noGrp="1" noChangeAspect="1"/>
          </p:cNvPicPr>
          <p:nvPr>
            <p:ph idx="1"/>
          </p:nvPr>
        </p:nvPicPr>
        <p:blipFill>
          <a:blip r:embed="rId2" cstate="print"/>
          <a:stretch>
            <a:fillRect/>
          </a:stretch>
        </p:blipFill>
        <p:spPr>
          <a:xfrm>
            <a:off x="1979712" y="2132856"/>
            <a:ext cx="5075953" cy="3362819"/>
          </a:xfrm>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lv-LV" sz="4000" smtClean="0">
                <a:latin typeface="Arial" charset="0"/>
              </a:rPr>
              <a:t>Gars tika dots noteiktu darbu veikšanai noteiktos laikos </a:t>
            </a:r>
            <a:endParaRPr lang="en-GB" sz="4000" smtClean="0"/>
          </a:p>
        </p:txBody>
      </p:sp>
      <p:sp>
        <p:nvSpPr>
          <p:cNvPr id="36866" name="Content Placeholder 2"/>
          <p:cNvSpPr>
            <a:spLocks noGrp="1"/>
          </p:cNvSpPr>
          <p:nvPr>
            <p:ph idx="1"/>
          </p:nvPr>
        </p:nvSpPr>
        <p:spPr/>
        <p:txBody>
          <a:bodyPr/>
          <a:lstStyle/>
          <a:p>
            <a:pPr eaLnBrk="1" hangingPunct="1">
              <a:buFont typeface="Arial" charset="0"/>
              <a:buNone/>
            </a:pPr>
            <a:r>
              <a:rPr lang="lv-LV" smtClean="0">
                <a:latin typeface="Arial" charset="0"/>
              </a:rPr>
              <a:t>Svētnīcas celšanas laikā Dievs deva cilvēkiem “gudrības garu, lai viņi šuj Āronam drēbes…” un tml.</a:t>
            </a:r>
            <a:r>
              <a:rPr lang="en-GB" smtClean="0"/>
              <a:t> (</a:t>
            </a:r>
            <a:r>
              <a:rPr lang="lv-LV" smtClean="0">
                <a:latin typeface="Arial" charset="0"/>
              </a:rPr>
              <a:t>2.Moz</a:t>
            </a:r>
            <a:r>
              <a:rPr lang="en-GB" smtClean="0"/>
              <a:t>. 28:3). </a:t>
            </a:r>
            <a:r>
              <a:rPr lang="lv-LV" smtClean="0">
                <a:latin typeface="Arial" charset="0"/>
              </a:rPr>
              <a:t>Becaleēlu Tas Kungs “pildījis ar Dieva Garu, gudrību, prātu, zināšanām un prasmi visādos darbos… griezt dārgakmeņus un ielikt tos rotās, grebt koku un izstrādāt meistarīgus darbus” </a:t>
            </a:r>
            <a:r>
              <a:rPr lang="en-GB" smtClean="0"/>
              <a:t>(</a:t>
            </a:r>
            <a:r>
              <a:rPr lang="lv-LV" smtClean="0">
                <a:latin typeface="Arial" charset="0"/>
              </a:rPr>
              <a:t>2.Moz.</a:t>
            </a:r>
            <a:r>
              <a:rPr lang="en-GB" smtClean="0"/>
              <a:t> 31: 3-5).</a:t>
            </a:r>
          </a:p>
          <a:p>
            <a:pPr eaLnBrk="1" hangingPunct="1"/>
            <a:endParaRPr lang="en-GB"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179388" y="0"/>
            <a:ext cx="4679950" cy="6264275"/>
          </a:xfrm>
        </p:spPr>
        <p:txBody>
          <a:bodyPr/>
          <a:lstStyle/>
          <a:p>
            <a:pPr eaLnBrk="1" hangingPunct="1">
              <a:lnSpc>
                <a:spcPct val="90000"/>
              </a:lnSpc>
              <a:buFont typeface="Arial" charset="0"/>
              <a:buNone/>
            </a:pPr>
            <a:r>
              <a:rPr lang="lv-LV" smtClean="0">
                <a:latin typeface="Arial" charset="0"/>
              </a:rPr>
              <a:t>Tā Kunga Gars nāca pār Simsonu lai viņš varētu saplēst lauvu </a:t>
            </a:r>
            <a:r>
              <a:rPr lang="en-GB" smtClean="0"/>
              <a:t>(</a:t>
            </a:r>
            <a:r>
              <a:rPr lang="lv-LV" smtClean="0">
                <a:latin typeface="Arial" charset="0"/>
              </a:rPr>
              <a:t>Soģu</a:t>
            </a:r>
            <a:r>
              <a:rPr lang="en-GB" smtClean="0"/>
              <a:t> 14:5,6); </a:t>
            </a:r>
            <a:r>
              <a:rPr lang="lv-LV" smtClean="0">
                <a:latin typeface="Arial" charset="0"/>
              </a:rPr>
              <a:t>nosist trīsdesmit vīrus </a:t>
            </a:r>
            <a:r>
              <a:rPr lang="en-GB" smtClean="0"/>
              <a:t>(</a:t>
            </a:r>
            <a:r>
              <a:rPr lang="lv-LV" smtClean="0">
                <a:latin typeface="Arial" charset="0"/>
              </a:rPr>
              <a:t>Soģu</a:t>
            </a:r>
            <a:r>
              <a:rPr lang="en-GB" smtClean="0"/>
              <a:t> 14:19)</a:t>
            </a:r>
            <a:r>
              <a:rPr lang="lv-LV" smtClean="0">
                <a:latin typeface="Arial" charset="0"/>
              </a:rPr>
              <a:t> un atbrīvoties no saitēm, ar kurām viņš bija saistīts</a:t>
            </a:r>
            <a:r>
              <a:rPr lang="en-GB" smtClean="0"/>
              <a:t> (</a:t>
            </a:r>
            <a:r>
              <a:rPr lang="lv-LV" smtClean="0">
                <a:latin typeface="Arial" charset="0"/>
              </a:rPr>
              <a:t>Soģu</a:t>
            </a:r>
            <a:r>
              <a:rPr lang="en-GB" smtClean="0"/>
              <a:t> 15: 14). </a:t>
            </a:r>
            <a:r>
              <a:rPr lang="lv-LV" smtClean="0">
                <a:latin typeface="Arial" charset="0"/>
              </a:rPr>
              <a:t>Tātad “Svētais Gars” nebija ar Simsonu pastāvīgi – tas nāca pār viņu, tikai lai viņš varētu veikt noteiktu darbu, tad tas viņu atstāja.</a:t>
            </a:r>
            <a:endParaRPr lang="en-GB" smtClean="0"/>
          </a:p>
          <a:p>
            <a:pPr eaLnBrk="1" hangingPunct="1">
              <a:lnSpc>
                <a:spcPct val="90000"/>
              </a:lnSpc>
            </a:pPr>
            <a:endParaRPr lang="en-GB" smtClean="0"/>
          </a:p>
        </p:txBody>
      </p:sp>
      <p:pic>
        <p:nvPicPr>
          <p:cNvPr id="4" name="Picture 3" descr="samson lio.jpg"/>
          <p:cNvPicPr>
            <a:picLocks noChangeAspect="1"/>
          </p:cNvPicPr>
          <p:nvPr/>
        </p:nvPicPr>
        <p:blipFill>
          <a:blip r:embed="rId2" cstate="print"/>
          <a:stretch>
            <a:fillRect/>
          </a:stretch>
        </p:blipFill>
        <p:spPr>
          <a:xfrm>
            <a:off x="4716016" y="678383"/>
            <a:ext cx="4149307" cy="5144121"/>
          </a:xfrm>
          <a:prstGeom prst="rect">
            <a:avLst/>
          </a:prstGeo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3082354"/>
          </a:xfrm>
        </p:spPr>
        <p:txBody>
          <a:bodyPr/>
          <a:lstStyle/>
          <a:p>
            <a:r>
              <a:rPr lang="en-GB" dirty="0" smtClean="0"/>
              <a:t>www.carelinks.net/lv</a:t>
            </a:r>
            <a:br>
              <a:rPr lang="en-GB" dirty="0" smtClean="0"/>
            </a:br>
            <a:r>
              <a:rPr lang="en-GB" dirty="0" smtClean="0"/>
              <a:t>www.biblebasicsonline.com</a:t>
            </a:r>
            <a:br>
              <a:rPr lang="en-GB" dirty="0" smtClean="0"/>
            </a:br>
            <a:r>
              <a:rPr lang="en-GB" dirty="0" smtClean="0"/>
              <a:t>email: info@carelinks.net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68313" y="836613"/>
            <a:ext cx="8229600" cy="4525962"/>
          </a:xfrm>
        </p:spPr>
        <p:txBody>
          <a:bodyPr/>
          <a:lstStyle/>
          <a:p>
            <a:pPr lvl="1" eaLnBrk="1" hangingPunct="1">
              <a:buFont typeface="Arial" charset="0"/>
              <a:buNone/>
            </a:pPr>
            <a:r>
              <a:rPr lang="lv-LV" smtClean="0">
                <a:latin typeface="Arial" charset="0"/>
              </a:rPr>
              <a:t>Dieva gara dāvanas saņemšana noteikta mērķa īstenošanai nebija</a:t>
            </a:r>
            <a:endParaRPr lang="en-GB" smtClean="0"/>
          </a:p>
          <a:p>
            <a:pPr eaLnBrk="1" hangingPunct="1"/>
            <a:r>
              <a:rPr lang="lv-LV" smtClean="0">
                <a:latin typeface="Arial" charset="0"/>
              </a:rPr>
              <a:t>Garantija pestīšanai</a:t>
            </a:r>
            <a:endParaRPr lang="en-GB" smtClean="0"/>
          </a:p>
          <a:p>
            <a:pPr eaLnBrk="1" hangingPunct="1"/>
            <a:r>
              <a:rPr lang="lv-LV" smtClean="0">
                <a:latin typeface="Arial" charset="0"/>
              </a:rPr>
              <a:t>Kaut kas, kas turpinājās visas cilvēka dzīves laikā</a:t>
            </a:r>
            <a:endParaRPr lang="en-GB" smtClean="0"/>
          </a:p>
          <a:p>
            <a:pPr eaLnBrk="1" hangingPunct="1"/>
            <a:r>
              <a:rPr lang="lv-LV" smtClean="0">
                <a:latin typeface="Arial" charset="0"/>
              </a:rPr>
              <a:t>“No žēlastības jūs esat pestīti, ne Gara dāvanu dēļ</a:t>
            </a:r>
            <a:r>
              <a:rPr lang="en-GB" smtClean="0"/>
              <a:t> (</a:t>
            </a:r>
            <a:r>
              <a:rPr lang="lv-LV" smtClean="0">
                <a:latin typeface="Arial" charset="0"/>
              </a:rPr>
              <a:t>Efez</a:t>
            </a:r>
            <a:r>
              <a:rPr lang="en-GB" smtClean="0"/>
              <a:t>. 2:8). </a:t>
            </a:r>
            <a:r>
              <a:rPr lang="lv-LV" smtClean="0">
                <a:latin typeface="Arial" charset="0"/>
              </a:rPr>
              <a:t>Tādi cilvēki kā Sauls, Bileāms (4.Moz.23:5,16), Jūda (Mat.10:1) un tie, kas minēti Mat 7:21-23, visi bija saņēmuši gara dāvanas; taču tie netiks pestīti.</a:t>
            </a:r>
            <a:r>
              <a:rPr lang="en-GB"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68313" y="2332038"/>
            <a:ext cx="8229600" cy="4525962"/>
          </a:xfrm>
        </p:spPr>
        <p:txBody>
          <a:bodyPr/>
          <a:lstStyle/>
          <a:p>
            <a:pPr eaLnBrk="1" hangingPunct="1">
              <a:lnSpc>
                <a:spcPct val="80000"/>
              </a:lnSpc>
            </a:pPr>
            <a:r>
              <a:rPr lang="lv-LV" sz="2200" smtClean="0">
                <a:latin typeface="Arial" charset="0"/>
              </a:rPr>
              <a:t>Lai apstiprinātu evaņģēlija sludināšanu: “Un tie izgāja un mācīja visās malās, un Tas Kungs tiem darbā palīdzēja un vārdu apstiprināja ar līdzejošām zīmēm” (Marka 16:20).</a:t>
            </a:r>
            <a:r>
              <a:rPr lang="en-GB" sz="2200" smtClean="0"/>
              <a:t>- </a:t>
            </a:r>
            <a:r>
              <a:rPr lang="lv-LV" sz="2200" smtClean="0">
                <a:latin typeface="Arial" charset="0"/>
              </a:rPr>
              <a:t>Ikonijā Tas Kungs “apliecināja Savu žēlastības vārdu, likdams notikt zīmēm un brīnumiem caur viņu rokām” (Ap.darbi 14:3). </a:t>
            </a:r>
            <a:r>
              <a:rPr lang="en-GB" sz="2200" smtClean="0"/>
              <a:t>  </a:t>
            </a:r>
          </a:p>
          <a:p>
            <a:pPr eaLnBrk="1" hangingPunct="1">
              <a:lnSpc>
                <a:spcPct val="80000"/>
              </a:lnSpc>
              <a:buFont typeface="Arial" charset="0"/>
              <a:buNone/>
            </a:pPr>
            <a:r>
              <a:rPr lang="lv-LV" sz="2200" smtClean="0">
                <a:latin typeface="Arial" charset="0"/>
              </a:rPr>
              <a:t> </a:t>
            </a:r>
            <a:endParaRPr lang="en-GB" sz="2200" smtClean="0">
              <a:latin typeface="Arial" charset="0"/>
            </a:endParaRPr>
          </a:p>
          <a:p>
            <a:pPr eaLnBrk="1" hangingPunct="1">
              <a:lnSpc>
                <a:spcPct val="80000"/>
              </a:lnSpc>
            </a:pPr>
            <a:r>
              <a:rPr lang="lv-LV" sz="2200" smtClean="0">
                <a:latin typeface="Arial" charset="0"/>
              </a:rPr>
              <a:t>Lai attīstītu agrīno baznīcu: “Uzkāpis augstumā (debesīs), Viņš (Jēzus)… devis (gara) dāvanas cilvēkiem… lai svētos sagatavotu kalpošanas (sludināšanas) darbam, Kristus miesai (t.i. ticīgajiem) par stiprinājumu” (Ef.4:8,12).</a:t>
            </a:r>
            <a:endParaRPr lang="en-GB" sz="2200" smtClean="0">
              <a:latin typeface="Arial" charset="0"/>
            </a:endParaRPr>
          </a:p>
          <a:p>
            <a:pPr eaLnBrk="1" hangingPunct="1">
              <a:lnSpc>
                <a:spcPct val="80000"/>
              </a:lnSpc>
            </a:pPr>
            <a:r>
              <a:rPr lang="en-GB" sz="2200" smtClean="0"/>
              <a:t>“</a:t>
            </a:r>
            <a:r>
              <a:rPr lang="lv-LV" sz="2200" smtClean="0">
                <a:latin typeface="Arial" charset="0"/>
              </a:rPr>
              <a:t>Es ilgojos jūs redzēt, lai varētu nest kādu garīgu velti jums par stiprinājumu”</a:t>
            </a:r>
            <a:r>
              <a:rPr lang="en-GB" sz="2200" smtClean="0"/>
              <a:t> (Rom. 1:11).</a:t>
            </a:r>
          </a:p>
          <a:p>
            <a:pPr eaLnBrk="1" hangingPunct="1">
              <a:lnSpc>
                <a:spcPct val="80000"/>
              </a:lnSpc>
            </a:pPr>
            <a:endParaRPr lang="en-GB" sz="2200" smtClean="0"/>
          </a:p>
        </p:txBody>
      </p:sp>
      <p:sp>
        <p:nvSpPr>
          <p:cNvPr id="39938" name="Text Box 5"/>
          <p:cNvSpPr txBox="1">
            <a:spLocks noChangeArrowheads="1"/>
          </p:cNvSpPr>
          <p:nvPr/>
        </p:nvSpPr>
        <p:spPr bwMode="auto">
          <a:xfrm>
            <a:off x="1979613" y="692150"/>
            <a:ext cx="6048375" cy="366713"/>
          </a:xfrm>
          <a:prstGeom prst="rect">
            <a:avLst/>
          </a:prstGeom>
          <a:noFill/>
          <a:ln w="9525">
            <a:noFill/>
            <a:miter lim="800000"/>
            <a:headEnd/>
            <a:tailEnd/>
          </a:ln>
        </p:spPr>
        <p:txBody>
          <a:bodyPr>
            <a:spAutoFit/>
          </a:bodyPr>
          <a:lstStyle/>
          <a:p>
            <a:pPr>
              <a:spcBef>
                <a:spcPct val="50000"/>
              </a:spcBef>
            </a:pPr>
            <a:r>
              <a:rPr lang="lv-LV"/>
              <a:t>Dāvanu došanas mērķi pirmajā gadsimtā</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lv-LV" sz="4000" b="1" smtClean="0">
                <a:solidFill>
                  <a:srgbClr val="17375E"/>
                </a:solidFill>
                <a:latin typeface="Arial" charset="0"/>
              </a:rPr>
              <a:t>Noteiktas lietas noteiktos laikos</a:t>
            </a:r>
            <a:endParaRPr lang="en-GB" sz="4000" b="1" smtClean="0">
              <a:solidFill>
                <a:srgbClr val="17375E"/>
              </a:solidFill>
              <a:latin typeface="Arial" charset="0"/>
            </a:endParaRPr>
          </a:p>
        </p:txBody>
      </p:sp>
      <p:sp>
        <p:nvSpPr>
          <p:cNvPr id="40962" name="Content Placeholder 2"/>
          <p:cNvSpPr>
            <a:spLocks noGrp="1"/>
          </p:cNvSpPr>
          <p:nvPr>
            <p:ph idx="1"/>
          </p:nvPr>
        </p:nvSpPr>
        <p:spPr>
          <a:xfrm>
            <a:off x="395288" y="1268413"/>
            <a:ext cx="8362950" cy="4857750"/>
          </a:xfrm>
        </p:spPr>
        <p:txBody>
          <a:bodyPr/>
          <a:lstStyle/>
          <a:p>
            <a:pPr eaLnBrk="1" hangingPunct="1">
              <a:buFont typeface="Arial" charset="0"/>
              <a:buNone/>
            </a:pPr>
            <a:r>
              <a:rPr lang="lv-LV" smtClean="0">
                <a:latin typeface="Arial" charset="0"/>
              </a:rPr>
              <a:t>Pāvils saņēma Svēto Garu savu kristību laikā (Ap.d. 9:17)</a:t>
            </a:r>
            <a:r>
              <a:rPr lang="lv-LV" sz="2400" smtClean="0">
                <a:latin typeface="Arial" charset="0"/>
              </a:rPr>
              <a:t> un pēc vairākiem gadiem viņš atkal bija “Svētā Gara pilns”, lai sodītu ļaunu cilvēku ar aklumu (Ap.d.</a:t>
            </a:r>
            <a:r>
              <a:rPr lang="en-GB" sz="2400" smtClean="0"/>
              <a:t> 13:9</a:t>
            </a:r>
            <a:r>
              <a:rPr lang="lv-LV" sz="2400" smtClean="0">
                <a:latin typeface="Arial" charset="0"/>
              </a:rPr>
              <a:t>).</a:t>
            </a:r>
            <a:endParaRPr lang="en-GB" sz="2400" smtClean="0">
              <a:latin typeface="Arial" charset="0"/>
            </a:endParaRPr>
          </a:p>
          <a:p>
            <a:pPr eaLnBrk="1" hangingPunct="1"/>
            <a:endParaRPr lang="en-GB" smtClean="0"/>
          </a:p>
          <a:p>
            <a:pPr eaLnBrk="1" hangingPunct="1"/>
            <a:endParaRPr lang="en-GB" smtClean="0"/>
          </a:p>
        </p:txBody>
      </p:sp>
      <p:pic>
        <p:nvPicPr>
          <p:cNvPr id="4" name="Picture 3" descr="paul preaching.jpg"/>
          <p:cNvPicPr>
            <a:picLocks noChangeAspect="1"/>
          </p:cNvPicPr>
          <p:nvPr/>
        </p:nvPicPr>
        <p:blipFill>
          <a:blip r:embed="rId2" cstate="print"/>
          <a:stretch>
            <a:fillRect/>
          </a:stretch>
        </p:blipFill>
        <p:spPr>
          <a:xfrm>
            <a:off x="2627784" y="3356992"/>
            <a:ext cx="3836268" cy="3254539"/>
          </a:xfrm>
          <a:prstGeom prst="rect">
            <a:avLst/>
          </a:prstGeom>
          <a:effectLst>
            <a:softEdge rad="1270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95288" y="333375"/>
            <a:ext cx="8229600" cy="1143000"/>
          </a:xfrm>
        </p:spPr>
        <p:txBody>
          <a:bodyPr/>
          <a:lstStyle/>
          <a:p>
            <a:pPr eaLnBrk="1" hangingPunct="1"/>
            <a:r>
              <a:rPr lang="en-GB" sz="4000" b="1" smtClean="0"/>
              <a:t/>
            </a:r>
            <a:br>
              <a:rPr lang="en-GB" sz="4000" b="1" smtClean="0"/>
            </a:br>
            <a:r>
              <a:rPr lang="lv-LV" sz="4000" b="1" smtClean="0">
                <a:latin typeface="Arial" charset="0"/>
              </a:rPr>
              <a:t>Pirmā gadsimta Gara dāvanas</a:t>
            </a:r>
            <a:endParaRPr lang="en-GB" sz="4000" smtClean="0">
              <a:latin typeface="Arial" charset="0"/>
            </a:endParaRPr>
          </a:p>
        </p:txBody>
      </p:sp>
      <p:sp>
        <p:nvSpPr>
          <p:cNvPr id="41986" name="Content Placeholder 2"/>
          <p:cNvSpPr>
            <a:spLocks noGrp="1"/>
          </p:cNvSpPr>
          <p:nvPr>
            <p:ph idx="1"/>
          </p:nvPr>
        </p:nvSpPr>
        <p:spPr>
          <a:xfrm>
            <a:off x="457200" y="1341438"/>
            <a:ext cx="8229600" cy="4784725"/>
          </a:xfrm>
        </p:spPr>
        <p:txBody>
          <a:bodyPr/>
          <a:lstStyle/>
          <a:p>
            <a:pPr eaLnBrk="1" hangingPunct="1">
              <a:buFont typeface="Arial" charset="0"/>
              <a:buNone/>
            </a:pPr>
            <a:r>
              <a:rPr lang="en-GB" b="1" smtClean="0"/>
              <a:t> </a:t>
            </a:r>
            <a:r>
              <a:rPr lang="lv-LV" b="1" smtClean="0">
                <a:latin typeface="Arial" charset="0"/>
              </a:rPr>
              <a:t>Pravietojums –</a:t>
            </a:r>
            <a:r>
              <a:rPr lang="en-GB" b="1" smtClean="0"/>
              <a:t> </a:t>
            </a:r>
            <a:r>
              <a:rPr lang="lv-LV" b="1" smtClean="0">
                <a:latin typeface="Arial" charset="0"/>
              </a:rPr>
              <a:t>Grieķu valodā vārds ‘pravietis’ nozīmē kādu, kas sludina Dieva vārdu, proti, cilvēku, kas runā Svētā Gara spēkā, reizēm arī paredz nākotnes notikumus (skat 2.Pēt.1:19-21)</a:t>
            </a:r>
            <a:r>
              <a:rPr lang="lv-LV" smtClean="0">
                <a:latin typeface="Arial" charset="0"/>
              </a:rPr>
              <a:t>.</a:t>
            </a:r>
            <a:r>
              <a:rPr lang="en-GB" smtClean="0"/>
              <a:t> </a:t>
            </a:r>
          </a:p>
        </p:txBody>
      </p:sp>
      <p:pic>
        <p:nvPicPr>
          <p:cNvPr id="5" name="Picture 4" descr="apostles.jpg"/>
          <p:cNvPicPr>
            <a:picLocks noChangeAspect="1"/>
          </p:cNvPicPr>
          <p:nvPr/>
        </p:nvPicPr>
        <p:blipFill>
          <a:blip r:embed="rId2" cstate="print"/>
          <a:stretch>
            <a:fillRect/>
          </a:stretch>
        </p:blipFill>
        <p:spPr>
          <a:xfrm>
            <a:off x="2699792" y="3861048"/>
            <a:ext cx="4080956"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lv-LV" b="1" smtClean="0">
                <a:latin typeface="Arial" charset="0"/>
              </a:rPr>
              <a:t>Pirmā gadsimta gara dāvanas</a:t>
            </a:r>
            <a:endParaRPr lang="en-GB" smtClean="0"/>
          </a:p>
        </p:txBody>
      </p:sp>
      <p:sp>
        <p:nvSpPr>
          <p:cNvPr id="43010" name="Content Placeholder 2"/>
          <p:cNvSpPr>
            <a:spLocks noGrp="1"/>
          </p:cNvSpPr>
          <p:nvPr>
            <p:ph idx="1"/>
          </p:nvPr>
        </p:nvSpPr>
        <p:spPr>
          <a:xfrm>
            <a:off x="457200" y="1600200"/>
            <a:ext cx="8229600" cy="4781550"/>
          </a:xfrm>
        </p:spPr>
        <p:txBody>
          <a:bodyPr/>
          <a:lstStyle/>
          <a:p>
            <a:pPr eaLnBrk="1" hangingPunct="1">
              <a:lnSpc>
                <a:spcPct val="80000"/>
              </a:lnSpc>
              <a:buFont typeface="Arial" charset="0"/>
              <a:buNone/>
            </a:pPr>
            <a:r>
              <a:rPr lang="en-GB" sz="4000" b="1" smtClean="0"/>
              <a:t> </a:t>
            </a:r>
            <a:r>
              <a:rPr lang="lv-LV" sz="4000" b="1" smtClean="0">
                <a:latin typeface="Arial" charset="0"/>
              </a:rPr>
              <a:t>Mēles/Valodas </a:t>
            </a:r>
            <a:endParaRPr lang="en-GB" sz="4000" smtClean="0"/>
          </a:p>
          <a:p>
            <a:pPr eaLnBrk="1" hangingPunct="1">
              <a:lnSpc>
                <a:spcPct val="80000"/>
              </a:lnSpc>
            </a:pPr>
            <a:r>
              <a:rPr lang="lv-LV" sz="2500" smtClean="0">
                <a:latin typeface="Arial" charset="0"/>
              </a:rPr>
              <a:t>Apustuļi</a:t>
            </a:r>
            <a:r>
              <a:rPr lang="en-GB" sz="2500" smtClean="0"/>
              <a:t> “</a:t>
            </a:r>
            <a:r>
              <a:rPr lang="lv-LV" sz="2500" smtClean="0">
                <a:latin typeface="Arial" charset="0"/>
              </a:rPr>
              <a:t>ir nemācīti un vienkārši cilvēki”</a:t>
            </a:r>
            <a:r>
              <a:rPr lang="en-GB" sz="2500" smtClean="0"/>
              <a:t> (A</a:t>
            </a:r>
            <a:r>
              <a:rPr lang="lv-LV" sz="2500" smtClean="0">
                <a:latin typeface="Arial" charset="0"/>
              </a:rPr>
              <a:t>p.d.</a:t>
            </a:r>
            <a:r>
              <a:rPr lang="en-GB" sz="2500" smtClean="0"/>
              <a:t> 4:13)</a:t>
            </a:r>
            <a:r>
              <a:rPr lang="lv-LV" sz="2500" smtClean="0">
                <a:latin typeface="Arial" charset="0"/>
              </a:rPr>
              <a:t>.</a:t>
            </a:r>
            <a:r>
              <a:rPr lang="en-GB" sz="2500" smtClean="0"/>
              <a:t> </a:t>
            </a:r>
          </a:p>
          <a:p>
            <a:pPr eaLnBrk="1" hangingPunct="1">
              <a:lnSpc>
                <a:spcPct val="80000"/>
              </a:lnSpc>
            </a:pPr>
            <a:r>
              <a:rPr lang="lv-LV" sz="2500" smtClean="0">
                <a:latin typeface="Arial" charset="0"/>
              </a:rPr>
              <a:t>Tie</a:t>
            </a:r>
            <a:r>
              <a:rPr lang="en-GB" sz="2500" smtClean="0"/>
              <a:t> “</a:t>
            </a:r>
            <a:r>
              <a:rPr lang="lv-LV" sz="2500" smtClean="0">
                <a:latin typeface="Arial" charset="0"/>
              </a:rPr>
              <a:t>visi tika piepildīti ar Svēto Garu un sāka runāt citās mēlēs</a:t>
            </a:r>
            <a:r>
              <a:rPr lang="en-GB" sz="2500" smtClean="0"/>
              <a:t>...</a:t>
            </a:r>
            <a:r>
              <a:rPr lang="lv-LV" sz="2500" smtClean="0">
                <a:latin typeface="Arial" charset="0"/>
              </a:rPr>
              <a:t> ļaužu pulks sanāca kopā (atkal Gara dāvanu publiska demonstrēšana!) un izbijās, jo ikviens tos dzirdēja runājam savā valodā. Tie sabijās un brīnīdamies sacīja: ‘Vai visi šie, kas runā, nav galilieši? Kā tad mēs ikviens dzirdam savu dzimto valodu – partieši, mēdieši…</a:t>
            </a:r>
            <a:endParaRPr lang="en-GB" sz="2500" smtClean="0"/>
          </a:p>
          <a:p>
            <a:pPr eaLnBrk="1" hangingPunct="1">
              <a:lnSpc>
                <a:spcPct val="80000"/>
              </a:lnSpc>
            </a:pPr>
            <a:r>
              <a:rPr lang="lv-LV" sz="2500" smtClean="0">
                <a:latin typeface="Arial" charset="0"/>
              </a:rPr>
              <a:t>Valodas, nevis nesakarīgas murmināšanas. </a:t>
            </a:r>
            <a:endParaRPr lang="en-GB" sz="2500" smtClean="0"/>
          </a:p>
          <a:p>
            <a:pPr eaLnBrk="1" hangingPunct="1">
              <a:lnSpc>
                <a:spcPct val="80000"/>
              </a:lnSpc>
            </a:pPr>
            <a:endParaRPr lang="en-GB" sz="25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68313" y="1484313"/>
            <a:ext cx="8229600" cy="1143000"/>
          </a:xfrm>
        </p:spPr>
        <p:txBody>
          <a:bodyPr/>
          <a:lstStyle/>
          <a:p>
            <a:pPr eaLnBrk="1" hangingPunct="1"/>
            <a:r>
              <a:rPr lang="en-GB" smtClean="0"/>
              <a:t>2.4  </a:t>
            </a:r>
            <a:r>
              <a:rPr lang="lv-LV" smtClean="0">
                <a:latin typeface="Arial" charset="0"/>
              </a:rPr>
              <a:t>Dāvanu atņemšana</a:t>
            </a:r>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lv-LV" sz="4000" b="1" smtClean="0">
                <a:solidFill>
                  <a:srgbClr val="17375E"/>
                </a:solidFill>
                <a:latin typeface="Arial" charset="0"/>
              </a:rPr>
              <a:t>Svētā Gara dāvanas tiks atkal dotas, kad Kristus atgriezīsies</a:t>
            </a:r>
            <a:endParaRPr lang="en-GB" sz="4000" b="1" smtClean="0">
              <a:solidFill>
                <a:srgbClr val="17375E"/>
              </a:solidFill>
              <a:latin typeface="Arial" charset="0"/>
            </a:endParaRPr>
          </a:p>
        </p:txBody>
      </p:sp>
      <p:sp>
        <p:nvSpPr>
          <p:cNvPr id="45059" name="Content Placeholder 2"/>
          <p:cNvSpPr>
            <a:spLocks noGrp="1"/>
          </p:cNvSpPr>
          <p:nvPr>
            <p:ph idx="1"/>
          </p:nvPr>
        </p:nvSpPr>
        <p:spPr/>
        <p:txBody>
          <a:bodyPr/>
          <a:lstStyle/>
          <a:p>
            <a:pPr eaLnBrk="1" hangingPunct="1">
              <a:buFont typeface="Arial" charset="0"/>
              <a:buNone/>
            </a:pPr>
            <a:r>
              <a:rPr lang="lv-LV" smtClean="0">
                <a:latin typeface="Arial" charset="0"/>
              </a:rPr>
              <a:t>Tādēļ dāvanas tiek sauktas par “nākamā laika spēkiem” (Ebr.6:4,5);</a:t>
            </a:r>
            <a:r>
              <a:rPr lang="en-GB" smtClean="0"/>
              <a:t> </a:t>
            </a:r>
            <a:r>
              <a:rPr lang="lv-LV" smtClean="0">
                <a:latin typeface="Arial" charset="0"/>
              </a:rPr>
              <a:t>un Joēls (3:1) pareģo, ka Dievs izlies Savu Garu pār visu Kristus miesu pēc Izraēla grēku nožēlas.</a:t>
            </a:r>
            <a:endParaRPr lang="en-GB" smtClean="0"/>
          </a:p>
        </p:txBody>
      </p:sp>
      <p:pic>
        <p:nvPicPr>
          <p:cNvPr id="4" name="Picture 3" descr="man sky.jpg"/>
          <p:cNvPicPr>
            <a:picLocks noChangeAspect="1"/>
          </p:cNvPicPr>
          <p:nvPr/>
        </p:nvPicPr>
        <p:blipFill>
          <a:blip r:embed="rId3" cstate="print"/>
          <a:stretch>
            <a:fillRect/>
          </a:stretch>
        </p:blipFill>
        <p:spPr>
          <a:xfrm>
            <a:off x="2411760" y="3645024"/>
            <a:ext cx="4419575" cy="2941026"/>
          </a:xfrm>
          <a:prstGeom prst="rect">
            <a:avLst/>
          </a:prstGeom>
          <a:effectLst>
            <a:softEdge rad="1270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lv-LV" sz="4000" smtClean="0">
                <a:latin typeface="Arial" charset="0"/>
              </a:rPr>
              <a:t>Dāvanām bija jābeidzas laikā no pirmā gadsimta līdz Kristus atgriešanās brīdim</a:t>
            </a:r>
            <a:endParaRPr lang="en-GB" sz="4000" smtClean="0"/>
          </a:p>
        </p:txBody>
      </p:sp>
      <p:sp>
        <p:nvSpPr>
          <p:cNvPr id="46082" name="Content Placeholder 2"/>
          <p:cNvSpPr>
            <a:spLocks noGrp="1"/>
          </p:cNvSpPr>
          <p:nvPr>
            <p:ph idx="1"/>
          </p:nvPr>
        </p:nvSpPr>
        <p:spPr>
          <a:xfrm>
            <a:off x="468313" y="1989138"/>
            <a:ext cx="8229600" cy="4525962"/>
          </a:xfrm>
        </p:spPr>
        <p:txBody>
          <a:bodyPr/>
          <a:lstStyle/>
          <a:p>
            <a:pPr eaLnBrk="1" hangingPunct="1">
              <a:lnSpc>
                <a:spcPct val="80000"/>
              </a:lnSpc>
            </a:pPr>
            <a:r>
              <a:rPr lang="en-GB" sz="2200" smtClean="0"/>
              <a:t>“</a:t>
            </a:r>
            <a:r>
              <a:rPr lang="lv-LV" sz="2200" smtClean="0">
                <a:latin typeface="Arial" charset="0"/>
              </a:rPr>
              <a:t>Pravietošana beigsies, valodas apklusīs, atziņa izbeigsies. Jo nepilnīga ir mūsu atziņa un nepilnīga mūsu pravietošana. Bet, kad nāks pilnība, tad beigsies, kas bija nepilnīgs”</a:t>
            </a:r>
            <a:r>
              <a:rPr lang="en-GB" sz="2200" smtClean="0"/>
              <a:t> (1</a:t>
            </a:r>
            <a:r>
              <a:rPr lang="lv-LV" sz="2200" smtClean="0">
                <a:latin typeface="Arial" charset="0"/>
              </a:rPr>
              <a:t>.</a:t>
            </a:r>
            <a:r>
              <a:rPr lang="en-GB" sz="2200" smtClean="0"/>
              <a:t> </a:t>
            </a:r>
            <a:r>
              <a:rPr lang="lv-LV" sz="2200" smtClean="0">
                <a:latin typeface="Arial" charset="0"/>
              </a:rPr>
              <a:t>K</a:t>
            </a:r>
            <a:r>
              <a:rPr lang="en-GB" sz="2200" smtClean="0"/>
              <a:t>or. 13:8-10).</a:t>
            </a:r>
          </a:p>
          <a:p>
            <a:pPr eaLnBrk="1" hangingPunct="1">
              <a:lnSpc>
                <a:spcPct val="80000"/>
              </a:lnSpc>
            </a:pPr>
            <a:r>
              <a:rPr lang="lv-LV" sz="2200" smtClean="0">
                <a:latin typeface="Arial" charset="0"/>
              </a:rPr>
              <a:t>Efez. 4:8-14:</a:t>
            </a:r>
            <a:r>
              <a:rPr lang="en-GB" sz="2200" smtClean="0"/>
              <a:t> “</a:t>
            </a:r>
            <a:r>
              <a:rPr lang="lv-LV" sz="2200" smtClean="0">
                <a:latin typeface="Arial" charset="0"/>
              </a:rPr>
              <a:t>Uzkāpis augstumā, Viņš (Jēzus)… devis (gara) dāvanas cilvēkiem… Kristus miesai par stiprinājumu, līdz kamēr mēs visi sasniegsim vienību Dieva Dēla ticībā un atziņā, īsto vīra briedumu… Tad mēs vairs nebūsim mazgadīgi bērni, kas… tiek šurpu turpu svaidīti, padodamies katram mācības vējam.”</a:t>
            </a:r>
            <a:endParaRPr lang="en-GB" sz="2200" smtClean="0"/>
          </a:p>
          <a:p>
            <a:pPr eaLnBrk="1" hangingPunct="1">
              <a:lnSpc>
                <a:spcPct val="80000"/>
              </a:lnSpc>
            </a:pPr>
            <a:r>
              <a:rPr lang="lv-LV" sz="2200" smtClean="0">
                <a:latin typeface="Arial" charset="0"/>
              </a:rPr>
              <a:t>Dāvanām bija jābeidzas tad, kad tika dots tas, kas dod iespēju baznīcai sasniegt “pilnību“ vai briedumu. Kas tas bija?</a:t>
            </a:r>
            <a:endParaRPr lang="en-GB" sz="2200" smtClean="0"/>
          </a:p>
          <a:p>
            <a:pPr eaLnBrk="1" hangingPunct="1">
              <a:lnSpc>
                <a:spcPct val="80000"/>
              </a:lnSpc>
            </a:pPr>
            <a:endParaRPr lang="en-GB" sz="2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lv-LV" sz="4000" smtClean="0">
                <a:latin typeface="Arial" charset="0"/>
              </a:rPr>
              <a:t>Kad Bībele bija gatava, dāvanas tika atņemtas</a:t>
            </a:r>
            <a:endParaRPr lang="en-GB" sz="4000" smtClean="0"/>
          </a:p>
        </p:txBody>
      </p:sp>
      <p:sp>
        <p:nvSpPr>
          <p:cNvPr id="47106" name="Content Placeholder 2"/>
          <p:cNvSpPr>
            <a:spLocks noGrp="1"/>
          </p:cNvSpPr>
          <p:nvPr>
            <p:ph idx="1"/>
          </p:nvPr>
        </p:nvSpPr>
        <p:spPr/>
        <p:txBody>
          <a:bodyPr/>
          <a:lstStyle/>
          <a:p>
            <a:pPr eaLnBrk="1" hangingPunct="1">
              <a:lnSpc>
                <a:spcPct val="90000"/>
              </a:lnSpc>
              <a:buFont typeface="Arial" charset="0"/>
              <a:buNone/>
            </a:pPr>
            <a:r>
              <a:rPr lang="en-GB" sz="3000" smtClean="0"/>
              <a:t>2 Tim. 3:16,17 </a:t>
            </a:r>
            <a:r>
              <a:rPr lang="lv-LV" sz="3000" smtClean="0">
                <a:latin typeface="Arial" charset="0"/>
              </a:rPr>
              <a:t>māca, ja Dieva cilvēks pieņem visus Svētos rakstus par savu rokasgrāmatu, tas padara cilvēku “pilnīgu”, dod viņam briedumu. Tādējādi, kad visi Svētie raksti bija iedvesti, dāvanas vairs nebija nepieciešamas; tās bija sasniegušas savu mērķi vadīt agrīno baznīcu līdz brīdim, kad būs pabeigta Dieva rakstītā atklāsme</a:t>
            </a:r>
            <a:r>
              <a:rPr lang="en-GB" sz="3000" smtClean="0"/>
              <a:t>.</a:t>
            </a:r>
            <a:r>
              <a:rPr lang="lv-LV" sz="3000" smtClean="0">
                <a:latin typeface="Arial" charset="0"/>
              </a:rPr>
              <a:t> Dāvanām bija jādod baznīcai viss nepieciešamais tās eksistencei pirms Svēto rakstu atklāsmes cilvēkiem.</a:t>
            </a:r>
            <a:r>
              <a:rPr lang="en-GB" sz="30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lv-LV" sz="4000" smtClean="0">
                <a:latin typeface="Arial" charset="0"/>
              </a:rPr>
              <a:t>Patreizējie apgalvojumi par kādam piemītošajām Gara dāvanām</a:t>
            </a:r>
            <a:endParaRPr lang="en-GB" sz="4000" smtClean="0"/>
          </a:p>
        </p:txBody>
      </p:sp>
      <p:sp>
        <p:nvSpPr>
          <p:cNvPr id="48130" name="Content Placeholder 2"/>
          <p:cNvSpPr>
            <a:spLocks noGrp="1"/>
          </p:cNvSpPr>
          <p:nvPr>
            <p:ph idx="1"/>
          </p:nvPr>
        </p:nvSpPr>
        <p:spPr>
          <a:xfrm>
            <a:off x="468313" y="1268413"/>
            <a:ext cx="8229600" cy="4525962"/>
          </a:xfrm>
        </p:spPr>
        <p:txBody>
          <a:bodyPr/>
          <a:lstStyle/>
          <a:p>
            <a:pPr eaLnBrk="1" hangingPunct="1"/>
            <a:r>
              <a:rPr lang="lv-LV" smtClean="0">
                <a:latin typeface="Arial" charset="0"/>
              </a:rPr>
              <a:t>Šie apgalvojumi nelīdzinās tam, ko Jēzus teica par tiem, kam patiesi piemitīs Gara dāvanas: “Tas arī tos darbus darīs, ko Es daru, un vēl lielākus par tiem </a:t>
            </a:r>
            <a:r>
              <a:rPr lang="lv-LV" i="1" u="sng" smtClean="0">
                <a:latin typeface="Arial" charset="0"/>
              </a:rPr>
              <a:t>darīs</a:t>
            </a:r>
            <a:r>
              <a:rPr lang="lv-LV" i="1" smtClean="0">
                <a:latin typeface="Arial" charset="0"/>
              </a:rPr>
              <a:t>”</a:t>
            </a:r>
            <a:r>
              <a:rPr lang="lv-LV" smtClean="0">
                <a:latin typeface="Arial" charset="0"/>
              </a:rPr>
              <a:t> </a:t>
            </a:r>
            <a:r>
              <a:rPr lang="en-GB" smtClean="0"/>
              <a:t>(</a:t>
            </a:r>
            <a:r>
              <a:rPr lang="lv-LV" smtClean="0">
                <a:latin typeface="Arial" charset="0"/>
              </a:rPr>
              <a:t>Jāņa</a:t>
            </a:r>
            <a:r>
              <a:rPr lang="en-GB" smtClean="0"/>
              <a:t> 14:12) – </a:t>
            </a:r>
            <a:r>
              <a:rPr lang="lv-LV" smtClean="0">
                <a:latin typeface="Arial" charset="0"/>
              </a:rPr>
              <a:t>nevis ‘varētu darīt’!</a:t>
            </a:r>
            <a:endParaRPr lang="en-GB" smtClean="0"/>
          </a:p>
          <a:p>
            <a:pPr eaLnBrk="1" hangingPunct="1"/>
            <a:r>
              <a:rPr lang="lv-LV" smtClean="0">
                <a:latin typeface="Arial" charset="0"/>
              </a:rPr>
              <a:t>Lai notiktu patiess brīnums, slimajam nevajadzēja obligāti būt ticīgam – neredzīgais no Jāņa 9, un Malhs (Lūkas 22:51).</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lv-LV" smtClean="0">
                <a:latin typeface="Arial" charset="0"/>
              </a:rPr>
              <a:t>2.1. Dieva gars: definīcija</a:t>
            </a:r>
            <a:endParaRPr lang="en-GB" smtClean="0">
              <a:latin typeface="Arial" charset="0"/>
            </a:endParaRPr>
          </a:p>
        </p:txBody>
      </p:sp>
      <p:sp>
        <p:nvSpPr>
          <p:cNvPr id="16386" name="Content Placeholder 2"/>
          <p:cNvSpPr>
            <a:spLocks noGrp="1"/>
          </p:cNvSpPr>
          <p:nvPr>
            <p:ph idx="1"/>
          </p:nvPr>
        </p:nvSpPr>
        <p:spPr>
          <a:xfrm>
            <a:off x="468313" y="1268413"/>
            <a:ext cx="8229600" cy="2952750"/>
          </a:xfrm>
        </p:spPr>
        <p:txBody>
          <a:bodyPr/>
          <a:lstStyle/>
          <a:p>
            <a:pPr eaLnBrk="1" hangingPunct="1">
              <a:lnSpc>
                <a:spcPct val="90000"/>
              </a:lnSpc>
              <a:buFont typeface="Arial" charset="0"/>
              <a:buNone/>
            </a:pPr>
            <a:r>
              <a:rPr lang="lv-LV" smtClean="0">
                <a:solidFill>
                  <a:srgbClr val="10253F"/>
                </a:solidFill>
                <a:latin typeface="Arial" charset="0"/>
              </a:rPr>
              <a:t>Vecajā derībā ebreju valodas vārds, kas tiek tulkots kā “gars”, precīzāk nozīmē arī “elpa” vai “spēks”; tādējādi Dieva gars ir Viņa “elpa”, Dieva pati būtība, kas ataino Viņa prātu. Tas var attiekties uz prātu vai domāšanu. Tādējādi, Dieva gara darbība ir Dieva doma darbībā.</a:t>
            </a:r>
            <a:endParaRPr lang="en-GB" smtClean="0">
              <a:solidFill>
                <a:srgbClr val="10253F"/>
              </a:solidFill>
            </a:endParaRPr>
          </a:p>
        </p:txBody>
      </p:sp>
      <p:pic>
        <p:nvPicPr>
          <p:cNvPr id="5" name="Picture 4" descr="Hands-around-tree-resized.jpg"/>
          <p:cNvPicPr>
            <a:picLocks noChangeAspect="1"/>
          </p:cNvPicPr>
          <p:nvPr/>
        </p:nvPicPr>
        <p:blipFill>
          <a:blip r:embed="rId2" cstate="print"/>
          <a:stretch>
            <a:fillRect/>
          </a:stretch>
        </p:blipFill>
        <p:spPr>
          <a:xfrm>
            <a:off x="2699792" y="3933056"/>
            <a:ext cx="3852132"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lv-LV" sz="4000" smtClean="0">
                <a:solidFill>
                  <a:srgbClr val="953735"/>
                </a:solidFill>
                <a:latin typeface="Arial" charset="0"/>
              </a:rPr>
              <a:t>Veltīgās dziedināšanas gaidās piecdesmitnieku sapulcē</a:t>
            </a:r>
            <a:endParaRPr lang="en-GB" sz="4000" smtClean="0">
              <a:solidFill>
                <a:srgbClr val="953735"/>
              </a:solidFill>
              <a:latin typeface="Arial" charset="0"/>
            </a:endParaRPr>
          </a:p>
        </p:txBody>
      </p:sp>
      <p:pic>
        <p:nvPicPr>
          <p:cNvPr id="4" name="Content Placeholder 3" descr="wchairhealing.jpg"/>
          <p:cNvPicPr>
            <a:picLocks noGrp="1" noChangeAspect="1"/>
          </p:cNvPicPr>
          <p:nvPr>
            <p:ph idx="1"/>
          </p:nvPr>
        </p:nvPicPr>
        <p:blipFill>
          <a:blip r:embed="rId2" cstate="print"/>
          <a:stretch>
            <a:fillRect/>
          </a:stretch>
        </p:blipFill>
        <p:spPr>
          <a:xfrm>
            <a:off x="2411760" y="1772816"/>
            <a:ext cx="4256881" cy="4703334"/>
          </a:xfrm>
          <a:effectLst>
            <a:softEdge rad="1270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lv-LV" sz="4000" i="1" smtClean="0">
                <a:latin typeface="Arial" charset="0"/>
              </a:rPr>
              <a:t>3.atkāpe: Vai Svētais Gars ir persona?  </a:t>
            </a:r>
            <a:endParaRPr lang="en-GB" sz="4000" smtClean="0">
              <a:latin typeface="Arial" charset="0"/>
            </a:endParaRPr>
          </a:p>
        </p:txBody>
      </p:sp>
      <p:sp>
        <p:nvSpPr>
          <p:cNvPr id="50178" name="Content Placeholder 2"/>
          <p:cNvSpPr>
            <a:spLocks noGrp="1"/>
          </p:cNvSpPr>
          <p:nvPr>
            <p:ph idx="1"/>
          </p:nvPr>
        </p:nvSpPr>
        <p:spPr/>
        <p:txBody>
          <a:bodyPr/>
          <a:lstStyle/>
          <a:p>
            <a:pPr eaLnBrk="1" hangingPunct="1"/>
            <a:r>
              <a:rPr lang="lv-LV" smtClean="0">
                <a:latin typeface="Arial" charset="0"/>
              </a:rPr>
              <a:t>Cilvēka gars var “iedegties dusmās</a:t>
            </a:r>
            <a:r>
              <a:rPr lang="en-GB" smtClean="0"/>
              <a:t> (</a:t>
            </a:r>
            <a:r>
              <a:rPr lang="lv-LV" smtClean="0">
                <a:latin typeface="Arial" charset="0"/>
              </a:rPr>
              <a:t>Ap.d.</a:t>
            </a:r>
            <a:r>
              <a:rPr lang="en-GB" smtClean="0"/>
              <a:t>17:16),</a:t>
            </a:r>
            <a:r>
              <a:rPr lang="lv-LV" smtClean="0">
                <a:latin typeface="Arial" charset="0"/>
              </a:rPr>
              <a:t> cilvēks var būt satraukts garā</a:t>
            </a:r>
            <a:r>
              <a:rPr lang="en-GB" smtClean="0"/>
              <a:t> (</a:t>
            </a:r>
            <a:r>
              <a:rPr lang="lv-LV" smtClean="0">
                <a:latin typeface="Arial" charset="0"/>
              </a:rPr>
              <a:t>1</a:t>
            </a:r>
            <a:r>
              <a:rPr lang="en-GB" smtClean="0"/>
              <a:t>.</a:t>
            </a:r>
            <a:r>
              <a:rPr lang="lv-LV" smtClean="0">
                <a:latin typeface="Arial" charset="0"/>
              </a:rPr>
              <a:t>Mozus</a:t>
            </a:r>
            <a:r>
              <a:rPr lang="en-GB" smtClean="0"/>
              <a:t> 41:8) </a:t>
            </a:r>
            <a:r>
              <a:rPr lang="lv-LV" smtClean="0">
                <a:latin typeface="Arial" charset="0"/>
              </a:rPr>
              <a:t>vai priecīgs</a:t>
            </a:r>
            <a:r>
              <a:rPr lang="en-GB" smtClean="0"/>
              <a:t> (</a:t>
            </a:r>
            <a:r>
              <a:rPr lang="lv-LV" smtClean="0">
                <a:latin typeface="Arial" charset="0"/>
              </a:rPr>
              <a:t>Lūkas</a:t>
            </a:r>
            <a:r>
              <a:rPr lang="en-GB" smtClean="0"/>
              <a:t> 10:21). </a:t>
            </a:r>
            <a:r>
              <a:rPr lang="lv-LV" smtClean="0">
                <a:latin typeface="Arial" charset="0"/>
              </a:rPr>
              <a:t>Viņa “gars”, proti, viņa būtība, viņa prāts un griba, kas rosina viņa darbību dažkārt tiek uztverts kā patstāvīga persona, kas nav jāuztver burtiski. Tas pats attiecas arī uz Dieva Garu.</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lv-LV" b="1" smtClean="0">
                <a:solidFill>
                  <a:srgbClr val="17375E"/>
                </a:solidFill>
                <a:latin typeface="Arial" charset="0"/>
              </a:rPr>
              <a:t>Personifikācija</a:t>
            </a:r>
            <a:endParaRPr lang="en-GB" b="1" smtClean="0">
              <a:solidFill>
                <a:srgbClr val="17375E"/>
              </a:solidFill>
            </a:endParaRPr>
          </a:p>
        </p:txBody>
      </p:sp>
      <p:sp>
        <p:nvSpPr>
          <p:cNvPr id="51203" name="Content Placeholder 2"/>
          <p:cNvSpPr>
            <a:spLocks noGrp="1"/>
          </p:cNvSpPr>
          <p:nvPr>
            <p:ph idx="1"/>
          </p:nvPr>
        </p:nvSpPr>
        <p:spPr>
          <a:xfrm>
            <a:off x="179388" y="1268413"/>
            <a:ext cx="4679950" cy="5329237"/>
          </a:xfrm>
        </p:spPr>
        <p:txBody>
          <a:bodyPr/>
          <a:lstStyle/>
          <a:p>
            <a:pPr eaLnBrk="1" hangingPunct="1">
              <a:lnSpc>
                <a:spcPct val="80000"/>
              </a:lnSpc>
              <a:buFont typeface="Arial" charset="0"/>
              <a:buNone/>
            </a:pPr>
            <a:r>
              <a:rPr lang="lv-LV" sz="3000" smtClean="0">
                <a:latin typeface="Arial" charset="0"/>
              </a:rPr>
              <a:t>Bībele kā izteiksmes līdzekli bieži lieto personifikāciju, runājot par abstraktām lietām, piem. par gudrību runāts kā par sievieti Sal.pam. 9:1.</a:t>
            </a:r>
            <a:r>
              <a:rPr lang="en-GB" sz="3000" smtClean="0"/>
              <a:t> </a:t>
            </a:r>
            <a:r>
              <a:rPr lang="lv-LV" sz="3000" smtClean="0">
                <a:latin typeface="Arial" charset="0"/>
              </a:rPr>
              <a:t>Tas tiek darīts, lai parādītu mums, kā dzīvē rīkotos gudrs cilvēks; ‘gudrība’ var pastāvēt tikai cilvēka prātā, ne patstāvīgi.  </a:t>
            </a:r>
            <a:endParaRPr lang="en-GB" sz="3000" smtClean="0">
              <a:latin typeface="Arial" charset="0"/>
            </a:endParaRPr>
          </a:p>
        </p:txBody>
      </p:sp>
      <p:pic>
        <p:nvPicPr>
          <p:cNvPr id="4" name="Picture 3" descr="wisdom-reid-highsmith.jpg"/>
          <p:cNvPicPr>
            <a:picLocks noChangeAspect="1"/>
          </p:cNvPicPr>
          <p:nvPr/>
        </p:nvPicPr>
        <p:blipFill>
          <a:blip r:embed="rId2" cstate="print"/>
          <a:stretch>
            <a:fillRect/>
          </a:stretch>
        </p:blipFill>
        <p:spPr>
          <a:xfrm>
            <a:off x="4788024" y="2060848"/>
            <a:ext cx="3799304" cy="3890228"/>
          </a:xfrm>
          <a:prstGeom prst="ellipse">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457200" y="476250"/>
            <a:ext cx="8229600" cy="5649913"/>
          </a:xfrm>
        </p:spPr>
        <p:txBody>
          <a:bodyPr/>
          <a:lstStyle/>
          <a:p>
            <a:pPr eaLnBrk="1" hangingPunct="1">
              <a:lnSpc>
                <a:spcPct val="80000"/>
              </a:lnSpc>
              <a:buFont typeface="Arial" charset="0"/>
              <a:buNone/>
            </a:pPr>
            <a:r>
              <a:rPr lang="en-GB" sz="3000" smtClean="0"/>
              <a:t>  </a:t>
            </a:r>
            <a:r>
              <a:rPr lang="lv-LV" sz="3000" smtClean="0">
                <a:latin typeface="Arial" charset="0"/>
              </a:rPr>
              <a:t>Pāvila vēstuļu ievadvārdi vienmēr satur atsauces uz Dievu un Jēzu, bet ne uz Svēto Garu (Rom.1:7; 1.Kor.1:3; 2.Kor.1:2; Gal.1:3; Ef.1:2; Fil.1:2; Kol.1:2; 1.Tes.1:1; 2,Tes.1:2; 1.Tim.1:2; 2.Tim.1:2; Titam 1:4; Filem.3). Tas ir dīvaini, ja viņš uzskatīja Svēto Garu par dievību, kā to aplami pieņem ‘trīsvienības’ mācība. “</a:t>
            </a:r>
            <a:r>
              <a:rPr lang="lv-LV" sz="3000" i="1" smtClean="0">
                <a:latin typeface="Arial" charset="0"/>
              </a:rPr>
              <a:t>No</a:t>
            </a:r>
            <a:r>
              <a:rPr lang="lv-LV" sz="3000" smtClean="0">
                <a:latin typeface="Arial" charset="0"/>
              </a:rPr>
              <a:t> Sava Gara Dievs pēdējās dienās izlies pār visu miesu” (Ap.d.2:17,18; tā pati grieķu valodas konstrukcija lietota arī Mk.12:2; Lūkas 6:13; Jāņa 21:10 un Ap.d.5:2). Kā mēs varam saņemt daļu no personas? “Viņš mums no Sava (Dieva) Gara ir devis” (1.Jāņa 4:13). Tās ir muļķības, ja Svētais Gars ir persona.</a:t>
            </a:r>
            <a:endParaRPr lang="en-GB" sz="3000" smtClean="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lv-LV" sz="4000" b="1" i="1" smtClean="0">
                <a:latin typeface="Arial" charset="0"/>
              </a:rPr>
              <a:t>4. Atkāpe</a:t>
            </a:r>
            <a:r>
              <a:rPr lang="en-GB" sz="4000" b="1" i="1" smtClean="0"/>
              <a:t>: </a:t>
            </a:r>
            <a:r>
              <a:rPr lang="lv-LV" sz="4000" smtClean="0">
                <a:latin typeface="Arial" charset="0"/>
              </a:rPr>
              <a:t>Personifikācijas</a:t>
            </a:r>
            <a:r>
              <a:rPr lang="en-GB" sz="4000" b="1" i="1" smtClean="0"/>
              <a:t>	 </a:t>
            </a:r>
            <a:r>
              <a:rPr lang="lv-LV" sz="4000" b="1" i="1" smtClean="0">
                <a:latin typeface="Arial" charset="0"/>
              </a:rPr>
              <a:t>Princips</a:t>
            </a:r>
            <a:endParaRPr lang="en-GB" sz="4000" smtClean="0">
              <a:latin typeface="Arial" charset="0"/>
            </a:endParaRPr>
          </a:p>
        </p:txBody>
      </p:sp>
      <p:sp>
        <p:nvSpPr>
          <p:cNvPr id="53250" name="Content Placeholder 2"/>
          <p:cNvSpPr>
            <a:spLocks noGrp="1"/>
          </p:cNvSpPr>
          <p:nvPr>
            <p:ph idx="1"/>
          </p:nvPr>
        </p:nvSpPr>
        <p:spPr>
          <a:xfrm>
            <a:off x="179388" y="1600200"/>
            <a:ext cx="6337300" cy="4997450"/>
          </a:xfrm>
        </p:spPr>
        <p:txBody>
          <a:bodyPr/>
          <a:lstStyle/>
          <a:p>
            <a:pPr eaLnBrk="1" hangingPunct="1">
              <a:lnSpc>
                <a:spcPct val="80000"/>
              </a:lnSpc>
            </a:pPr>
            <a:r>
              <a:rPr lang="lv-LV" sz="2200" b="1" smtClean="0">
                <a:latin typeface="Arial" charset="0"/>
              </a:rPr>
              <a:t>Gudrība ir personificēta</a:t>
            </a:r>
            <a:r>
              <a:rPr lang="en-GB" sz="2200" b="1" smtClean="0"/>
              <a:t> </a:t>
            </a:r>
            <a:r>
              <a:rPr lang="en-GB" sz="2200" smtClean="0"/>
              <a:t>“</a:t>
            </a:r>
            <a:r>
              <a:rPr lang="lv-LV" sz="2200" smtClean="0">
                <a:latin typeface="Arial" charset="0"/>
              </a:rPr>
              <a:t>Gudrība darīja </a:t>
            </a:r>
            <a:r>
              <a:rPr lang="lv-LV" sz="2200" i="1" smtClean="0">
                <a:latin typeface="Arial" charset="0"/>
              </a:rPr>
              <a:t>sev</a:t>
            </a:r>
            <a:r>
              <a:rPr lang="lv-LV" sz="2200" smtClean="0">
                <a:latin typeface="Arial" charset="0"/>
              </a:rPr>
              <a:t> namu un izcirta septiņus stabus</a:t>
            </a:r>
            <a:r>
              <a:rPr lang="en-GB" sz="2200" smtClean="0"/>
              <a:t>” (</a:t>
            </a:r>
            <a:r>
              <a:rPr lang="lv-LV" sz="2200" smtClean="0">
                <a:latin typeface="Arial" charset="0"/>
              </a:rPr>
              <a:t>Sal</a:t>
            </a:r>
            <a:r>
              <a:rPr lang="en-GB" sz="2200" smtClean="0"/>
              <a:t>.</a:t>
            </a:r>
            <a:r>
              <a:rPr lang="lv-LV" sz="2200" smtClean="0">
                <a:latin typeface="Arial" charset="0"/>
              </a:rPr>
              <a:t>pam.</a:t>
            </a:r>
            <a:r>
              <a:rPr lang="en-GB" sz="2200" smtClean="0"/>
              <a:t> 9:1).</a:t>
            </a:r>
          </a:p>
          <a:p>
            <a:pPr eaLnBrk="1" hangingPunct="1">
              <a:lnSpc>
                <a:spcPct val="80000"/>
              </a:lnSpc>
            </a:pPr>
            <a:r>
              <a:rPr lang="lv-LV" sz="2200" b="1" smtClean="0">
                <a:latin typeface="Arial" charset="0"/>
              </a:rPr>
              <a:t>Bagātība ir personificēta</a:t>
            </a:r>
            <a:r>
              <a:rPr lang="en-GB" sz="2200" b="1" smtClean="0"/>
              <a:t> </a:t>
            </a:r>
            <a:r>
              <a:rPr lang="en-GB" sz="2200" smtClean="0"/>
              <a:t>“</a:t>
            </a:r>
            <a:r>
              <a:rPr lang="lv-LV" sz="2200" smtClean="0">
                <a:latin typeface="Arial" charset="0"/>
              </a:rPr>
              <a:t>Neviens nevar kalpot diviem kungiem: vai viņš vienu ienīdīs un otru mīlēs, jeb viņš vienam pieķersies un otru atmetīs. Jūs nevarat kalpot Dievam un mantai [bagātībai]”</a:t>
            </a:r>
            <a:r>
              <a:rPr lang="en-GB" sz="2200" smtClean="0"/>
              <a:t> (Mt. 6:24).</a:t>
            </a:r>
          </a:p>
          <a:p>
            <a:pPr eaLnBrk="1" hangingPunct="1">
              <a:lnSpc>
                <a:spcPct val="80000"/>
              </a:lnSpc>
            </a:pPr>
            <a:r>
              <a:rPr lang="lv-LV" sz="2200" b="1" smtClean="0">
                <a:latin typeface="Arial" charset="0"/>
              </a:rPr>
              <a:t>Grēks ir personificēts</a:t>
            </a:r>
            <a:r>
              <a:rPr lang="en-GB" sz="2200" b="1" smtClean="0"/>
              <a:t> </a:t>
            </a:r>
            <a:r>
              <a:rPr lang="en-GB" sz="2200" smtClean="0"/>
              <a:t>“...</a:t>
            </a:r>
            <a:r>
              <a:rPr lang="lv-LV" sz="2200" smtClean="0">
                <a:latin typeface="Arial" charset="0"/>
              </a:rPr>
              <a:t>ikviens, kas grēku dara, ir grēka vergs</a:t>
            </a:r>
            <a:r>
              <a:rPr lang="en-GB" sz="2200" smtClean="0"/>
              <a:t>” (J</a:t>
            </a:r>
            <a:r>
              <a:rPr lang="lv-LV" sz="2200" smtClean="0">
                <a:latin typeface="Arial" charset="0"/>
              </a:rPr>
              <a:t>āņa</a:t>
            </a:r>
            <a:r>
              <a:rPr lang="en-GB" sz="2200" smtClean="0"/>
              <a:t>. 8:34). “</a:t>
            </a:r>
            <a:r>
              <a:rPr lang="lv-LV" sz="2200" smtClean="0">
                <a:latin typeface="Arial" charset="0"/>
              </a:rPr>
              <a:t>Grēks ir </a:t>
            </a:r>
            <a:r>
              <a:rPr lang="lv-LV" sz="2200" i="1" smtClean="0">
                <a:latin typeface="Arial" charset="0"/>
              </a:rPr>
              <a:t>valdījis</a:t>
            </a:r>
            <a:r>
              <a:rPr lang="lv-LV" sz="2200" smtClean="0">
                <a:latin typeface="Arial" charset="0"/>
              </a:rPr>
              <a:t> nāvē</a:t>
            </a:r>
            <a:r>
              <a:rPr lang="en-GB" sz="2200" smtClean="0"/>
              <a:t>” (Rom. 5:21).</a:t>
            </a:r>
          </a:p>
          <a:p>
            <a:pPr eaLnBrk="1" hangingPunct="1">
              <a:lnSpc>
                <a:spcPct val="80000"/>
              </a:lnSpc>
            </a:pPr>
            <a:r>
              <a:rPr lang="lv-LV" sz="2200" b="1" smtClean="0">
                <a:latin typeface="Arial" charset="0"/>
              </a:rPr>
              <a:t>Nāve ir personificēta</a:t>
            </a:r>
            <a:r>
              <a:rPr lang="en-GB" sz="2200" b="1" smtClean="0"/>
              <a:t> </a:t>
            </a:r>
            <a:r>
              <a:rPr lang="en-GB" sz="2200" smtClean="0"/>
              <a:t>“</a:t>
            </a:r>
            <a:r>
              <a:rPr lang="lv-LV" sz="2200" smtClean="0">
                <a:latin typeface="Arial" charset="0"/>
              </a:rPr>
              <a:t>Un raugi: pelēks zirgs, un tam, kas sēdēja zirgā, bija vārds - nāve</a:t>
            </a:r>
            <a:r>
              <a:rPr lang="en-GB" sz="2200" smtClean="0"/>
              <a:t>” (</a:t>
            </a:r>
            <a:r>
              <a:rPr lang="lv-LV" sz="2200" smtClean="0">
                <a:latin typeface="Arial" charset="0"/>
              </a:rPr>
              <a:t>Atkl</a:t>
            </a:r>
            <a:r>
              <a:rPr lang="en-GB" sz="2200" smtClean="0"/>
              <a:t>. 6:8).</a:t>
            </a:r>
          </a:p>
          <a:p>
            <a:pPr eaLnBrk="1" hangingPunct="1">
              <a:lnSpc>
                <a:spcPct val="80000"/>
              </a:lnSpc>
            </a:pPr>
            <a:r>
              <a:rPr lang="lv-LV" sz="2200" b="1" smtClean="0">
                <a:latin typeface="Arial" charset="0"/>
              </a:rPr>
              <a:t>Izraēla tauta ir personificēta</a:t>
            </a:r>
            <a:r>
              <a:rPr lang="en-GB" sz="2200" b="1" smtClean="0"/>
              <a:t> </a:t>
            </a:r>
            <a:r>
              <a:rPr lang="en-GB" sz="2200" smtClean="0"/>
              <a:t>“</a:t>
            </a:r>
            <a:r>
              <a:rPr lang="lv-LV" sz="2200" smtClean="0">
                <a:latin typeface="Arial" charset="0"/>
              </a:rPr>
              <a:t>Es tevi atkal uzcelšu, ka tu stāvēsi atjaunota, </a:t>
            </a:r>
            <a:r>
              <a:rPr lang="lv-LV" sz="2200" i="1" smtClean="0">
                <a:latin typeface="Arial" charset="0"/>
              </a:rPr>
              <a:t>Izraēla</a:t>
            </a:r>
            <a:r>
              <a:rPr lang="lv-LV" sz="2200" smtClean="0">
                <a:latin typeface="Arial" charset="0"/>
              </a:rPr>
              <a:t> </a:t>
            </a:r>
            <a:r>
              <a:rPr lang="lv-LV" sz="2200" i="1" smtClean="0">
                <a:latin typeface="Arial" charset="0"/>
              </a:rPr>
              <a:t>jaunava</a:t>
            </a:r>
            <a:r>
              <a:rPr lang="lv-LV" sz="2200" smtClean="0">
                <a:latin typeface="Arial" charset="0"/>
              </a:rPr>
              <a:t>! Tu greznosies vēlreiz…”</a:t>
            </a:r>
            <a:r>
              <a:rPr lang="en-GB" sz="2200" smtClean="0"/>
              <a:t> (Jer. 31:4).</a:t>
            </a:r>
          </a:p>
          <a:p>
            <a:pPr eaLnBrk="1" hangingPunct="1">
              <a:lnSpc>
                <a:spcPct val="80000"/>
              </a:lnSpc>
            </a:pPr>
            <a:endParaRPr lang="en-GB" sz="2200" smtClean="0"/>
          </a:p>
          <a:p>
            <a:pPr eaLnBrk="1" hangingPunct="1">
              <a:lnSpc>
                <a:spcPct val="80000"/>
              </a:lnSpc>
            </a:pPr>
            <a:endParaRPr lang="en-GB" sz="2200" smtClean="0"/>
          </a:p>
          <a:p>
            <a:pPr eaLnBrk="1" hangingPunct="1">
              <a:lnSpc>
                <a:spcPct val="80000"/>
              </a:lnSpc>
            </a:pPr>
            <a:endParaRPr lang="en-GB" sz="2200" smtClean="0"/>
          </a:p>
          <a:p>
            <a:pPr eaLnBrk="1" hangingPunct="1">
              <a:lnSpc>
                <a:spcPct val="80000"/>
              </a:lnSpc>
            </a:pPr>
            <a:endParaRPr lang="en-GB" sz="2200" smtClean="0"/>
          </a:p>
        </p:txBody>
      </p:sp>
      <p:pic>
        <p:nvPicPr>
          <p:cNvPr id="4" name="Picture 3" descr="death.jpg"/>
          <p:cNvPicPr>
            <a:picLocks noChangeAspect="1"/>
          </p:cNvPicPr>
          <p:nvPr/>
        </p:nvPicPr>
        <p:blipFill>
          <a:blip r:embed="rId2" cstate="print"/>
          <a:stretch>
            <a:fillRect/>
          </a:stretch>
        </p:blipFill>
        <p:spPr>
          <a:xfrm>
            <a:off x="6300192" y="2237243"/>
            <a:ext cx="2843808" cy="3252605"/>
          </a:xfrm>
          <a:prstGeom prst="rect">
            <a:avLst/>
          </a:prstGeom>
          <a:effectLst>
            <a:softEdge rad="1270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3082354"/>
          </a:xfrm>
        </p:spPr>
        <p:txBody>
          <a:bodyPr/>
          <a:lstStyle/>
          <a:p>
            <a:r>
              <a:rPr lang="en-GB" dirty="0" smtClean="0"/>
              <a:t>www.carelinks.net/lv</a:t>
            </a:r>
            <a:br>
              <a:rPr lang="en-GB" dirty="0" smtClean="0"/>
            </a:br>
            <a:r>
              <a:rPr lang="en-GB" dirty="0" smtClean="0"/>
              <a:t>www.biblebasicsonline.com</a:t>
            </a:r>
            <a:br>
              <a:rPr lang="en-GB" dirty="0" smtClean="0"/>
            </a:br>
            <a:r>
              <a:rPr lang="en-GB" dirty="0" smtClean="0"/>
              <a:t>email: info@carelinks.net </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68313" y="0"/>
            <a:ext cx="8229600" cy="1143000"/>
          </a:xfrm>
        </p:spPr>
        <p:txBody>
          <a:bodyPr/>
          <a:lstStyle/>
          <a:p>
            <a:pPr eaLnBrk="1" hangingPunct="1"/>
            <a:r>
              <a:rPr lang="lv-LV" smtClean="0">
                <a:latin typeface="Arial" charset="0"/>
              </a:rPr>
              <a:t>2.nodarbība: Jautājumi</a:t>
            </a:r>
            <a:endParaRPr lang="en-GB" smtClean="0"/>
          </a:p>
        </p:txBody>
      </p:sp>
      <p:sp>
        <p:nvSpPr>
          <p:cNvPr id="54274" name="Content Placeholder 2"/>
          <p:cNvSpPr>
            <a:spLocks noGrp="1"/>
          </p:cNvSpPr>
          <p:nvPr>
            <p:ph sz="half" idx="1"/>
          </p:nvPr>
        </p:nvSpPr>
        <p:spPr>
          <a:xfrm>
            <a:off x="457200" y="1196975"/>
            <a:ext cx="4038600" cy="5661025"/>
          </a:xfrm>
        </p:spPr>
        <p:txBody>
          <a:bodyPr/>
          <a:lstStyle/>
          <a:p>
            <a:pPr eaLnBrk="1" hangingPunct="1">
              <a:lnSpc>
                <a:spcPct val="80000"/>
              </a:lnSpc>
            </a:pPr>
            <a:r>
              <a:rPr lang="en-GB" sz="1800" smtClean="0"/>
              <a:t>1. 	</a:t>
            </a:r>
            <a:r>
              <a:rPr lang="lv-LV" sz="1800" smtClean="0">
                <a:latin typeface="Arial" charset="0"/>
              </a:rPr>
              <a:t>Kāda nozīme ir vārdam ‘Gars’?</a:t>
            </a:r>
            <a:endParaRPr lang="en-GB" sz="1800" smtClean="0"/>
          </a:p>
          <a:p>
            <a:pPr eaLnBrk="1" hangingPunct="1">
              <a:lnSpc>
                <a:spcPct val="80000"/>
              </a:lnSpc>
            </a:pPr>
            <a:r>
              <a:rPr lang="lv-LV" sz="1800" smtClean="0">
                <a:latin typeface="Arial" charset="0"/>
              </a:rPr>
              <a:t>Spēks</a:t>
            </a:r>
            <a:endParaRPr lang="en-GB" sz="1800" smtClean="0"/>
          </a:p>
          <a:p>
            <a:pPr eaLnBrk="1" hangingPunct="1">
              <a:lnSpc>
                <a:spcPct val="80000"/>
              </a:lnSpc>
            </a:pPr>
            <a:r>
              <a:rPr lang="lv-LV" sz="1800" smtClean="0">
                <a:latin typeface="Arial" charset="0"/>
              </a:rPr>
              <a:t>Svētums</a:t>
            </a:r>
            <a:endParaRPr lang="en-GB" sz="1800" smtClean="0"/>
          </a:p>
          <a:p>
            <a:pPr eaLnBrk="1" hangingPunct="1">
              <a:lnSpc>
                <a:spcPct val="80000"/>
              </a:lnSpc>
            </a:pPr>
            <a:r>
              <a:rPr lang="lv-LV" sz="1800" smtClean="0">
                <a:latin typeface="Arial" charset="0"/>
              </a:rPr>
              <a:t>Dvēsele</a:t>
            </a:r>
            <a:endParaRPr lang="en-GB" sz="1800" smtClean="0">
              <a:latin typeface="Arial" charset="0"/>
            </a:endParaRPr>
          </a:p>
          <a:p>
            <a:pPr eaLnBrk="1" hangingPunct="1">
              <a:lnSpc>
                <a:spcPct val="80000"/>
              </a:lnSpc>
            </a:pPr>
            <a:r>
              <a:rPr lang="lv-LV" sz="1800" smtClean="0">
                <a:latin typeface="Arial" charset="0"/>
              </a:rPr>
              <a:t>Putekļi</a:t>
            </a:r>
            <a:r>
              <a:rPr lang="en-GB" sz="1800" smtClean="0"/>
              <a:t> </a:t>
            </a:r>
          </a:p>
          <a:p>
            <a:pPr eaLnBrk="1" hangingPunct="1">
              <a:lnSpc>
                <a:spcPct val="80000"/>
              </a:lnSpc>
              <a:buFont typeface="Arial" charset="0"/>
              <a:buNone/>
            </a:pPr>
            <a:r>
              <a:rPr lang="en-GB" sz="1800" smtClean="0"/>
              <a:t> </a:t>
            </a:r>
          </a:p>
          <a:p>
            <a:pPr eaLnBrk="1" hangingPunct="1">
              <a:lnSpc>
                <a:spcPct val="80000"/>
              </a:lnSpc>
            </a:pPr>
            <a:r>
              <a:rPr lang="en-GB" sz="1800" smtClean="0"/>
              <a:t>2. 	</a:t>
            </a:r>
            <a:r>
              <a:rPr lang="lv-LV" sz="1800" smtClean="0">
                <a:latin typeface="Arial" charset="0"/>
              </a:rPr>
              <a:t>Kas ir Svētais Gars?</a:t>
            </a:r>
            <a:endParaRPr lang="en-GB" sz="1800" smtClean="0"/>
          </a:p>
          <a:p>
            <a:pPr eaLnBrk="1" hangingPunct="1">
              <a:lnSpc>
                <a:spcPct val="80000"/>
              </a:lnSpc>
            </a:pPr>
            <a:r>
              <a:rPr lang="lv-LV" sz="1800" smtClean="0">
                <a:latin typeface="Arial" charset="0"/>
              </a:rPr>
              <a:t>Persona</a:t>
            </a:r>
            <a:endParaRPr lang="en-GB" sz="1800" smtClean="0"/>
          </a:p>
          <a:p>
            <a:pPr eaLnBrk="1" hangingPunct="1">
              <a:lnSpc>
                <a:spcPct val="80000"/>
              </a:lnSpc>
            </a:pPr>
            <a:r>
              <a:rPr lang="lv-LV" sz="1800" smtClean="0">
                <a:latin typeface="Arial" charset="0"/>
              </a:rPr>
              <a:t>Dieva spēks</a:t>
            </a:r>
            <a:endParaRPr lang="en-GB" sz="1800" smtClean="0"/>
          </a:p>
          <a:p>
            <a:pPr eaLnBrk="1" hangingPunct="1">
              <a:lnSpc>
                <a:spcPct val="80000"/>
              </a:lnSpc>
            </a:pPr>
            <a:r>
              <a:rPr lang="lv-LV" sz="1800" smtClean="0">
                <a:latin typeface="Arial" charset="0"/>
              </a:rPr>
              <a:t>Daļa no trīsvienības</a:t>
            </a:r>
            <a:r>
              <a:rPr lang="en-GB" sz="1800" smtClean="0"/>
              <a:t>. </a:t>
            </a:r>
          </a:p>
          <a:p>
            <a:pPr eaLnBrk="1" hangingPunct="1">
              <a:lnSpc>
                <a:spcPct val="80000"/>
              </a:lnSpc>
              <a:buFont typeface="Arial" charset="0"/>
              <a:buNone/>
            </a:pPr>
            <a:r>
              <a:rPr lang="en-GB" sz="1800" smtClean="0"/>
              <a:t> </a:t>
            </a:r>
          </a:p>
          <a:p>
            <a:pPr eaLnBrk="1" hangingPunct="1">
              <a:lnSpc>
                <a:spcPct val="80000"/>
              </a:lnSpc>
            </a:pPr>
            <a:r>
              <a:rPr lang="en-GB" sz="1800" smtClean="0"/>
              <a:t>3. 	</a:t>
            </a:r>
            <a:r>
              <a:rPr lang="lv-LV" sz="1800" smtClean="0">
                <a:latin typeface="Arial" charset="0"/>
              </a:rPr>
              <a:t>Kā tika sarakstīta Bībele?</a:t>
            </a:r>
            <a:endParaRPr lang="en-GB" sz="1800" smtClean="0"/>
          </a:p>
          <a:p>
            <a:pPr eaLnBrk="1" hangingPunct="1">
              <a:lnSpc>
                <a:spcPct val="80000"/>
              </a:lnSpc>
            </a:pPr>
            <a:r>
              <a:rPr lang="lv-LV" sz="1800" smtClean="0">
                <a:latin typeface="Arial" charset="0"/>
              </a:rPr>
              <a:t>Cilvēki pierakstīja savas domas</a:t>
            </a:r>
            <a:endParaRPr lang="en-GB" sz="1800" smtClean="0"/>
          </a:p>
          <a:p>
            <a:pPr eaLnBrk="1" hangingPunct="1">
              <a:lnSpc>
                <a:spcPct val="80000"/>
              </a:lnSpc>
            </a:pPr>
            <a:r>
              <a:rPr lang="lv-LV" sz="1800" smtClean="0">
                <a:latin typeface="Arial" charset="0"/>
              </a:rPr>
              <a:t>Cilvēki pierakstīja to, ko, pēc viņu uzskatiem, domāja Dievs</a:t>
            </a:r>
            <a:endParaRPr lang="en-GB" sz="1800" smtClean="0"/>
          </a:p>
          <a:p>
            <a:pPr eaLnBrk="1" hangingPunct="1">
              <a:lnSpc>
                <a:spcPct val="80000"/>
              </a:lnSpc>
            </a:pPr>
            <a:r>
              <a:rPr lang="lv-LV" sz="1800" smtClean="0">
                <a:latin typeface="Arial" charset="0"/>
              </a:rPr>
              <a:t>Caur Dieva Gara iedvesmotiem cilvēkiem</a:t>
            </a:r>
            <a:endParaRPr lang="en-GB" sz="1800" smtClean="0"/>
          </a:p>
          <a:p>
            <a:pPr eaLnBrk="1" hangingPunct="1">
              <a:lnSpc>
                <a:spcPct val="80000"/>
              </a:lnSpc>
            </a:pPr>
            <a:r>
              <a:rPr lang="lv-LV" sz="1800" smtClean="0">
                <a:latin typeface="Arial" charset="0"/>
              </a:rPr>
              <a:t>Daļa Bībeles rakstīta Dieva Gara iedvesmā, daļa –nē.</a:t>
            </a:r>
            <a:r>
              <a:rPr lang="en-GB" sz="1800" smtClean="0"/>
              <a:t> </a:t>
            </a:r>
          </a:p>
          <a:p>
            <a:pPr eaLnBrk="1" hangingPunct="1">
              <a:lnSpc>
                <a:spcPct val="80000"/>
              </a:lnSpc>
            </a:pPr>
            <a:endParaRPr lang="en-GB" sz="1300" smtClean="0"/>
          </a:p>
        </p:txBody>
      </p:sp>
      <p:sp>
        <p:nvSpPr>
          <p:cNvPr id="54275" name="Content Placeholder 3"/>
          <p:cNvSpPr>
            <a:spLocks noGrp="1"/>
          </p:cNvSpPr>
          <p:nvPr>
            <p:ph sz="half" idx="2"/>
          </p:nvPr>
        </p:nvSpPr>
        <p:spPr>
          <a:xfrm>
            <a:off x="4643438" y="1196975"/>
            <a:ext cx="4038600" cy="4895850"/>
          </a:xfrm>
        </p:spPr>
        <p:txBody>
          <a:bodyPr/>
          <a:lstStyle/>
          <a:p>
            <a:pPr eaLnBrk="1" hangingPunct="1"/>
            <a:r>
              <a:rPr lang="en-GB" sz="1400" smtClean="0"/>
              <a:t>4. 	</a:t>
            </a:r>
            <a:r>
              <a:rPr lang="lv-LV" sz="1400" smtClean="0">
                <a:latin typeface="Arial" charset="0"/>
              </a:rPr>
              <a:t>Kuri no zemāk minētajiem ir tie iemesli, kuru dēļ tika dotas brīnumainās Gara dāvanas?</a:t>
            </a:r>
            <a:endParaRPr lang="en-GB" sz="1400" smtClean="0"/>
          </a:p>
          <a:p>
            <a:pPr eaLnBrk="1" hangingPunct="1"/>
            <a:r>
              <a:rPr lang="lv-LV" sz="1400" smtClean="0">
                <a:latin typeface="Arial" charset="0"/>
              </a:rPr>
              <a:t>Lai atbalstītu mutisko evaņģēlija sludināšanu</a:t>
            </a:r>
            <a:endParaRPr lang="en-GB" sz="1400" smtClean="0"/>
          </a:p>
          <a:p>
            <a:pPr eaLnBrk="1" hangingPunct="1"/>
            <a:r>
              <a:rPr lang="lv-LV" sz="1400" smtClean="0">
                <a:latin typeface="Arial" charset="0"/>
              </a:rPr>
              <a:t>Lai attīstītu agrīno baznīcu</a:t>
            </a:r>
            <a:endParaRPr lang="en-GB" sz="1400" smtClean="0"/>
          </a:p>
          <a:p>
            <a:pPr eaLnBrk="1" hangingPunct="1"/>
            <a:r>
              <a:rPr lang="lv-LV" sz="1400" smtClean="0">
                <a:latin typeface="Arial" charset="0"/>
              </a:rPr>
              <a:t>Lai mudinātu cilvēkus būt taisnīgiem</a:t>
            </a:r>
            <a:endParaRPr lang="en-GB" sz="1400" smtClean="0"/>
          </a:p>
          <a:p>
            <a:pPr eaLnBrk="1" hangingPunct="1"/>
            <a:r>
              <a:rPr lang="lv-LV" sz="1400" smtClean="0">
                <a:latin typeface="Arial" charset="0"/>
              </a:rPr>
              <a:t>Lai glābtu apustuļus no personīgajām grūtībām</a:t>
            </a:r>
            <a:r>
              <a:rPr lang="en-GB" sz="1400" smtClean="0"/>
              <a:t>. </a:t>
            </a:r>
          </a:p>
          <a:p>
            <a:pPr eaLnBrk="1" hangingPunct="1"/>
            <a:r>
              <a:rPr lang="en-GB" sz="1400" smtClean="0"/>
              <a:t>5. 	</a:t>
            </a:r>
            <a:r>
              <a:rPr lang="lv-LV" sz="1400" smtClean="0">
                <a:latin typeface="Arial" charset="0"/>
              </a:rPr>
              <a:t>No kurienes mēs varam uzzināt Dieva patiesību?</a:t>
            </a:r>
            <a:endParaRPr lang="en-GB" sz="1400" smtClean="0"/>
          </a:p>
          <a:p>
            <a:pPr eaLnBrk="1" hangingPunct="1"/>
            <a:r>
              <a:rPr lang="lv-LV" sz="1400" smtClean="0">
                <a:latin typeface="Arial" charset="0"/>
              </a:rPr>
              <a:t>Daļēji no Bībeles, daļēji, liekot lietā sava prāta spējas</a:t>
            </a:r>
            <a:endParaRPr lang="en-GB" sz="1400" smtClean="0"/>
          </a:p>
          <a:p>
            <a:pPr eaLnBrk="1" hangingPunct="1"/>
            <a:r>
              <a:rPr lang="lv-LV" sz="1400" smtClean="0">
                <a:latin typeface="Arial" charset="0"/>
              </a:rPr>
              <a:t>Tieši no Svētā Gara Vārda</a:t>
            </a:r>
            <a:endParaRPr lang="en-GB" sz="1400" smtClean="0"/>
          </a:p>
          <a:p>
            <a:pPr eaLnBrk="1" hangingPunct="1"/>
            <a:r>
              <a:rPr lang="lv-LV" sz="1400" smtClean="0">
                <a:latin typeface="Arial" charset="0"/>
              </a:rPr>
              <a:t>Tikai no Bībeles</a:t>
            </a:r>
            <a:endParaRPr lang="en-GB" sz="1400" smtClean="0"/>
          </a:p>
          <a:p>
            <a:pPr eaLnBrk="1" hangingPunct="1"/>
            <a:r>
              <a:rPr lang="lv-LV" sz="1400" smtClean="0">
                <a:latin typeface="Arial" charset="0"/>
              </a:rPr>
              <a:t>No mācītājiem/ priesteriem</a:t>
            </a:r>
            <a:endParaRPr lang="en-GB" sz="1400" smtClean="0"/>
          </a:p>
          <a:p>
            <a:pPr eaLnBrk="1" hangingPunct="1"/>
            <a:r>
              <a:rPr lang="en-GB" sz="1400" smtClean="0"/>
              <a:t>6. 	</a:t>
            </a:r>
            <a:r>
              <a:rPr lang="lv-LV" sz="1400" smtClean="0">
                <a:latin typeface="Arial" charset="0"/>
              </a:rPr>
              <a:t>Kādas gara dāvanas tika dotas pirmajā gadsimtā?</a:t>
            </a:r>
            <a:r>
              <a:rPr lang="en-GB" sz="1400" smtClean="0"/>
              <a:t>  </a:t>
            </a:r>
          </a:p>
          <a:p>
            <a:pPr eaLnBrk="1" hangingPunct="1"/>
            <a:r>
              <a:rPr lang="en-GB" sz="1400" smtClean="0"/>
              <a:t>7. 	</a:t>
            </a:r>
            <a:r>
              <a:rPr lang="lv-LV" sz="1400" smtClean="0">
                <a:latin typeface="Arial" charset="0"/>
              </a:rPr>
              <a:t>Kad tās tika atņemtas? Vai tās var būt mums tagad?</a:t>
            </a:r>
            <a:r>
              <a:rPr lang="en-GB" sz="1400" smtClean="0"/>
              <a:t>  </a:t>
            </a:r>
          </a:p>
          <a:p>
            <a:pPr eaLnBrk="1" hangingPunct="1"/>
            <a:r>
              <a:rPr lang="en-GB" sz="1400" smtClean="0"/>
              <a:t>8. 	</a:t>
            </a:r>
            <a:r>
              <a:rPr lang="lv-LV" sz="1400" smtClean="0">
                <a:latin typeface="Arial" charset="0"/>
              </a:rPr>
              <a:t>Kā Svētais Gars var darboties mūsu dzīvē šodien?</a:t>
            </a:r>
            <a:endParaRPr lang="en-GB"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539750" y="404813"/>
            <a:ext cx="8229600" cy="3744912"/>
          </a:xfrm>
        </p:spPr>
        <p:txBody>
          <a:bodyPr/>
          <a:lstStyle/>
          <a:p>
            <a:pPr eaLnBrk="1" hangingPunct="1">
              <a:lnSpc>
                <a:spcPct val="90000"/>
              </a:lnSpc>
              <a:buFont typeface="Arial" charset="0"/>
              <a:buNone/>
            </a:pPr>
            <a:r>
              <a:rPr lang="lv-LV" sz="2700" smtClean="0">
                <a:solidFill>
                  <a:srgbClr val="10253F"/>
                </a:solidFill>
                <a:latin typeface="Arial" charset="0"/>
              </a:rPr>
              <a:t>Dieva gars bija spēks, ar kuru tika radītas visas lietas, piem. gaisma. “Ar Viņa dvesmu debesis kļūst spoži tīras, Viņa roka ir tā, kas nodūra bēguļojošo pūķi”</a:t>
            </a:r>
            <a:r>
              <a:rPr lang="en-GB" sz="2700" smtClean="0">
                <a:solidFill>
                  <a:srgbClr val="10253F"/>
                </a:solidFill>
              </a:rPr>
              <a:t>. </a:t>
            </a:r>
            <a:r>
              <a:rPr lang="lv-LV" sz="2200" smtClean="0">
                <a:solidFill>
                  <a:srgbClr val="10253F"/>
                </a:solidFill>
                <a:latin typeface="Arial" charset="0"/>
              </a:rPr>
              <a:t>Ījaba</a:t>
            </a:r>
            <a:r>
              <a:rPr lang="en-GB" sz="2200" smtClean="0">
                <a:solidFill>
                  <a:srgbClr val="10253F"/>
                </a:solidFill>
              </a:rPr>
              <a:t> 26:13 </a:t>
            </a:r>
          </a:p>
          <a:p>
            <a:pPr eaLnBrk="1" hangingPunct="1">
              <a:lnSpc>
                <a:spcPct val="90000"/>
              </a:lnSpc>
              <a:buFont typeface="Arial" charset="0"/>
              <a:buNone/>
            </a:pPr>
            <a:r>
              <a:rPr lang="en-GB" sz="2700" smtClean="0">
                <a:solidFill>
                  <a:srgbClr val="10253F"/>
                </a:solidFill>
              </a:rPr>
              <a:t>“</a:t>
            </a:r>
            <a:r>
              <a:rPr lang="lv-LV" sz="2700" smtClean="0">
                <a:solidFill>
                  <a:srgbClr val="10253F"/>
                </a:solidFill>
                <a:latin typeface="Arial" charset="0"/>
              </a:rPr>
              <a:t>Ar Tā Kunga vārdu ir radītas debesis, un viss debesu spēks ir radīts ar Viņa mutes elpu [garu]</a:t>
            </a:r>
            <a:r>
              <a:rPr lang="en-GB" sz="2700" smtClean="0">
                <a:solidFill>
                  <a:srgbClr val="10253F"/>
                </a:solidFill>
              </a:rPr>
              <a:t>”. </a:t>
            </a:r>
            <a:r>
              <a:rPr lang="en-GB" sz="2200" smtClean="0">
                <a:solidFill>
                  <a:srgbClr val="10253F"/>
                </a:solidFill>
              </a:rPr>
              <a:t>Ps. 33:6 </a:t>
            </a:r>
          </a:p>
          <a:p>
            <a:pPr eaLnBrk="1" hangingPunct="1">
              <a:lnSpc>
                <a:spcPct val="90000"/>
              </a:lnSpc>
              <a:buFont typeface="Arial" charset="0"/>
              <a:buNone/>
            </a:pPr>
            <a:r>
              <a:rPr lang="en-GB" sz="2700" smtClean="0">
                <a:solidFill>
                  <a:srgbClr val="10253F"/>
                </a:solidFill>
              </a:rPr>
              <a:t>“</a:t>
            </a:r>
            <a:r>
              <a:rPr lang="lv-LV" sz="2700" smtClean="0">
                <a:solidFill>
                  <a:srgbClr val="10253F"/>
                </a:solidFill>
                <a:latin typeface="Arial" charset="0"/>
              </a:rPr>
              <a:t>Ja nu Viņš (Dievs) Savu Garu un Savu dvašu būtu paturējis tikai Sev pašam, tad visa radība kopā iznīktu u cilvēkam būtu jākļūst atkal par pīšļiem” Ījaba</a:t>
            </a:r>
            <a:r>
              <a:rPr lang="en-GB" sz="2200" smtClean="0">
                <a:solidFill>
                  <a:srgbClr val="10253F"/>
                </a:solidFill>
              </a:rPr>
              <a:t> 34:14,15 </a:t>
            </a:r>
          </a:p>
        </p:txBody>
      </p:sp>
      <p:pic>
        <p:nvPicPr>
          <p:cNvPr id="4" name="Picture 3" descr="earth sun.jpg"/>
          <p:cNvPicPr>
            <a:picLocks noChangeAspect="1"/>
          </p:cNvPicPr>
          <p:nvPr/>
        </p:nvPicPr>
        <p:blipFill>
          <a:blip r:embed="rId2" cstate="print"/>
          <a:stretch>
            <a:fillRect/>
          </a:stretch>
        </p:blipFill>
        <p:spPr>
          <a:xfrm>
            <a:off x="1835696" y="3861048"/>
            <a:ext cx="6026971" cy="3384376"/>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pic>
        <p:nvPicPr>
          <p:cNvPr id="5" name="Picture 4" descr="ocean.jpg"/>
          <p:cNvPicPr>
            <a:picLocks noChangeAspect="1"/>
          </p:cNvPicPr>
          <p:nvPr/>
        </p:nvPicPr>
        <p:blipFill>
          <a:blip r:embed="rId2" cstate="print"/>
          <a:stretch>
            <a:fillRect/>
          </a:stretch>
        </p:blipFill>
        <p:spPr>
          <a:xfrm>
            <a:off x="6350" y="3581971"/>
            <a:ext cx="8964488" cy="4464494"/>
          </a:xfrm>
          <a:prstGeom prst="rect">
            <a:avLst/>
          </a:prstGeom>
          <a:effectLst>
            <a:softEdge rad="317500"/>
          </a:effectLst>
        </p:spPr>
      </p:pic>
      <p:sp>
        <p:nvSpPr>
          <p:cNvPr id="18435" name="Title 1"/>
          <p:cNvSpPr>
            <a:spLocks noGrp="1"/>
          </p:cNvSpPr>
          <p:nvPr>
            <p:ph type="title"/>
          </p:nvPr>
        </p:nvSpPr>
        <p:spPr>
          <a:xfrm>
            <a:off x="0" y="0"/>
            <a:ext cx="8785225" cy="2146300"/>
          </a:xfrm>
        </p:spPr>
        <p:txBody>
          <a:bodyPr/>
          <a:lstStyle/>
          <a:p>
            <a:pPr eaLnBrk="1" hangingPunct="1"/>
            <a:r>
              <a:rPr lang="lv-LV" sz="3600" smtClean="0">
                <a:latin typeface="Arial" charset="0"/>
              </a:rPr>
              <a:t>Dieva gars ir tas, kas dara Dievu visur klātesošu, kaut arī Viņš personiski atrodas debesīs.</a:t>
            </a:r>
            <a:endParaRPr lang="en-GB" sz="3600" smtClean="0">
              <a:latin typeface="Arial" charset="0"/>
            </a:endParaRPr>
          </a:p>
        </p:txBody>
      </p:sp>
      <p:sp>
        <p:nvSpPr>
          <p:cNvPr id="18436" name="Content Placeholder 2"/>
          <p:cNvSpPr>
            <a:spLocks noGrp="1"/>
          </p:cNvSpPr>
          <p:nvPr>
            <p:ph idx="1"/>
          </p:nvPr>
        </p:nvSpPr>
        <p:spPr>
          <a:xfrm>
            <a:off x="323850" y="1916113"/>
            <a:ext cx="8569325" cy="1873250"/>
          </a:xfrm>
        </p:spPr>
        <p:txBody>
          <a:bodyPr/>
          <a:lstStyle/>
          <a:p>
            <a:pPr eaLnBrk="1" hangingPunct="1">
              <a:lnSpc>
                <a:spcPct val="90000"/>
              </a:lnSpc>
              <a:buFont typeface="Arial" charset="0"/>
              <a:buNone/>
            </a:pPr>
            <a:r>
              <a:rPr lang="en-GB" sz="2400" i="1" smtClean="0"/>
              <a:t>“</a:t>
            </a:r>
            <a:r>
              <a:rPr lang="lv-LV" sz="2400" i="1" smtClean="0">
                <a:latin typeface="Arial" charset="0"/>
              </a:rPr>
              <a:t>Tu zini – vai es sēdu vai ceļos – Tev ir skaidras manas domas jau no tālienes… Kurp lai es aizeju no Tava gara, un kurp lai es bēgu no Tava vaiga?... Ja es nolaistos jūras malā, tad arī tur Tava labā roka (caur Tavu garu) mani turētu”.</a:t>
            </a:r>
            <a:r>
              <a:rPr lang="en-GB" sz="2400" i="1" smtClean="0"/>
              <a:t> </a:t>
            </a:r>
            <a:r>
              <a:rPr lang="en-GB" sz="2000" smtClean="0"/>
              <a:t>Ps. 139:2,7,9,10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323850" y="2133600"/>
            <a:ext cx="7570788" cy="4525963"/>
          </a:xfrm>
        </p:spPr>
        <p:txBody>
          <a:bodyPr/>
          <a:lstStyle/>
          <a:p>
            <a:pPr eaLnBrk="1" hangingPunct="1">
              <a:buFont typeface="Arial" charset="0"/>
              <a:buNone/>
            </a:pPr>
            <a:r>
              <a:rPr lang="lv-LV" b="1" smtClean="0">
                <a:solidFill>
                  <a:srgbClr val="953735"/>
                </a:solidFill>
                <a:latin typeface="Arial" charset="0"/>
              </a:rPr>
              <a:t>Dieva Garu apraksta sekojoši</a:t>
            </a:r>
          </a:p>
          <a:p>
            <a:pPr eaLnBrk="1" hangingPunct="1">
              <a:buFont typeface="Arial" charset="0"/>
              <a:buNone/>
            </a:pPr>
            <a:r>
              <a:rPr lang="lv-LV" b="1" smtClean="0">
                <a:solidFill>
                  <a:srgbClr val="953735"/>
                </a:solidFill>
                <a:latin typeface="Arial" charset="0"/>
              </a:rPr>
              <a:t>Viņa elpa</a:t>
            </a:r>
            <a:endParaRPr lang="en-GB" b="1" smtClean="0">
              <a:solidFill>
                <a:srgbClr val="953735"/>
              </a:solidFill>
              <a:latin typeface="Arial" charset="0"/>
            </a:endParaRPr>
          </a:p>
          <a:p>
            <a:pPr eaLnBrk="1" hangingPunct="1">
              <a:buFont typeface="Arial" charset="0"/>
              <a:buNone/>
            </a:pPr>
            <a:endParaRPr lang="en-GB" b="1" smtClean="0">
              <a:solidFill>
                <a:srgbClr val="953735"/>
              </a:solidFill>
            </a:endParaRPr>
          </a:p>
          <a:p>
            <a:pPr eaLnBrk="1" hangingPunct="1">
              <a:buFont typeface="Arial" charset="0"/>
              <a:buNone/>
            </a:pPr>
            <a:r>
              <a:rPr lang="lv-LV" b="1" smtClean="0">
                <a:solidFill>
                  <a:srgbClr val="953735"/>
                </a:solidFill>
                <a:latin typeface="Arial" charset="0"/>
              </a:rPr>
              <a:t>Viņa vārds</a:t>
            </a:r>
            <a:endParaRPr lang="en-GB" b="1" smtClean="0">
              <a:solidFill>
                <a:srgbClr val="953735"/>
              </a:solidFill>
            </a:endParaRPr>
          </a:p>
          <a:p>
            <a:pPr eaLnBrk="1" hangingPunct="1">
              <a:buFont typeface="Arial" charset="0"/>
              <a:buNone/>
            </a:pPr>
            <a:endParaRPr lang="en-GB" b="1" smtClean="0">
              <a:solidFill>
                <a:srgbClr val="953735"/>
              </a:solidFill>
            </a:endParaRPr>
          </a:p>
          <a:p>
            <a:pPr eaLnBrk="1" hangingPunct="1">
              <a:buFont typeface="Arial" charset="0"/>
              <a:buNone/>
            </a:pPr>
            <a:r>
              <a:rPr lang="lv-LV" b="1" smtClean="0">
                <a:solidFill>
                  <a:srgbClr val="953735"/>
                </a:solidFill>
                <a:latin typeface="Arial" charset="0"/>
              </a:rPr>
              <a:t>Viņa pirksts</a:t>
            </a:r>
            <a:endParaRPr lang="en-GB" b="1" smtClean="0">
              <a:solidFill>
                <a:srgbClr val="953735"/>
              </a:solidFill>
            </a:endParaRPr>
          </a:p>
          <a:p>
            <a:pPr eaLnBrk="1" hangingPunct="1">
              <a:buFont typeface="Arial" charset="0"/>
              <a:buNone/>
            </a:pPr>
            <a:endParaRPr lang="en-GB" b="1" smtClean="0">
              <a:solidFill>
                <a:srgbClr val="953735"/>
              </a:solidFill>
            </a:endParaRPr>
          </a:p>
          <a:p>
            <a:pPr eaLnBrk="1" hangingPunct="1">
              <a:buFont typeface="Arial" charset="0"/>
              <a:buNone/>
            </a:pPr>
            <a:r>
              <a:rPr lang="lv-LV" b="1" smtClean="0">
                <a:solidFill>
                  <a:srgbClr val="953735"/>
                </a:solidFill>
                <a:latin typeface="Arial" charset="0"/>
              </a:rPr>
              <a:t>Viņa roka</a:t>
            </a:r>
            <a:endParaRPr lang="en-GB" b="1" smtClean="0">
              <a:solidFill>
                <a:srgbClr val="953735"/>
              </a:solidFill>
            </a:endParaRPr>
          </a:p>
          <a:p>
            <a:pPr eaLnBrk="1" hangingPunct="1"/>
            <a:endParaRPr lang="en-GB" smtClean="0"/>
          </a:p>
        </p:txBody>
      </p:sp>
      <p:pic>
        <p:nvPicPr>
          <p:cNvPr id="6" name="Picture 5" descr="bible-reading.jpg"/>
          <p:cNvPicPr>
            <a:picLocks noChangeAspect="1"/>
          </p:cNvPicPr>
          <p:nvPr/>
        </p:nvPicPr>
        <p:blipFill>
          <a:blip r:embed="rId2" cstate="print"/>
          <a:stretch>
            <a:fillRect/>
          </a:stretch>
        </p:blipFill>
        <p:spPr>
          <a:xfrm>
            <a:off x="4073599" y="4308699"/>
            <a:ext cx="3823073" cy="2546165"/>
          </a:xfrm>
          <a:prstGeom prst="rect">
            <a:avLst/>
          </a:prstGeom>
          <a:effectLst>
            <a:softEdge rad="127000"/>
          </a:effectLst>
        </p:spPr>
      </p:pic>
      <p:pic>
        <p:nvPicPr>
          <p:cNvPr id="7" name="Picture 6" descr="finger-of-God-300x176.jpg"/>
          <p:cNvPicPr>
            <a:picLocks noChangeAspect="1"/>
          </p:cNvPicPr>
          <p:nvPr/>
        </p:nvPicPr>
        <p:blipFill>
          <a:blip r:embed="rId3" cstate="print"/>
          <a:stretch>
            <a:fillRect/>
          </a:stretch>
        </p:blipFill>
        <p:spPr>
          <a:xfrm>
            <a:off x="3707904" y="4077072"/>
            <a:ext cx="3962168" cy="2324472"/>
          </a:xfrm>
          <a:prstGeom prst="rect">
            <a:avLst/>
          </a:prstGeom>
          <a:effectLst>
            <a:softEdge rad="127000"/>
          </a:effectLst>
        </p:spPr>
      </p:pic>
      <p:sp>
        <p:nvSpPr>
          <p:cNvPr id="19460" name="Text Box 6"/>
          <p:cNvSpPr txBox="1">
            <a:spLocks noChangeArrowheads="1"/>
          </p:cNvSpPr>
          <p:nvPr/>
        </p:nvSpPr>
        <p:spPr bwMode="auto">
          <a:xfrm>
            <a:off x="2124075" y="17002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lv-LV" b="1" smtClean="0">
                <a:solidFill>
                  <a:srgbClr val="632523"/>
                </a:solidFill>
                <a:latin typeface="Arial" charset="0"/>
              </a:rPr>
              <a:t>Svētais Gars</a:t>
            </a:r>
            <a:endParaRPr lang="en-GB" b="1" smtClean="0">
              <a:solidFill>
                <a:srgbClr val="632523"/>
              </a:solidFill>
            </a:endParaRPr>
          </a:p>
        </p:txBody>
      </p:sp>
      <p:sp>
        <p:nvSpPr>
          <p:cNvPr id="20482" name="Content Placeholder 2"/>
          <p:cNvSpPr>
            <a:spLocks noGrp="1"/>
          </p:cNvSpPr>
          <p:nvPr>
            <p:ph idx="1"/>
          </p:nvPr>
        </p:nvSpPr>
        <p:spPr/>
        <p:txBody>
          <a:bodyPr/>
          <a:lstStyle/>
          <a:p>
            <a:pPr algn="ctr" eaLnBrk="1" hangingPunct="1">
              <a:buFont typeface="Arial" charset="0"/>
              <a:buNone/>
            </a:pPr>
            <a:r>
              <a:rPr lang="lv-LV" smtClean="0">
                <a:solidFill>
                  <a:srgbClr val="632523"/>
                </a:solidFill>
                <a:latin typeface="Arial" charset="0"/>
              </a:rPr>
              <a:t>Dieva spēks darīt noteiktas lietas Sava svētuma izplatīšanai</a:t>
            </a:r>
            <a:endParaRPr lang="en-GB" smtClean="0">
              <a:solidFill>
                <a:srgbClr val="632523"/>
              </a:solidFill>
              <a:latin typeface="Arial" charset="0"/>
            </a:endParaRPr>
          </a:p>
        </p:txBody>
      </p:sp>
      <p:pic>
        <p:nvPicPr>
          <p:cNvPr id="4" name="Picture 3" descr="elijah fire heaven.jpg"/>
          <p:cNvPicPr>
            <a:picLocks noChangeAspect="1"/>
          </p:cNvPicPr>
          <p:nvPr/>
        </p:nvPicPr>
        <p:blipFill>
          <a:blip r:embed="rId2" cstate="print"/>
          <a:stretch>
            <a:fillRect/>
          </a:stretch>
        </p:blipFill>
        <p:spPr>
          <a:xfrm>
            <a:off x="2267744" y="2852936"/>
            <a:ext cx="4721578" cy="3538339"/>
          </a:xfrm>
          <a:prstGeom prst="rect">
            <a:avLst/>
          </a:prstGeom>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lv-LV" b="1" smtClean="0">
                <a:solidFill>
                  <a:srgbClr val="10253F"/>
                </a:solidFill>
                <a:latin typeface="Arial" charset="0"/>
              </a:rPr>
              <a:t>Svētais gars ir Dieva spēks</a:t>
            </a:r>
            <a:endParaRPr lang="en-GB" b="1" smtClean="0">
              <a:solidFill>
                <a:srgbClr val="10253F"/>
              </a:solidFill>
            </a:endParaRPr>
          </a:p>
        </p:txBody>
      </p:sp>
      <p:sp>
        <p:nvSpPr>
          <p:cNvPr id="21507" name="Content Placeholder 2"/>
          <p:cNvSpPr>
            <a:spLocks noGrp="1"/>
          </p:cNvSpPr>
          <p:nvPr>
            <p:ph idx="1"/>
          </p:nvPr>
        </p:nvSpPr>
        <p:spPr>
          <a:xfrm>
            <a:off x="430213" y="1601788"/>
            <a:ext cx="8713787" cy="5256212"/>
          </a:xfrm>
        </p:spPr>
        <p:txBody>
          <a:bodyPr/>
          <a:lstStyle/>
          <a:p>
            <a:pPr eaLnBrk="1" hangingPunct="1">
              <a:lnSpc>
                <a:spcPct val="80000"/>
              </a:lnSpc>
            </a:pPr>
            <a:r>
              <a:rPr lang="en-GB" sz="2200" smtClean="0"/>
              <a:t>“</a:t>
            </a:r>
            <a:r>
              <a:rPr lang="lv-LV" sz="2200" smtClean="0">
                <a:latin typeface="Arial" charset="0"/>
              </a:rPr>
              <a:t>Svētais Gars nāks pār tevi (Mariju), un Visuaugstākā spēks tevi apēnos</a:t>
            </a:r>
            <a:r>
              <a:rPr lang="en-GB" sz="2200" smtClean="0"/>
              <a:t>” (Lk. 1:35)</a:t>
            </a:r>
          </a:p>
          <a:p>
            <a:pPr eaLnBrk="1" hangingPunct="1">
              <a:lnSpc>
                <a:spcPct val="80000"/>
              </a:lnSpc>
            </a:pPr>
            <a:r>
              <a:rPr lang="en-GB" sz="2200" smtClean="0"/>
              <a:t>“</a:t>
            </a:r>
            <a:r>
              <a:rPr lang="lv-LV" sz="2200" smtClean="0">
                <a:latin typeface="Arial" charset="0"/>
              </a:rPr>
              <a:t>Lai jūs kļūtu bagāti Svētā Gara spēkā… Gara spēkā, varenām zīmēm un brīnumiem</a:t>
            </a:r>
            <a:r>
              <a:rPr lang="en-GB" sz="2200" smtClean="0"/>
              <a:t>” (Rom. 15:13,19)</a:t>
            </a:r>
          </a:p>
          <a:p>
            <a:pPr eaLnBrk="1" hangingPunct="1">
              <a:lnSpc>
                <a:spcPct val="80000"/>
              </a:lnSpc>
            </a:pPr>
            <a:r>
              <a:rPr lang="en-GB" sz="2200" smtClean="0"/>
              <a:t>“</a:t>
            </a:r>
            <a:r>
              <a:rPr lang="lv-LV" sz="2200" smtClean="0">
                <a:latin typeface="Arial" charset="0"/>
              </a:rPr>
              <a:t>Mūsu evaņģēlija vēstījums neparādījās vienīgi vārdos, bet spēkā, Svētā Garā</a:t>
            </a:r>
            <a:r>
              <a:rPr lang="en-GB" sz="2200" smtClean="0"/>
              <a:t>” (1</a:t>
            </a:r>
            <a:r>
              <a:rPr lang="lv-LV" sz="2200" smtClean="0">
                <a:latin typeface="Arial" charset="0"/>
              </a:rPr>
              <a:t>. </a:t>
            </a:r>
            <a:r>
              <a:rPr lang="en-GB" sz="2200" smtClean="0"/>
              <a:t>Tes. 1:5).</a:t>
            </a:r>
          </a:p>
          <a:p>
            <a:pPr eaLnBrk="1" hangingPunct="1">
              <a:lnSpc>
                <a:spcPct val="80000"/>
              </a:lnSpc>
            </a:pPr>
            <a:r>
              <a:rPr lang="lv-LV" sz="2200" smtClean="0">
                <a:latin typeface="Arial" charset="0"/>
              </a:rPr>
              <a:t>Svētā Gara apsolījums mācekļiem izpaudās vārdos, ka tie tiks “apģērbti ar spēku no augšienes” </a:t>
            </a:r>
            <a:r>
              <a:rPr lang="en-GB" sz="2200" smtClean="0"/>
              <a:t>(Lk. 24:49).</a:t>
            </a:r>
          </a:p>
          <a:p>
            <a:pPr eaLnBrk="1" hangingPunct="1">
              <a:lnSpc>
                <a:spcPct val="80000"/>
              </a:lnSpc>
            </a:pPr>
            <a:r>
              <a:rPr lang="lv-LV" sz="2200" smtClean="0">
                <a:latin typeface="Arial" charset="0"/>
              </a:rPr>
              <a:t>Arī Jēzu “Dievs ar Svēto Garu un spēku svaidījis”</a:t>
            </a:r>
            <a:r>
              <a:rPr lang="en-GB" sz="2200" smtClean="0"/>
              <a:t> (A</a:t>
            </a:r>
            <a:r>
              <a:rPr lang="lv-LV" sz="2200" smtClean="0">
                <a:latin typeface="Arial" charset="0"/>
              </a:rPr>
              <a:t>p.darbi</a:t>
            </a:r>
            <a:r>
              <a:rPr lang="en-GB" sz="2200" smtClean="0"/>
              <a:t> 10:38).</a:t>
            </a:r>
          </a:p>
          <a:p>
            <a:pPr eaLnBrk="1" hangingPunct="1">
              <a:lnSpc>
                <a:spcPct val="80000"/>
              </a:lnSpc>
            </a:pPr>
            <a:r>
              <a:rPr lang="lv-LV" sz="2200" smtClean="0">
                <a:latin typeface="Arial" charset="0"/>
              </a:rPr>
              <a:t>Apsolījums apustuļiem tikt kristītiem “ar </a:t>
            </a:r>
            <a:r>
              <a:rPr lang="lv-LV" sz="2200" i="1" smtClean="0">
                <a:latin typeface="Arial" charset="0"/>
              </a:rPr>
              <a:t>Svēto</a:t>
            </a:r>
            <a:r>
              <a:rPr lang="lv-LV" sz="2200" smtClean="0">
                <a:latin typeface="Arial" charset="0"/>
              </a:rPr>
              <a:t> </a:t>
            </a:r>
            <a:r>
              <a:rPr lang="lv-LV" sz="2200" i="1" smtClean="0">
                <a:latin typeface="Arial" charset="0"/>
              </a:rPr>
              <a:t>Garu”</a:t>
            </a:r>
            <a:r>
              <a:rPr lang="en-GB" sz="2200" smtClean="0"/>
              <a:t> (A</a:t>
            </a:r>
            <a:r>
              <a:rPr lang="lv-LV" sz="2200" smtClean="0">
                <a:latin typeface="Arial" charset="0"/>
              </a:rPr>
              <a:t>p.darbi</a:t>
            </a:r>
            <a:r>
              <a:rPr lang="en-GB" sz="2200" smtClean="0"/>
              <a:t> 1:5)</a:t>
            </a:r>
            <a:r>
              <a:rPr lang="lv-LV" sz="2200" smtClean="0">
                <a:latin typeface="Arial" charset="0"/>
              </a:rPr>
              <a:t> tiek definēts kā “spēks no augšienes” Lūkas 24:49.   </a:t>
            </a:r>
            <a:endParaRPr lang="en-GB" sz="2200" smtClean="0"/>
          </a:p>
          <a:p>
            <a:pPr eaLnBrk="1" hangingPunct="1">
              <a:lnSpc>
                <a:spcPct val="80000"/>
              </a:lnSpc>
              <a:buFont typeface="Arial" charset="0"/>
              <a:buNone/>
            </a:pPr>
            <a:r>
              <a:rPr lang="lv-LV" sz="2200" smtClean="0">
                <a:latin typeface="Arial" charset="0"/>
              </a:rPr>
              <a:t>  Tādējādi, apustuļi saņēma spēku, kad Svētais Gars bija nācis pār viņiem.</a:t>
            </a:r>
            <a:r>
              <a:rPr lang="en-GB" sz="2200" smtClean="0"/>
              <a:t> (A</a:t>
            </a:r>
            <a:r>
              <a:rPr lang="lv-LV" sz="2200" smtClean="0">
                <a:latin typeface="Arial" charset="0"/>
              </a:rPr>
              <a:t>p.darbi</a:t>
            </a:r>
            <a:r>
              <a:rPr lang="en-GB" sz="2200" smtClean="0"/>
              <a:t> 1:8).</a:t>
            </a:r>
          </a:p>
          <a:p>
            <a:pPr eaLnBrk="1" hangingPunct="1">
              <a:lnSpc>
                <a:spcPct val="80000"/>
              </a:lnSpc>
            </a:pPr>
            <a:endParaRPr lang="en-GB" sz="2200" smtClean="0"/>
          </a:p>
        </p:txBody>
      </p:sp>
      <p:pic>
        <p:nvPicPr>
          <p:cNvPr id="4" name="Picture 3" descr="JesusBaptism.jpg"/>
          <p:cNvPicPr>
            <a:picLocks noChangeAspect="1"/>
          </p:cNvPicPr>
          <p:nvPr/>
        </p:nvPicPr>
        <p:blipFill>
          <a:blip r:embed="rId3" cstate="print"/>
          <a:stretch>
            <a:fillRect/>
          </a:stretch>
        </p:blipFill>
        <p:spPr>
          <a:xfrm>
            <a:off x="5436096" y="4077072"/>
            <a:ext cx="3707904" cy="2780928"/>
          </a:xfrm>
          <a:prstGeom prst="rect">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1D43"/>
        </a:solidFill>
        <a:effectLst/>
      </p:bgPr>
    </p:bg>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50825" y="1600200"/>
            <a:ext cx="8642350" cy="3413125"/>
          </a:xfrm>
        </p:spPr>
        <p:txBody>
          <a:bodyPr/>
          <a:lstStyle/>
          <a:p>
            <a:pPr eaLnBrk="1" hangingPunct="1">
              <a:lnSpc>
                <a:spcPct val="80000"/>
              </a:lnSpc>
              <a:buFont typeface="Arial" charset="0"/>
              <a:buNone/>
            </a:pPr>
            <a:r>
              <a:rPr lang="en-GB" sz="2500" smtClean="0">
                <a:solidFill>
                  <a:srgbClr val="FFFFCC"/>
                </a:solidFill>
              </a:rPr>
              <a:t>“</a:t>
            </a:r>
            <a:r>
              <a:rPr lang="lv-LV" sz="2500" smtClean="0">
                <a:solidFill>
                  <a:srgbClr val="FFFFCC"/>
                </a:solidFill>
                <a:latin typeface="Arial" charset="0"/>
              </a:rPr>
              <a:t>Ar Viņa dvesmu debesis kļūst spoži tīras</a:t>
            </a:r>
            <a:r>
              <a:rPr lang="en-GB" sz="2500" smtClean="0">
                <a:solidFill>
                  <a:srgbClr val="FFFFCC"/>
                </a:solidFill>
              </a:rPr>
              <a:t>” (</a:t>
            </a:r>
            <a:r>
              <a:rPr lang="lv-LV" sz="2500" smtClean="0">
                <a:solidFill>
                  <a:srgbClr val="FFFFCC"/>
                </a:solidFill>
                <a:latin typeface="Arial" charset="0"/>
              </a:rPr>
              <a:t>Ijaba</a:t>
            </a:r>
            <a:r>
              <a:rPr lang="en-GB" sz="2500" smtClean="0">
                <a:solidFill>
                  <a:srgbClr val="FFFFCC"/>
                </a:solidFill>
              </a:rPr>
              <a:t> 26:13) – </a:t>
            </a:r>
            <a:r>
              <a:rPr lang="lv-LV" sz="2500" smtClean="0">
                <a:solidFill>
                  <a:srgbClr val="FFFFCC"/>
                </a:solidFill>
                <a:latin typeface="Arial" charset="0"/>
              </a:rPr>
              <a:t>un “Dieva Gars lidinājās pār ūdeņiem” pasaules radīšanas gaitā</a:t>
            </a:r>
            <a:r>
              <a:rPr lang="en-GB" sz="2500" smtClean="0">
                <a:solidFill>
                  <a:srgbClr val="FFFFCC"/>
                </a:solidFill>
              </a:rPr>
              <a:t> (</a:t>
            </a:r>
            <a:r>
              <a:rPr lang="lv-LV" sz="2500" smtClean="0">
                <a:solidFill>
                  <a:srgbClr val="FFFFCC"/>
                </a:solidFill>
                <a:latin typeface="Arial" charset="0"/>
              </a:rPr>
              <a:t>1.Mozus</a:t>
            </a:r>
            <a:r>
              <a:rPr lang="en-GB" sz="2500" smtClean="0">
                <a:solidFill>
                  <a:srgbClr val="FFFFCC"/>
                </a:solidFill>
              </a:rPr>
              <a:t> 1:2). </a:t>
            </a:r>
            <a:r>
              <a:rPr lang="lv-LV" sz="2500" smtClean="0">
                <a:solidFill>
                  <a:srgbClr val="FFFFCC"/>
                </a:solidFill>
                <a:latin typeface="Arial" charset="0"/>
              </a:rPr>
              <a:t>B</a:t>
            </a:r>
            <a:r>
              <a:rPr lang="en-GB" sz="2500" smtClean="0">
                <a:solidFill>
                  <a:srgbClr val="FFFFCC"/>
                </a:solidFill>
              </a:rPr>
              <a:t>et </a:t>
            </a:r>
            <a:r>
              <a:rPr lang="lv-LV" sz="2500" smtClean="0">
                <a:solidFill>
                  <a:srgbClr val="FFFFCC"/>
                </a:solidFill>
                <a:latin typeface="Arial" charset="0"/>
              </a:rPr>
              <a:t>mēs arī lasām, ka “ar Tā Kunga  vārdu ir radītas debesis” un visa pasaule</a:t>
            </a:r>
            <a:r>
              <a:rPr lang="en-GB" sz="2500" smtClean="0">
                <a:solidFill>
                  <a:srgbClr val="FFFFCC"/>
                </a:solidFill>
              </a:rPr>
              <a:t> (Ps. 33:6), </a:t>
            </a:r>
            <a:r>
              <a:rPr lang="lv-LV" sz="2500" smtClean="0">
                <a:solidFill>
                  <a:srgbClr val="FFFFCC"/>
                </a:solidFill>
                <a:latin typeface="Arial" charset="0"/>
              </a:rPr>
              <a:t>kā 1. Mozus grāmatā teikts: “Dievs sacīja”, kam jātop, un viss tapa. Tātad Dieva Gars atspoguļojas Viņa vārdā. Līdzīgi, arī mūsu vārdi izsaka mūsu dziļākās domas un vēlmes – mūsu patieso būtību</a:t>
            </a:r>
            <a:r>
              <a:rPr lang="en-GB" sz="2500" smtClean="0">
                <a:solidFill>
                  <a:srgbClr val="FFFFCC"/>
                </a:solidFill>
              </a:rPr>
              <a:t> </a:t>
            </a:r>
            <a:r>
              <a:rPr lang="lv-LV" sz="2500" smtClean="0">
                <a:solidFill>
                  <a:srgbClr val="FFFFCC"/>
                </a:solidFill>
                <a:latin typeface="Arial" charset="0"/>
              </a:rPr>
              <a:t>– ļoti precīzi. To izsaka viedie Jēzus vārdi: “No sirds (prāta) pilnības mute runā”</a:t>
            </a:r>
            <a:r>
              <a:rPr lang="en-GB" sz="2500" smtClean="0">
                <a:solidFill>
                  <a:srgbClr val="FFFFCC"/>
                </a:solidFill>
              </a:rPr>
              <a:t> (Mt. 12:34). </a:t>
            </a:r>
            <a:endParaRPr lang="en-GB" sz="2500" smtClean="0">
              <a:solidFill>
                <a:srgbClr val="FFFFCC"/>
              </a:solidFill>
              <a:latin typeface="Arial" charset="0"/>
            </a:endParaRPr>
          </a:p>
        </p:txBody>
      </p:sp>
      <p:pic>
        <p:nvPicPr>
          <p:cNvPr id="4" name="Picture 3" descr="Galaxy.jpg"/>
          <p:cNvPicPr>
            <a:picLocks noChangeAspect="1"/>
          </p:cNvPicPr>
          <p:nvPr/>
        </p:nvPicPr>
        <p:blipFill>
          <a:blip r:embed="rId2" cstate="print"/>
          <a:stretch>
            <a:fillRect/>
          </a:stretch>
        </p:blipFill>
        <p:spPr>
          <a:xfrm>
            <a:off x="1835696" y="4566213"/>
            <a:ext cx="5616624" cy="2291787"/>
          </a:xfrm>
          <a:prstGeom prst="rect">
            <a:avLst/>
          </a:prstGeom>
          <a:effectLst>
            <a:softEdge rad="127000"/>
          </a:effectLst>
        </p:spPr>
      </p:pic>
      <p:sp>
        <p:nvSpPr>
          <p:cNvPr id="22532" name="Text Box 5"/>
          <p:cNvSpPr txBox="1">
            <a:spLocks noChangeArrowheads="1"/>
          </p:cNvSpPr>
          <p:nvPr/>
        </p:nvSpPr>
        <p:spPr bwMode="auto">
          <a:xfrm flipV="1">
            <a:off x="1476375" y="261938"/>
            <a:ext cx="6408738" cy="779462"/>
          </a:xfrm>
          <a:prstGeom prst="rect">
            <a:avLst/>
          </a:prstGeom>
          <a:noFill/>
          <a:ln w="9525">
            <a:noFill/>
            <a:miter lim="800000"/>
            <a:headEnd/>
            <a:tailEnd/>
          </a:ln>
        </p:spPr>
        <p:txBody>
          <a:bodyPr rot="10800000">
            <a:spAutoFit/>
          </a:bodyPr>
          <a:lstStyle/>
          <a:p>
            <a:pPr>
              <a:spcBef>
                <a:spcPct val="50000"/>
              </a:spcBef>
            </a:pPr>
            <a:r>
              <a:rPr lang="lv-LV"/>
              <a:t>2.2. Iedvesma</a:t>
            </a:r>
          </a:p>
          <a:p>
            <a:pPr>
              <a:spcBef>
                <a:spcPct val="50000"/>
              </a:spcBef>
            </a:pPr>
            <a:r>
              <a:rPr lang="lv-LV"/>
              <a:t>Dieva Gars un Viņa vārds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5940</TotalTime>
  <Words>2135</Words>
  <Application>Microsoft Office PowerPoint</Application>
  <PresentationFormat>On-screen Show (4:3)</PresentationFormat>
  <Paragraphs>136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2. nodarbība: Dieva gars</vt:lpstr>
      <vt:lpstr>www.carelinks.net/lv www.biblebasicsonline.com email: info@carelinks.net </vt:lpstr>
      <vt:lpstr>2.1. Dieva gars: definīcija</vt:lpstr>
      <vt:lpstr>Slide 4</vt:lpstr>
      <vt:lpstr>Dieva gars ir tas, kas dara Dievu visur klātesošu, kaut arī Viņš personiski atrodas debesīs.</vt:lpstr>
      <vt:lpstr>Slide 6</vt:lpstr>
      <vt:lpstr>Svētais Gars</vt:lpstr>
      <vt:lpstr>Svētais gars ir Dieva spēks</vt:lpstr>
      <vt:lpstr>Slide 9</vt:lpstr>
      <vt:lpstr>Bībeles rakstītāju iedvesma</vt:lpstr>
      <vt:lpstr>2 Tim. 3:15-17</vt:lpstr>
      <vt:lpstr>pierādīšanai, labošanai, audzināšanai taisnībā, lai Dieva cilvēks būtu pilnīgs, sagatavots katram labam darbam. 2.Tim.3:16-17</vt:lpstr>
      <vt:lpstr>2 Pēt. 1:16,19-21</vt:lpstr>
      <vt:lpstr>Slide 14</vt:lpstr>
      <vt:lpstr>Slide 15</vt:lpstr>
      <vt:lpstr>Slide 16</vt:lpstr>
      <vt:lpstr>2.3. Svētā Gara dāvanas</vt:lpstr>
      <vt:lpstr>Gars tika dots noteiktu darbu veikšanai noteiktos laikos </vt:lpstr>
      <vt:lpstr>Slide 19</vt:lpstr>
      <vt:lpstr>Slide 20</vt:lpstr>
      <vt:lpstr>Slide 21</vt:lpstr>
      <vt:lpstr>Noteiktas lietas noteiktos laikos</vt:lpstr>
      <vt:lpstr> Pirmā gadsimta Gara dāvanas</vt:lpstr>
      <vt:lpstr>Pirmā gadsimta gara dāvanas</vt:lpstr>
      <vt:lpstr>2.4  Dāvanu atņemšana</vt:lpstr>
      <vt:lpstr>Svētā Gara dāvanas tiks atkal dotas, kad Kristus atgriezīsies</vt:lpstr>
      <vt:lpstr>Dāvanām bija jābeidzas laikā no pirmā gadsimta līdz Kristus atgriešanās brīdim</vt:lpstr>
      <vt:lpstr>Kad Bībele bija gatava, dāvanas tika atņemtas</vt:lpstr>
      <vt:lpstr>Patreizējie apgalvojumi par kādam piemītošajām Gara dāvanām</vt:lpstr>
      <vt:lpstr>Veltīgās dziedināšanas gaidās piecdesmitnieku sapulcē</vt:lpstr>
      <vt:lpstr>3.atkāpe: Vai Svētais Gars ir persona?  </vt:lpstr>
      <vt:lpstr>Personifikācija</vt:lpstr>
      <vt:lpstr>Slide 33</vt:lpstr>
      <vt:lpstr>4. Atkāpe: Personifikācijas  Princips</vt:lpstr>
      <vt:lpstr>www.carelinks.net/lv www.biblebasicsonline.com email: info@carelinks.net </vt:lpstr>
      <vt:lpstr>2.nodarbība: Jautājumi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111</cp:revision>
  <dcterms:created xsi:type="dcterms:W3CDTF">2012-04-15T06:30:21Z</dcterms:created>
  <dcterms:modified xsi:type="dcterms:W3CDTF">2012-06-16T17:55:14Z</dcterms:modified>
</cp:coreProperties>
</file>