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8" r:id="rId14"/>
    <p:sldId id="298" r:id="rId15"/>
    <p:sldId id="279" r:id="rId16"/>
    <p:sldId id="257" r:id="rId17"/>
    <p:sldId id="258" r:id="rId18"/>
    <p:sldId id="262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3" r:id="rId28"/>
    <p:sldId id="288" r:id="rId29"/>
    <p:sldId id="289" r:id="rId30"/>
    <p:sldId id="290" r:id="rId31"/>
    <p:sldId id="291" r:id="rId32"/>
    <p:sldId id="297" r:id="rId33"/>
    <p:sldId id="265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C00"/>
    <a:srgbClr val="FF9900"/>
    <a:srgbClr val="491D43"/>
    <a:srgbClr val="003366"/>
    <a:srgbClr val="000066"/>
    <a:srgbClr val="6600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2C761B-C414-4EAB-9492-E0516525D7EA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45AE3E-4E74-4936-91A1-A08B2517E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5C443-351D-4706-A172-9EA1877FCF8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  <p:sp>
        <p:nvSpPr>
          <p:cNvPr id="3277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2D3A7-1BBD-40B4-89E9-CE4790804F3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  <p:sp>
        <p:nvSpPr>
          <p:cNvPr id="3481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1D61-74FF-44FA-A8D8-44777EC6118E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987B-2A1A-4EAE-9CBF-A9A7D48B0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8970-5C25-4BD1-B23D-0778105C7A7D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DB9A-7096-43A3-BCAF-D1920E5E3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88AB-0003-48EC-9F81-B8366974DCDC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112A-A394-4F0A-96C9-27D44D9C7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4756-BA9B-4DFE-94CC-357A8DBA1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5C7C-ADFB-49D9-8881-AEFA8CCC143D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ADA7-9D35-42AB-8580-D3DC5BD438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0490-974E-40EB-A670-06A4A82374D8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ECA2-1E7D-4415-B476-882B0C36C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21E0-3524-4219-9D69-166F386D610B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3F46-DAE1-44C4-A994-345AFCEBA1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625D-FC02-4F9D-87C0-6E9E835E433B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1E95-99B7-45B2-A4A0-2D9E2FFA1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C953-7F20-4DEC-ACB0-3B300377ABBA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B5BA-1640-47D7-95CF-5FDFDA912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F96B-F92D-46AB-ABB2-438F3060AC89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FEAA-C5B1-47C3-9C3F-FBFCEEC216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60A9-856E-4541-BA9F-056339AECAA9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2F4D-FDAC-4E75-9540-DAE7AB4FF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8F58-43A7-4070-9317-3DB3ED592209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8994-EB88-4685-95DE-59692C8DE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12416-B4E9-4A35-B10F-455BC20E1035}" type="datetimeFigureOut">
              <a:rPr lang="en-GB"/>
              <a:pPr>
                <a:defRPr/>
              </a:pPr>
              <a:t>02/08/2012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90D91-08DD-4A68-BB16-8DDBF9493A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r>
              <a:rPr lang="en-GB" smtClean="0"/>
              <a:t>Studija 2: </a:t>
            </a:r>
            <a:r>
              <a:rPr lang="sr-Latn-CS" smtClean="0">
                <a:latin typeface="Arial" charset="0"/>
              </a:rPr>
              <a:t>Duh Božiji</a:t>
            </a:r>
            <a:endParaRPr lang="en-GB" smtClean="0">
              <a:latin typeface="Arial" charset="0"/>
            </a:endParaRPr>
          </a:p>
        </p:txBody>
      </p:sp>
      <p:pic>
        <p:nvPicPr>
          <p:cNvPr id="15362" name="Picture 3" descr="BB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492375"/>
            <a:ext cx="2592387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2 Tim. 3:15-17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5400675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3000" smtClean="0"/>
              <a:t>“</a:t>
            </a:r>
            <a:r>
              <a:rPr lang="sr-Latn-CS" sz="3000" smtClean="0"/>
              <a:t>I budući da iz malena umiješ sveta pisma koja te mogu umudriti na spasenje u Hrista Isusa. Sve je pismo od Boga dano i korisno za učenje, za karanje, za popravljenje, za pručavanje u pravdi. Da bude savršen čovek Božiji za svako dobro delo pripravljen</a:t>
            </a:r>
            <a:r>
              <a:rPr lang="en-GB" sz="3000" smtClean="0"/>
              <a:t>”. </a:t>
            </a:r>
            <a:endParaRPr lang="en-GB" sz="2200" smtClean="0"/>
          </a:p>
          <a:p>
            <a:pPr>
              <a:lnSpc>
                <a:spcPct val="80000"/>
              </a:lnSpc>
            </a:pPr>
            <a:endParaRPr lang="en-GB" sz="3000" smtClean="0"/>
          </a:p>
        </p:txBody>
      </p:sp>
      <p:pic>
        <p:nvPicPr>
          <p:cNvPr id="4" name="Picture 3" descr="timothy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1700808"/>
            <a:ext cx="3419872" cy="45415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5602" name="Content Placeholder 4" descr="2timothy3_16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68313" y="-242888"/>
            <a:ext cx="9864726" cy="4321176"/>
          </a:xfrm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9750" y="4221163"/>
            <a:ext cx="8223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b="1"/>
              <a:t>Sve Pismo nadahnuto je Bogom i korisno za učenje šta je pravo a šta pogrešno. U našim životima. Ispravlja nas i podučava da činimo šta je ispravno. Pripremajući nas tako u svakom smislu da budemo pripravljeni za svako dobro delo koje Bog zahteva od nas  2. Tim. 3:16,17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2 Pet. 1:16,19-21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8291513" cy="25923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AU" sz="2400" smtClean="0">
                <a:solidFill>
                  <a:srgbClr val="632523"/>
                </a:solidFill>
              </a:rPr>
              <a:t> </a:t>
            </a:r>
            <a:r>
              <a:rPr lang="sr-Latn-CS" sz="2400" smtClean="0">
                <a:solidFill>
                  <a:srgbClr val="632523"/>
                </a:solidFill>
              </a:rPr>
              <a:t>Mi vam ne pokazasmo sile dolaska Isusa Hrista po mudrim izmišljenim pričama nego smo sami videli slavu njegovu...</a:t>
            </a:r>
            <a:endParaRPr lang="en-AU" sz="240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400" smtClean="0">
                <a:solidFill>
                  <a:srgbClr val="632523"/>
                </a:solidFill>
              </a:rPr>
              <a:t>Imamo najpouzdaniju proročku reč i dobro pazite na nju kao na videlo koje svetli na tamnom mestu</a:t>
            </a:r>
            <a:r>
              <a:rPr lang="en-AU" sz="2400" smtClean="0">
                <a:solidFill>
                  <a:srgbClr val="632523"/>
                </a:solidFill>
              </a:rPr>
              <a:t>, </a:t>
            </a:r>
            <a:r>
              <a:rPr lang="sr-Latn-CS" sz="2400" smtClean="0">
                <a:solidFill>
                  <a:srgbClr val="632523"/>
                </a:solidFill>
              </a:rPr>
              <a:t>dok dan ne osvane a danica se ne rodi u srcima vašim</a:t>
            </a:r>
            <a:r>
              <a:rPr lang="en-AU" sz="2400" smtClean="0">
                <a:solidFill>
                  <a:srgbClr val="632523"/>
                </a:solidFill>
              </a:rPr>
              <a:t>.  </a:t>
            </a:r>
            <a:r>
              <a:rPr lang="sr-Latn-CS" sz="2400" smtClean="0">
                <a:solidFill>
                  <a:srgbClr val="632523"/>
                </a:solidFill>
              </a:rPr>
              <a:t>Povrh svega </a:t>
            </a:r>
            <a:r>
              <a:rPr lang="en-AU" sz="2400" smtClean="0">
                <a:solidFill>
                  <a:srgbClr val="632523"/>
                </a:solidFill>
              </a:rPr>
              <a:t>, </a:t>
            </a:r>
            <a:r>
              <a:rPr lang="sr-Latn-CS" sz="2400" smtClean="0">
                <a:solidFill>
                  <a:srgbClr val="632523"/>
                </a:solidFill>
              </a:rPr>
              <a:t>morate razumeti </a:t>
            </a:r>
            <a:r>
              <a:rPr lang="en-AU" sz="2400" smtClean="0">
                <a:solidFill>
                  <a:srgbClr val="632523"/>
                </a:solidFill>
              </a:rPr>
              <a:t> </a:t>
            </a:r>
            <a:r>
              <a:rPr lang="sr-Latn-CS" sz="2400" smtClean="0">
                <a:solidFill>
                  <a:srgbClr val="632523"/>
                </a:solidFill>
              </a:rPr>
              <a:t>da nema proroštva u Pismu koje je volja  proroka već je od Boga</a:t>
            </a:r>
            <a:r>
              <a:rPr lang="en-AU" sz="2400" smtClean="0">
                <a:solidFill>
                  <a:srgbClr val="632523"/>
                </a:solidFill>
              </a:rPr>
              <a:t>.  </a:t>
            </a:r>
            <a:r>
              <a:rPr lang="sr-Latn-CS" sz="2400" smtClean="0">
                <a:solidFill>
                  <a:srgbClr val="632523"/>
                </a:solidFill>
              </a:rPr>
              <a:t>Ljudi , proroci, sveti Božiji ljudi su nadahnuti od Svetog Duha </a:t>
            </a:r>
            <a:endParaRPr lang="en-AU" sz="240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</a:pPr>
            <a:endParaRPr lang="en-GB" sz="70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24075" y="4194175"/>
            <a:ext cx="4895850" cy="26638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AU" sz="3100" b="1" smtClean="0">
                <a:solidFill>
                  <a:srgbClr val="632523"/>
                </a:solidFill>
              </a:rPr>
              <a:t>Heb</a:t>
            </a:r>
            <a:r>
              <a:rPr lang="sr-Latn-CS" sz="3100" b="1" smtClean="0">
                <a:solidFill>
                  <a:srgbClr val="632523"/>
                </a:solidFill>
              </a:rPr>
              <a:t>rejima</a:t>
            </a:r>
            <a:r>
              <a:rPr lang="en-AU" sz="3100" b="1" smtClean="0">
                <a:solidFill>
                  <a:srgbClr val="632523"/>
                </a:solidFill>
              </a:rPr>
              <a:t> 1:1-2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000" smtClean="0">
                <a:solidFill>
                  <a:srgbClr val="632523"/>
                </a:solidFill>
              </a:rPr>
              <a:t>Bog je u prošlosti  mnogo puta i na različite načine govorio preko proroka i u poslednje dane govori nam preko Sina kojega postavi za naslednika svemu kroz kojega i svet stvori.</a:t>
            </a:r>
            <a:endParaRPr lang="en-GB" sz="2000" smtClean="0"/>
          </a:p>
          <a:p>
            <a:pPr>
              <a:lnSpc>
                <a:spcPct val="80000"/>
              </a:lnSpc>
            </a:pPr>
            <a:endParaRPr lang="en-AU" sz="700" smtClean="0"/>
          </a:p>
        </p:txBody>
      </p:sp>
      <p:pic>
        <p:nvPicPr>
          <p:cNvPr id="4" name="Picture 3" descr="scri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5013176"/>
            <a:ext cx="2747797" cy="20608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jesus clou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77072"/>
            <a:ext cx="2720123" cy="259003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04813"/>
            <a:ext cx="5329237" cy="6048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mtClean="0">
                <a:solidFill>
                  <a:srgbClr val="17375E"/>
                </a:solidFill>
              </a:rPr>
              <a:t>Petar opisuje  </a:t>
            </a:r>
            <a:r>
              <a:rPr lang="sr-Latn-CS" smtClean="0">
                <a:solidFill>
                  <a:srgbClr val="17375E"/>
                </a:solidFill>
              </a:rPr>
              <a:t>misao pisca Pisma </a:t>
            </a:r>
            <a:r>
              <a:rPr lang="en-GB" smtClean="0">
                <a:solidFill>
                  <a:srgbClr val="17375E"/>
                </a:solidFill>
              </a:rPr>
              <a:t> </a:t>
            </a:r>
            <a:r>
              <a:rPr lang="sr-Latn-CS" smtClean="0">
                <a:solidFill>
                  <a:srgbClr val="17375E"/>
                </a:solidFill>
              </a:rPr>
              <a:t>suštinom</a:t>
            </a:r>
            <a:r>
              <a:rPr lang="en-GB" smtClean="0">
                <a:solidFill>
                  <a:srgbClr val="17375E"/>
                </a:solidFill>
              </a:rPr>
              <a:t> ‘</a:t>
            </a:r>
            <a:r>
              <a:rPr lang="sr-Latn-CS" smtClean="0">
                <a:solidFill>
                  <a:srgbClr val="17375E"/>
                </a:solidFill>
              </a:rPr>
              <a:t>plavljasmo</a:t>
            </a:r>
            <a:r>
              <a:rPr lang="en-GB" smtClean="0">
                <a:solidFill>
                  <a:srgbClr val="17375E"/>
                </a:solidFill>
              </a:rPr>
              <a:t>’ </a:t>
            </a:r>
            <a:r>
              <a:rPr lang="sr-Latn-CS" smtClean="0">
                <a:solidFill>
                  <a:srgbClr val="17375E"/>
                </a:solidFill>
              </a:rPr>
              <a:t>istom Grčkom reči korišćenom u </a:t>
            </a:r>
            <a:r>
              <a:rPr lang="en-GB" smtClean="0">
                <a:solidFill>
                  <a:srgbClr val="17375E"/>
                </a:solidFill>
              </a:rPr>
              <a:t> </a:t>
            </a:r>
            <a:r>
              <a:rPr lang="sr-Latn-CS" smtClean="0">
                <a:solidFill>
                  <a:srgbClr val="17375E"/>
                </a:solidFill>
              </a:rPr>
              <a:t>D.a.</a:t>
            </a:r>
            <a:r>
              <a:rPr lang="en-GB" smtClean="0">
                <a:solidFill>
                  <a:srgbClr val="17375E"/>
                </a:solidFill>
              </a:rPr>
              <a:t> 27:17,27 </a:t>
            </a:r>
            <a:r>
              <a:rPr lang="sr-Latn-CS" smtClean="0">
                <a:solidFill>
                  <a:srgbClr val="17375E"/>
                </a:solidFill>
              </a:rPr>
              <a:t>na brodu s’kojim ‘plavljasmo</a:t>
            </a:r>
            <a:r>
              <a:rPr lang="en-GB" smtClean="0">
                <a:solidFill>
                  <a:srgbClr val="17375E"/>
                </a:solidFill>
              </a:rPr>
              <a:t>’ </a:t>
            </a:r>
            <a:r>
              <a:rPr lang="sr-Latn-CS" smtClean="0">
                <a:solidFill>
                  <a:srgbClr val="17375E"/>
                </a:solidFill>
              </a:rPr>
              <a:t>uz pomoć vetra</a:t>
            </a:r>
            <a:r>
              <a:rPr lang="en-GB" smtClean="0">
                <a:solidFill>
                  <a:srgbClr val="17375E"/>
                </a:solidFill>
              </a:rPr>
              <a:t>, </a:t>
            </a:r>
            <a:r>
              <a:rPr lang="sr-Latn-CS" smtClean="0">
                <a:solidFill>
                  <a:srgbClr val="17375E"/>
                </a:solidFill>
              </a:rPr>
              <a:t>bez kontrole</a:t>
            </a:r>
            <a:r>
              <a:rPr lang="en-GB" smtClean="0">
                <a:solidFill>
                  <a:srgbClr val="17375E"/>
                </a:solidFill>
              </a:rPr>
              <a:t>. Mic. 2:7 </a:t>
            </a:r>
            <a:r>
              <a:rPr lang="sr-Latn-CS" smtClean="0">
                <a:solidFill>
                  <a:srgbClr val="17375E"/>
                </a:solidFill>
              </a:rPr>
              <a:t>kaže da istinski nadahnuti proroci ne mogu stati propovedati </a:t>
            </a:r>
            <a:r>
              <a:rPr lang="en-GB" smtClean="0">
                <a:solidFill>
                  <a:srgbClr val="17375E"/>
                </a:solidFill>
              </a:rPr>
              <a:t> </a:t>
            </a:r>
            <a:r>
              <a:rPr lang="sr-Latn-CS" smtClean="0">
                <a:solidFill>
                  <a:srgbClr val="17375E"/>
                </a:solidFill>
              </a:rPr>
              <a:t>Božiju reč</a:t>
            </a:r>
            <a:r>
              <a:rPr lang="en-GB" smtClean="0">
                <a:solidFill>
                  <a:srgbClr val="17375E"/>
                </a:solidFill>
              </a:rPr>
              <a:t>, </a:t>
            </a:r>
            <a:r>
              <a:rPr lang="sr-Latn-CS" smtClean="0">
                <a:solidFill>
                  <a:srgbClr val="17375E"/>
                </a:solidFill>
              </a:rPr>
              <a:t>jer Božiji</a:t>
            </a:r>
            <a:r>
              <a:rPr lang="en-GB" smtClean="0">
                <a:solidFill>
                  <a:srgbClr val="17375E"/>
                </a:solidFill>
              </a:rPr>
              <a:t> </a:t>
            </a:r>
            <a:r>
              <a:rPr lang="sr-Latn-CS" smtClean="0">
                <a:solidFill>
                  <a:srgbClr val="17375E"/>
                </a:solidFill>
              </a:rPr>
              <a:t>Duh njih kontroliše</a:t>
            </a:r>
            <a:r>
              <a:rPr lang="en-GB" smtClean="0">
                <a:solidFill>
                  <a:srgbClr val="17375E"/>
                </a:solidFill>
              </a:rPr>
              <a:t> . </a:t>
            </a:r>
            <a:r>
              <a:rPr lang="sr-Latn-CS" smtClean="0">
                <a:solidFill>
                  <a:srgbClr val="17375E"/>
                </a:solidFill>
              </a:rPr>
              <a:t>To znači istinsko</a:t>
            </a:r>
            <a:r>
              <a:rPr lang="en-GB" smtClean="0">
                <a:solidFill>
                  <a:srgbClr val="17375E"/>
                </a:solidFill>
              </a:rPr>
              <a:t> ‘</a:t>
            </a:r>
            <a:r>
              <a:rPr lang="sr-Latn-CS" smtClean="0">
                <a:solidFill>
                  <a:srgbClr val="17375E"/>
                </a:solidFill>
              </a:rPr>
              <a:t>plovljenje’ Duh je vodilja na njihovom putu.</a:t>
            </a:r>
            <a:endParaRPr lang="en-GB" smtClean="0">
              <a:solidFill>
                <a:srgbClr val="17375E"/>
              </a:solidFill>
            </a:endParaRPr>
          </a:p>
        </p:txBody>
      </p:sp>
      <p:pic>
        <p:nvPicPr>
          <p:cNvPr id="4" name="Picture 3" descr="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707904" cy="41152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570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r-Latn-CS" sz="2700" smtClean="0">
                <a:solidFill>
                  <a:srgbClr val="CC6600"/>
                </a:solidFill>
              </a:rPr>
              <a:t>Biblija je nadahnuta</a:t>
            </a:r>
            <a:r>
              <a:rPr lang="en-AU" sz="2700" smtClean="0">
                <a:solidFill>
                  <a:srgbClr val="CC6600"/>
                </a:solidFill>
              </a:rPr>
              <a:t>, </a:t>
            </a:r>
            <a:r>
              <a:rPr lang="sr-Latn-CS" sz="2700" smtClean="0">
                <a:solidFill>
                  <a:srgbClr val="CC6600"/>
                </a:solidFill>
              </a:rPr>
              <a:t>ali njena poruka mora da se uzme cela </a:t>
            </a:r>
            <a:r>
              <a:rPr lang="en-AU" sz="2700" smtClean="0">
                <a:solidFill>
                  <a:srgbClr val="CC6600"/>
                </a:solidFill>
              </a:rPr>
              <a:t>, </a:t>
            </a:r>
            <a:r>
              <a:rPr lang="sr-Latn-CS" sz="2700" smtClean="0">
                <a:solidFill>
                  <a:srgbClr val="CC6600"/>
                </a:solidFill>
              </a:rPr>
              <a:t>razumno</a:t>
            </a:r>
            <a:r>
              <a:rPr lang="en-AU" sz="2700" smtClean="0">
                <a:solidFill>
                  <a:srgbClr val="CC6600"/>
                </a:solidFill>
              </a:rPr>
              <a:t> </a:t>
            </a:r>
            <a:r>
              <a:rPr lang="sr-Latn-CS" sz="2700" smtClean="0">
                <a:solidFill>
                  <a:srgbClr val="CC6600"/>
                </a:solidFill>
              </a:rPr>
              <a:t>sa svim istorijskim dogadjajima bez predrasuda i moralnih osuda</a:t>
            </a:r>
            <a:r>
              <a:rPr lang="en-AU" sz="2700" smtClean="0">
                <a:solidFill>
                  <a:srgbClr val="CC6600"/>
                </a:solidFill>
              </a:rPr>
              <a:t>, </a:t>
            </a:r>
            <a:r>
              <a:rPr lang="sr-Latn-CS" sz="2700" smtClean="0">
                <a:solidFill>
                  <a:srgbClr val="CC6600"/>
                </a:solidFill>
              </a:rPr>
              <a:t>sve je to  tu za nas </a:t>
            </a:r>
            <a:r>
              <a:rPr lang="en-AU" sz="2700" smtClean="0">
                <a:solidFill>
                  <a:srgbClr val="CC6600"/>
                </a:solidFill>
              </a:rPr>
              <a:t> - </a:t>
            </a:r>
            <a:r>
              <a:rPr lang="sr-Latn-CS" sz="2700" smtClean="0">
                <a:solidFill>
                  <a:srgbClr val="CC6600"/>
                </a:solidFill>
              </a:rPr>
              <a:t>i  služi nam za  razumuvanje istine i za korist.</a:t>
            </a:r>
            <a:endParaRPr lang="en-AU" sz="2700" smtClean="0">
              <a:solidFill>
                <a:srgbClr val="CC66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r-Latn-CS" sz="2700" b="1" smtClean="0">
                <a:solidFill>
                  <a:srgbClr val="632523"/>
                </a:solidFill>
              </a:rPr>
              <a:t>Mi moramo razmotriti sve delove Pisma kako ne bi doneli pogrešne zaključke uzimajući stihove izvučene iz konteksta </a:t>
            </a:r>
            <a:r>
              <a:rPr lang="en-AU" sz="2700" b="1" smtClean="0">
                <a:solidFill>
                  <a:srgbClr val="632523"/>
                </a:solidFill>
              </a:rPr>
              <a:t>. </a:t>
            </a:r>
            <a:r>
              <a:rPr lang="sr-Latn-CS" sz="2700" b="1" smtClean="0">
                <a:solidFill>
                  <a:srgbClr val="632523"/>
                </a:solidFill>
              </a:rPr>
              <a:t>Mi moramo biti svesni izraza </a:t>
            </a:r>
            <a:r>
              <a:rPr lang="en-AU" sz="2700" b="1" smtClean="0">
                <a:solidFill>
                  <a:srgbClr val="632523"/>
                </a:solidFill>
              </a:rPr>
              <a:t>“</a:t>
            </a:r>
            <a:r>
              <a:rPr lang="sr-Latn-CS" sz="2700" b="1" i="1" smtClean="0">
                <a:solidFill>
                  <a:srgbClr val="632523"/>
                </a:solidFill>
              </a:rPr>
              <a:t>takođe je napisano</a:t>
            </a:r>
            <a:r>
              <a:rPr lang="en-AU" sz="2700" b="1" i="1" smtClean="0">
                <a:solidFill>
                  <a:srgbClr val="632523"/>
                </a:solidFill>
              </a:rPr>
              <a:t>”</a:t>
            </a:r>
            <a:r>
              <a:rPr lang="en-AU" sz="2700" b="1" smtClean="0">
                <a:solidFill>
                  <a:srgbClr val="632523"/>
                </a:solidFill>
              </a:rPr>
              <a:t> </a:t>
            </a:r>
            <a:r>
              <a:rPr lang="sr-Latn-CS" sz="2700" b="1" smtClean="0">
                <a:solidFill>
                  <a:srgbClr val="632523"/>
                </a:solidFill>
              </a:rPr>
              <a:t>na primeru Isusa kada je bio kušan</a:t>
            </a:r>
            <a:r>
              <a:rPr lang="en-AU" sz="2700" b="1" smtClean="0">
                <a:solidFill>
                  <a:srgbClr val="632523"/>
                </a:solidFill>
              </a:rPr>
              <a:t> </a:t>
            </a:r>
            <a:r>
              <a:rPr lang="sr-Latn-CS" sz="2700" b="1" smtClean="0">
                <a:solidFill>
                  <a:srgbClr val="632523"/>
                </a:solidFill>
              </a:rPr>
              <a:t>pojedinačnim stihovima izvučenim iz konteksta</a:t>
            </a:r>
            <a:r>
              <a:rPr lang="en-AU" sz="2700" b="1" smtClean="0">
                <a:solidFill>
                  <a:srgbClr val="632523"/>
                </a:solidFill>
              </a:rPr>
              <a:t> </a:t>
            </a:r>
            <a:r>
              <a:rPr lang="en-AU" sz="2700" b="1" i="1" smtClean="0">
                <a:solidFill>
                  <a:srgbClr val="632523"/>
                </a:solidFill>
              </a:rPr>
              <a:t>– </a:t>
            </a:r>
            <a:r>
              <a:rPr lang="sr-Latn-CS" sz="2700" b="1" i="1" smtClean="0">
                <a:solidFill>
                  <a:srgbClr val="632523"/>
                </a:solidFill>
              </a:rPr>
              <a:t>koji mogu promeniti suštinu i smisao Božije poruke.</a:t>
            </a:r>
            <a:endParaRPr lang="en-AU" sz="2700" b="1" i="1" smtClean="0">
              <a:solidFill>
                <a:srgbClr val="63252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AU" sz="2700" b="1" i="1" smtClean="0">
                <a:solidFill>
                  <a:srgbClr val="632523"/>
                </a:solidFill>
              </a:rPr>
              <a:t>	“</a:t>
            </a:r>
            <a:r>
              <a:rPr lang="sr-Latn-CS" sz="2700" i="1" smtClean="0">
                <a:solidFill>
                  <a:srgbClr val="632523"/>
                </a:solidFill>
              </a:rPr>
              <a:t>Isus mu odgovori</a:t>
            </a:r>
            <a:r>
              <a:rPr lang="en-AU" sz="2700" i="1" smtClean="0">
                <a:solidFill>
                  <a:srgbClr val="632523"/>
                </a:solidFill>
              </a:rPr>
              <a:t>, “</a:t>
            </a:r>
            <a:r>
              <a:rPr lang="sr-Latn-CS" sz="2700" i="1" smtClean="0">
                <a:solidFill>
                  <a:srgbClr val="632523"/>
                </a:solidFill>
              </a:rPr>
              <a:t>Takođe je napisano</a:t>
            </a:r>
            <a:r>
              <a:rPr lang="en-AU" sz="2700" i="1" smtClean="0">
                <a:solidFill>
                  <a:srgbClr val="632523"/>
                </a:solidFill>
              </a:rPr>
              <a:t>”</a:t>
            </a:r>
            <a:r>
              <a:rPr lang="en-AU" sz="2600" smtClean="0">
                <a:solidFill>
                  <a:srgbClr val="632523"/>
                </a:solidFill>
              </a:rPr>
              <a:t>Matt. 4:7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AU" sz="2700" smtClean="0"/>
          </a:p>
        </p:txBody>
      </p:sp>
      <p:pic>
        <p:nvPicPr>
          <p:cNvPr id="4" name="Picture 3" descr="thinking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2" y="195263"/>
            <a:ext cx="1829142" cy="181863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5329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takođe je napisano</a:t>
            </a:r>
            <a:endParaRPr lang="en-GB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6499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2500" smtClean="0"/>
              <a:t>Iznenađujući je broj ljudi nadahnutih </a:t>
            </a:r>
            <a:r>
              <a:rPr lang="en-GB" sz="2500" smtClean="0"/>
              <a:t> </a:t>
            </a:r>
            <a:r>
              <a:rPr lang="sr-Latn-CS" sz="2500" smtClean="0"/>
              <a:t>Bogom</a:t>
            </a:r>
            <a:r>
              <a:rPr lang="en-GB" sz="2500" smtClean="0"/>
              <a:t> </a:t>
            </a:r>
            <a:r>
              <a:rPr lang="sr-Latn-CS" sz="2500" smtClean="0"/>
              <a:t>da govore Njegove reči</a:t>
            </a:r>
            <a:r>
              <a:rPr lang="en-GB" sz="2500" smtClean="0"/>
              <a:t> </a:t>
            </a:r>
            <a:r>
              <a:rPr lang="sr-Latn-CS" sz="2500" smtClean="0"/>
              <a:t>kroz dug period zabrane da to čine</a:t>
            </a:r>
            <a:r>
              <a:rPr lang="en-GB" sz="2500" smtClean="0"/>
              <a:t>. </a:t>
            </a:r>
            <a:r>
              <a:rPr lang="sr-Latn-CS" sz="2500" smtClean="0"/>
              <a:t>Lista je impresivna</a:t>
            </a:r>
            <a:endParaRPr lang="en-GB" sz="2500" smtClean="0"/>
          </a:p>
          <a:p>
            <a:pPr>
              <a:lnSpc>
                <a:spcPct val="80000"/>
              </a:lnSpc>
            </a:pPr>
            <a:r>
              <a:rPr lang="en-GB" sz="2500" smtClean="0"/>
              <a:t>Mo</a:t>
            </a:r>
            <a:r>
              <a:rPr lang="sr-Latn-CS" sz="2500" smtClean="0"/>
              <a:t>jsije</a:t>
            </a:r>
            <a:r>
              <a:rPr lang="en-GB" sz="2500" smtClean="0"/>
              <a:t> (</a:t>
            </a:r>
            <a:r>
              <a:rPr lang="sr-Latn-CS" sz="2500" smtClean="0"/>
              <a:t>Izl</a:t>
            </a:r>
            <a:r>
              <a:rPr lang="en-GB" sz="2500" smtClean="0"/>
              <a:t>. 4:10)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Jeremi</a:t>
            </a:r>
            <a:r>
              <a:rPr lang="sr-Latn-CS" sz="2500" smtClean="0"/>
              <a:t>j</a:t>
            </a:r>
            <a:r>
              <a:rPr lang="en-GB" sz="2500" smtClean="0"/>
              <a:t>a (Jer. 1:6)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Ezekiel (Ez. 3:14) 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Jona (Jona 1:2,3)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Pa</a:t>
            </a:r>
            <a:r>
              <a:rPr lang="sr-Latn-CS" sz="2500" smtClean="0"/>
              <a:t>vle</a:t>
            </a:r>
            <a:r>
              <a:rPr lang="en-GB" sz="2500" smtClean="0"/>
              <a:t> (</a:t>
            </a:r>
            <a:r>
              <a:rPr lang="sr-Latn-CS" sz="2500" smtClean="0"/>
              <a:t>D.a.</a:t>
            </a:r>
            <a:r>
              <a:rPr lang="en-GB" sz="2500" smtClean="0"/>
              <a:t> 18:9)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Timot</a:t>
            </a:r>
            <a:r>
              <a:rPr lang="sr-Latn-CS" sz="2500" smtClean="0"/>
              <a:t>ej</a:t>
            </a:r>
            <a:r>
              <a:rPr lang="en-GB" sz="2500" smtClean="0"/>
              <a:t> (1 Tim. 4:6-14)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Balam (</a:t>
            </a:r>
            <a:r>
              <a:rPr lang="sr-Latn-CS" sz="2500" smtClean="0"/>
              <a:t>Bro</a:t>
            </a:r>
            <a:r>
              <a:rPr lang="en-GB" sz="2500" smtClean="0"/>
              <a:t>. 22-24)</a:t>
            </a:r>
          </a:p>
          <a:p>
            <a:pPr>
              <a:lnSpc>
                <a:spcPct val="80000"/>
              </a:lnSpc>
            </a:pPr>
            <a:r>
              <a:rPr lang="sr-Latn-CS" sz="2500" smtClean="0"/>
              <a:t>Sve to potvrđuje šta čitamo u </a:t>
            </a:r>
            <a:r>
              <a:rPr lang="en-GB" sz="2500" smtClean="0"/>
              <a:t> 2 Pet. 1:19-21 – </a:t>
            </a:r>
            <a:r>
              <a:rPr lang="sr-Latn-CS" sz="2500" smtClean="0"/>
              <a:t>ta Božija reč nije lično mišljenje ljudi</a:t>
            </a:r>
            <a:r>
              <a:rPr lang="en-GB" sz="2500" smtClean="0"/>
              <a:t>, </a:t>
            </a:r>
            <a:r>
              <a:rPr lang="sr-Latn-CS" sz="2500" smtClean="0"/>
              <a:t>već rezultat</a:t>
            </a:r>
            <a:r>
              <a:rPr lang="en-GB" sz="2500" smtClean="0"/>
              <a:t> </a:t>
            </a:r>
            <a:r>
              <a:rPr lang="sr-Latn-CS" sz="2500" smtClean="0"/>
              <a:t>tj potreba čoveka</a:t>
            </a:r>
            <a:r>
              <a:rPr lang="en-GB" sz="2500" smtClean="0"/>
              <a:t> </a:t>
            </a:r>
            <a:r>
              <a:rPr lang="sr-Latn-CS" sz="2500" smtClean="0"/>
              <a:t>inspirisanog</a:t>
            </a:r>
            <a:r>
              <a:rPr lang="en-GB" sz="2500" smtClean="0"/>
              <a:t> </a:t>
            </a:r>
            <a:r>
              <a:rPr lang="sr-Latn-CS" sz="2500" smtClean="0"/>
              <a:t>da napiše šta mu je objavljeno</a:t>
            </a:r>
            <a:r>
              <a:rPr lang="en-GB" sz="2500" smtClean="0"/>
              <a:t>. </a:t>
            </a:r>
            <a:r>
              <a:rPr lang="sr-Latn-CS" sz="2500" smtClean="0"/>
              <a:t>Prorok Amos opisuje</a:t>
            </a:r>
            <a:r>
              <a:rPr lang="en-GB" sz="2500" smtClean="0"/>
              <a:t>: “</a:t>
            </a:r>
            <a:r>
              <a:rPr lang="sr-Latn-CS" sz="2500" smtClean="0"/>
              <a:t>Kad Gospod Bog govori</a:t>
            </a:r>
            <a:r>
              <a:rPr lang="en-GB" sz="2500" smtClean="0"/>
              <a:t>, </a:t>
            </a:r>
            <a:r>
              <a:rPr lang="sr-Latn-CS" sz="2500" smtClean="0"/>
              <a:t>ko neće prorokovati</a:t>
            </a:r>
            <a:r>
              <a:rPr lang="en-GB" sz="2500" smtClean="0"/>
              <a:t>?” (Am. 3:8). </a:t>
            </a:r>
          </a:p>
        </p:txBody>
      </p:sp>
      <p:pic>
        <p:nvPicPr>
          <p:cNvPr id="4" name="Picture 3" descr="moses b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97160"/>
            <a:ext cx="2245990" cy="28925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179388" y="692150"/>
          <a:ext cx="4514850" cy="5949950"/>
        </p:xfrm>
        <a:graphic>
          <a:graphicData uri="http://schemas.openxmlformats.org/presentationml/2006/ole">
            <p:oleObj spid="_x0000_s1026" name="Image" r:id="rId4" imgW="16266667" imgH="21434921" progId="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16463" y="274638"/>
            <a:ext cx="3970337" cy="185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4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Prevodi     Biblije </a:t>
            </a:r>
            <a:endParaRPr lang="en-GB" sz="4400" b="1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Koji prevod ?</a:t>
            </a:r>
            <a:endParaRPr lang="en-GB" b="1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7365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mtClean="0"/>
              <a:t>Smisao </a:t>
            </a:r>
            <a:r>
              <a:rPr lang="en-GB" smtClean="0"/>
              <a:t> </a:t>
            </a:r>
            <a:r>
              <a:rPr lang="sr-Latn-CS" smtClean="0"/>
              <a:t>za smisao</a:t>
            </a:r>
            <a:r>
              <a:rPr lang="en-GB" smtClean="0"/>
              <a:t> </a:t>
            </a:r>
            <a:r>
              <a:rPr lang="sr-Latn-CS" smtClean="0"/>
              <a:t>prevod sadrže</a:t>
            </a:r>
            <a:r>
              <a:rPr lang="en-GB" smtClean="0"/>
              <a:t>: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The Good News Bible/ Todays English Version (TEV)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The New English Bible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2800" smtClean="0"/>
              <a:t>Reč po reč</a:t>
            </a:r>
            <a:r>
              <a:rPr lang="en-GB" sz="2800" smtClean="0"/>
              <a:t>/ </a:t>
            </a:r>
            <a:r>
              <a:rPr lang="sr-Latn-CS" sz="2800" smtClean="0"/>
              <a:t>Smisao za smisao usaglašeno</a:t>
            </a:r>
            <a:r>
              <a:rPr lang="en-GB" sz="2800" smtClean="0"/>
              <a:t>: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New International Version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Par</a:t>
            </a:r>
            <a:r>
              <a:rPr lang="sr-Latn-CS" sz="2800" smtClean="0"/>
              <a:t>afrazirane verzije</a:t>
            </a:r>
            <a:r>
              <a:rPr lang="en-GB" sz="2800" smtClean="0"/>
              <a:t>: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J. B. Philips</a:t>
            </a:r>
          </a:p>
          <a:p>
            <a:pPr lvl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The Living Bible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5229225"/>
            <a:ext cx="751522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2.3  </a:t>
            </a:r>
            <a:r>
              <a:rPr lang="sr-Latn-CS" smtClean="0"/>
              <a:t>Dari Svetog Duha</a:t>
            </a:r>
            <a:endParaRPr lang="en-GB" smtClean="0"/>
          </a:p>
        </p:txBody>
      </p:sp>
      <p:pic>
        <p:nvPicPr>
          <p:cNvPr id="4" name="Content Placeholder 3" descr="holy spiri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075953" cy="3362819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Dari duha su dati u određeno vreme i za određene stvari</a:t>
            </a:r>
            <a:r>
              <a:rPr lang="en-GB" sz="4000" smtClean="0"/>
              <a:t>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r-Latn-CS" smtClean="0"/>
              <a:t>Za pravljenje haljina svešteničkih</a:t>
            </a:r>
            <a:r>
              <a:rPr lang="en-GB" smtClean="0"/>
              <a:t>“napunjen</a:t>
            </a:r>
            <a:r>
              <a:rPr lang="sr-Latn-CS" smtClean="0"/>
              <a:t>i</a:t>
            </a:r>
            <a:r>
              <a:rPr lang="en-GB" smtClean="0"/>
              <a:t> duhom mudrosti, </a:t>
            </a:r>
            <a:r>
              <a:rPr lang="en-GB" i="1" smtClean="0"/>
              <a:t>da na</a:t>
            </a:r>
            <a:r>
              <a:rPr lang="sr-Latn-CS" i="1" smtClean="0"/>
              <a:t>čine haljine Aronu</a:t>
            </a:r>
            <a:r>
              <a:rPr lang="en-GB" smtClean="0"/>
              <a:t>...” (</a:t>
            </a:r>
            <a:r>
              <a:rPr lang="sr-Latn-CS" smtClean="0"/>
              <a:t>Izl.</a:t>
            </a:r>
            <a:r>
              <a:rPr lang="en-GB" smtClean="0"/>
              <a:t>28:3). Bezaleel</a:t>
            </a:r>
            <a:r>
              <a:rPr lang="sr-Latn-CS" smtClean="0"/>
              <a:t>a Bog </a:t>
            </a:r>
            <a:r>
              <a:rPr lang="en-GB" smtClean="0"/>
              <a:t> “</a:t>
            </a:r>
            <a:r>
              <a:rPr lang="sr-Latn-CS" smtClean="0"/>
              <a:t>napuni ga duha svetog, mudrosti i razuma i znanja i svake veštine</a:t>
            </a:r>
            <a:r>
              <a:rPr lang="en-GB" smtClean="0"/>
              <a:t>,  </a:t>
            </a:r>
            <a:r>
              <a:rPr lang="sr-Latn-CS" i="1" smtClean="0"/>
              <a:t>da</a:t>
            </a:r>
            <a:r>
              <a:rPr lang="en-GB" smtClean="0"/>
              <a:t>...</a:t>
            </a:r>
            <a:r>
              <a:rPr lang="sr-Latn-CS" smtClean="0"/>
              <a:t>načini od zlata</a:t>
            </a:r>
            <a:r>
              <a:rPr lang="en-GB" smtClean="0"/>
              <a:t>...</a:t>
            </a:r>
            <a:r>
              <a:rPr lang="sr-Latn-CS" smtClean="0"/>
              <a:t>da reže kamenje</a:t>
            </a:r>
            <a:r>
              <a:rPr lang="en-GB" smtClean="0"/>
              <a:t>...</a:t>
            </a:r>
            <a:r>
              <a:rPr lang="sr-Latn-CS" smtClean="0"/>
              <a:t>i da zna svaki posao raditi </a:t>
            </a:r>
            <a:r>
              <a:rPr lang="en-GB" smtClean="0"/>
              <a:t>” (</a:t>
            </a:r>
            <a:r>
              <a:rPr lang="sr-Latn-CS" smtClean="0"/>
              <a:t>Izl</a:t>
            </a:r>
            <a:r>
              <a:rPr lang="en-GB" smtClean="0"/>
              <a:t>. 31: 3-5).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2.1  </a:t>
            </a:r>
            <a:r>
              <a:rPr lang="sr-Latn-CS" smtClean="0">
                <a:latin typeface="Arial" charset="0"/>
              </a:rPr>
              <a:t>Duh Božiji</a:t>
            </a:r>
            <a:r>
              <a:rPr lang="en-GB" smtClean="0"/>
              <a:t>: </a:t>
            </a:r>
            <a:r>
              <a:rPr lang="sr-Latn-CS" smtClean="0">
                <a:latin typeface="Arial" charset="0"/>
              </a:rPr>
              <a:t>Definicija</a:t>
            </a:r>
            <a:endParaRPr lang="en-GB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952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r-Latn-CS" smtClean="0">
                <a:solidFill>
                  <a:srgbClr val="10253F"/>
                </a:solidFill>
                <a:latin typeface="Arial" charset="0"/>
              </a:rPr>
              <a:t>Hebrejska reč prevedena </a:t>
            </a:r>
            <a:r>
              <a:rPr lang="en-GB" smtClean="0">
                <a:solidFill>
                  <a:srgbClr val="10253F"/>
                </a:solidFill>
              </a:rPr>
              <a:t>“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duh</a:t>
            </a:r>
            <a:r>
              <a:rPr lang="en-GB" smtClean="0">
                <a:solidFill>
                  <a:srgbClr val="10253F"/>
                </a:solidFill>
              </a:rPr>
              <a:t>”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u starom zavetu </a:t>
            </a:r>
            <a:r>
              <a:rPr lang="en-GB" smtClean="0">
                <a:solidFill>
                  <a:srgbClr val="10253F"/>
                </a:solidFill>
                <a:latin typeface="Arial" charset="0"/>
              </a:rPr>
              <a:t>naj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češće znači</a:t>
            </a:r>
            <a:r>
              <a:rPr lang="en-GB" smtClean="0">
                <a:solidFill>
                  <a:srgbClr val="10253F"/>
                </a:solidFill>
              </a:rPr>
              <a:t> “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dah</a:t>
            </a:r>
            <a:r>
              <a:rPr lang="en-GB" smtClean="0">
                <a:solidFill>
                  <a:srgbClr val="10253F"/>
                </a:solidFill>
              </a:rPr>
              <a:t>”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ili</a:t>
            </a:r>
            <a:r>
              <a:rPr lang="en-GB" smtClean="0">
                <a:solidFill>
                  <a:srgbClr val="10253F"/>
                </a:solidFill>
              </a:rPr>
              <a:t> “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sila</a:t>
            </a:r>
            <a:r>
              <a:rPr lang="en-GB" smtClean="0">
                <a:solidFill>
                  <a:srgbClr val="10253F"/>
                </a:solidFill>
              </a:rPr>
              <a:t>”;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dakle Božiji Duh je Njegov</a:t>
            </a:r>
            <a:r>
              <a:rPr lang="en-GB" smtClean="0">
                <a:solidFill>
                  <a:srgbClr val="10253F"/>
                </a:solidFill>
              </a:rPr>
              <a:t> “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dah</a:t>
            </a:r>
            <a:r>
              <a:rPr lang="en-GB" smtClean="0">
                <a:solidFill>
                  <a:srgbClr val="10253F"/>
                </a:solidFill>
              </a:rPr>
              <a:t>”,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sama srž Boga</a:t>
            </a:r>
            <a:r>
              <a:rPr lang="en-GB" smtClean="0">
                <a:solidFill>
                  <a:srgbClr val="10253F"/>
                </a:solidFill>
              </a:rPr>
              <a:t>,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reflektuje Njegovu svest</a:t>
            </a:r>
            <a:r>
              <a:rPr lang="en-GB" smtClean="0">
                <a:solidFill>
                  <a:srgbClr val="10253F"/>
                </a:solidFill>
              </a:rPr>
              <a:t>.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Može se opisati kao svest ili razmišljanje</a:t>
            </a:r>
            <a:r>
              <a:rPr lang="en-GB" smtClean="0">
                <a:solidFill>
                  <a:srgbClr val="10253F"/>
                </a:solidFill>
              </a:rPr>
              <a:t>.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Božiji Duh je Njegova svesna</a:t>
            </a:r>
            <a:r>
              <a:rPr lang="en-GB" smtClean="0">
                <a:solidFill>
                  <a:srgbClr val="10253F"/>
                </a:solidFill>
              </a:rPr>
              <a:t> </a:t>
            </a:r>
            <a:r>
              <a:rPr lang="sr-Latn-CS" smtClean="0">
                <a:solidFill>
                  <a:srgbClr val="10253F"/>
                </a:solidFill>
                <a:latin typeface="Arial" charset="0"/>
              </a:rPr>
              <a:t>sila kojom On deluje  </a:t>
            </a:r>
            <a:r>
              <a:rPr lang="en-GB" smtClean="0">
                <a:solidFill>
                  <a:srgbClr val="10253F"/>
                </a:solidFill>
              </a:rPr>
              <a:t>.</a:t>
            </a:r>
          </a:p>
        </p:txBody>
      </p:sp>
      <p:pic>
        <p:nvPicPr>
          <p:cNvPr id="5" name="Picture 4" descr="Hands-around-tree-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3852132" cy="29249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04813"/>
            <a:ext cx="4679950" cy="6264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mtClean="0"/>
              <a:t>Samson</a:t>
            </a:r>
            <a:r>
              <a:rPr lang="sr-Latn-CS" smtClean="0"/>
              <a:t>u</a:t>
            </a:r>
            <a:r>
              <a:rPr lang="en-GB" smtClean="0"/>
              <a:t>, </a:t>
            </a:r>
            <a:r>
              <a:rPr lang="sr-Latn-CS" smtClean="0"/>
              <a:t>je bio dat duh da ubije lava</a:t>
            </a:r>
            <a:r>
              <a:rPr lang="en-GB" smtClean="0"/>
              <a:t> (</a:t>
            </a:r>
            <a:r>
              <a:rPr lang="sr-Latn-CS" smtClean="0"/>
              <a:t>Sud</a:t>
            </a:r>
            <a:r>
              <a:rPr lang="en-GB" smtClean="0"/>
              <a:t>. 14:5,6); </a:t>
            </a:r>
            <a:r>
              <a:rPr lang="sr-Latn-CS" smtClean="0"/>
              <a:t>da ubije 30 ljudi</a:t>
            </a:r>
            <a:r>
              <a:rPr lang="en-GB" smtClean="0"/>
              <a:t> (</a:t>
            </a:r>
            <a:r>
              <a:rPr lang="sr-Latn-CS" smtClean="0"/>
              <a:t>S</a:t>
            </a:r>
            <a:r>
              <a:rPr lang="en-GB" smtClean="0"/>
              <a:t>ud. 14:19) </a:t>
            </a:r>
            <a:r>
              <a:rPr lang="sr-Latn-CS" smtClean="0"/>
              <a:t>da mu spadnu sveze sa ruku </a:t>
            </a:r>
            <a:r>
              <a:rPr lang="en-GB" smtClean="0"/>
              <a:t>(</a:t>
            </a:r>
            <a:r>
              <a:rPr lang="sr-Latn-CS" smtClean="0"/>
              <a:t>S</a:t>
            </a:r>
            <a:r>
              <a:rPr lang="en-GB" smtClean="0"/>
              <a:t>ud. 15: 14). </a:t>
            </a:r>
            <a:r>
              <a:rPr lang="sr-Latn-CS" smtClean="0"/>
              <a:t>Tako</a:t>
            </a:r>
            <a:r>
              <a:rPr lang="en-GB" smtClean="0"/>
              <a:t> “</a:t>
            </a:r>
            <a:r>
              <a:rPr lang="sr-Latn-CS" smtClean="0"/>
              <a:t>Sveti Duh</a:t>
            </a:r>
            <a:r>
              <a:rPr lang="en-GB" smtClean="0"/>
              <a:t>” </a:t>
            </a:r>
            <a:r>
              <a:rPr lang="sr-Latn-CS" smtClean="0"/>
              <a:t>nije bio nad Samsonom stalno</a:t>
            </a:r>
            <a:r>
              <a:rPr lang="en-GB" smtClean="0"/>
              <a:t>- </a:t>
            </a:r>
            <a:r>
              <a:rPr lang="sr-Latn-CS" smtClean="0"/>
              <a:t>bio je s njim u specifičnim situacijama i potrebama </a:t>
            </a:r>
            <a:r>
              <a:rPr lang="en-GB" smtClean="0"/>
              <a:t> </a:t>
            </a:r>
            <a:r>
              <a:rPr lang="sr-Latn-CS" smtClean="0"/>
              <a:t>a posle je povučen</a:t>
            </a:r>
            <a:r>
              <a:rPr lang="en-GB" smtClean="0"/>
              <a:t>.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  <p:pic>
        <p:nvPicPr>
          <p:cNvPr id="4" name="Picture 3" descr="samson l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78383"/>
            <a:ext cx="4149307" cy="514412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Imati dare Duha ne znači spasenje</a:t>
            </a:r>
            <a:endParaRPr lang="en-GB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sr-Latn-CS" smtClean="0"/>
              <a:t>Primanje dara na korišćenje</a:t>
            </a:r>
            <a:r>
              <a:rPr lang="en-GB" smtClean="0"/>
              <a:t> </a:t>
            </a:r>
            <a:r>
              <a:rPr lang="sr-Latn-CS" smtClean="0"/>
              <a:t>od Božijeg Duha</a:t>
            </a:r>
            <a:r>
              <a:rPr lang="en-GB" smtClean="0"/>
              <a:t> </a:t>
            </a:r>
            <a:r>
              <a:rPr lang="sr-Latn-CS" smtClean="0"/>
              <a:t>za </a:t>
            </a:r>
            <a:r>
              <a:rPr lang="en-GB" smtClean="0"/>
              <a:t>p</a:t>
            </a:r>
            <a:r>
              <a:rPr lang="sr-Latn-CS" smtClean="0"/>
              <a:t>osebne namene nije </a:t>
            </a:r>
            <a:endParaRPr lang="en-GB" smtClean="0"/>
          </a:p>
          <a:p>
            <a:r>
              <a:rPr lang="sr-Latn-CS" smtClean="0"/>
              <a:t>Garancija za spasenje</a:t>
            </a:r>
            <a:endParaRPr lang="en-GB" smtClean="0"/>
          </a:p>
          <a:p>
            <a:r>
              <a:rPr lang="sr-Latn-CS" smtClean="0"/>
              <a:t>Nešto za stalno dato u životu</a:t>
            </a:r>
            <a:endParaRPr lang="en-GB" smtClean="0"/>
          </a:p>
          <a:p>
            <a:r>
              <a:rPr lang="sr-Latn-CS" smtClean="0"/>
              <a:t>Milost spasava</a:t>
            </a:r>
            <a:r>
              <a:rPr lang="en-GB" smtClean="0"/>
              <a:t>, </a:t>
            </a:r>
            <a:r>
              <a:rPr lang="sr-Latn-CS" smtClean="0"/>
              <a:t>ne dari Duha</a:t>
            </a:r>
            <a:r>
              <a:rPr lang="en-GB" smtClean="0"/>
              <a:t> (E</a:t>
            </a:r>
            <a:r>
              <a:rPr lang="sr-Latn-CS" smtClean="0"/>
              <a:t>f</a:t>
            </a:r>
            <a:r>
              <a:rPr lang="en-GB" smtClean="0"/>
              <a:t>. 2:8). </a:t>
            </a:r>
            <a:r>
              <a:rPr lang="sr-Latn-CS" smtClean="0"/>
              <a:t>Ljudi kao</a:t>
            </a:r>
            <a:r>
              <a:rPr lang="en-GB" smtClean="0"/>
              <a:t> Saul, Balaam (</a:t>
            </a:r>
            <a:r>
              <a:rPr lang="sr-Latn-CS" smtClean="0"/>
              <a:t>Bro.</a:t>
            </a:r>
            <a:r>
              <a:rPr lang="en-GB" smtClean="0"/>
              <a:t> 23:5,16), Juda (Mt. 10:1) </a:t>
            </a:r>
            <a:r>
              <a:rPr lang="sr-Latn-CS" smtClean="0"/>
              <a:t>i kao u</a:t>
            </a:r>
            <a:r>
              <a:rPr lang="en-GB" smtClean="0"/>
              <a:t> Mt. 7:21-23 </a:t>
            </a:r>
            <a:r>
              <a:rPr lang="sr-Latn-CS" smtClean="0"/>
              <a:t>svi imaše darove u nekim momentima života</a:t>
            </a:r>
            <a:r>
              <a:rPr lang="en-GB" smtClean="0"/>
              <a:t>; </a:t>
            </a:r>
            <a:r>
              <a:rPr lang="sr-Latn-CS" smtClean="0"/>
              <a:t>ali neće imati spasenje</a:t>
            </a:r>
            <a:r>
              <a:rPr lang="en-GB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1211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200" smtClean="0"/>
              <a:t>- </a:t>
            </a:r>
            <a:r>
              <a:rPr lang="sr-Latn-CS" sz="2200" smtClean="0"/>
              <a:t>Za potvrdu propovedi jevanđelja</a:t>
            </a:r>
            <a:r>
              <a:rPr lang="en-GB" sz="2200" smtClean="0"/>
              <a:t>: “</a:t>
            </a:r>
            <a:r>
              <a:rPr lang="sr-Latn-CS" sz="2200" smtClean="0"/>
              <a:t>A oni propovedaše svuda i Bog ih potpomaga i reči potvrđiva znacima koji su se potom pokazivali</a:t>
            </a:r>
            <a:r>
              <a:rPr lang="en-GB" sz="2200" smtClean="0"/>
              <a:t>” (Mk. 16:20).  At Iconium “</a:t>
            </a:r>
            <a:r>
              <a:rPr lang="sr-Latn-CS" sz="2200" smtClean="0"/>
              <a:t>Gospod</a:t>
            </a:r>
            <a:r>
              <a:rPr lang="en-GB" sz="2200" smtClean="0"/>
              <a:t>...</a:t>
            </a:r>
            <a:r>
              <a:rPr lang="sr-Latn-CS" sz="2200" smtClean="0"/>
              <a:t>davaše te se tvorahu znaci i čudesa rukama njihovim</a:t>
            </a:r>
            <a:r>
              <a:rPr lang="en-GB" sz="2200" smtClean="0"/>
              <a:t>” (</a:t>
            </a:r>
            <a:r>
              <a:rPr lang="sr-Latn-CS" sz="2200" smtClean="0"/>
              <a:t>D.a.</a:t>
            </a:r>
            <a:r>
              <a:rPr lang="en-GB" sz="2200" smtClean="0"/>
              <a:t> 14:3).</a:t>
            </a:r>
          </a:p>
          <a:p>
            <a:pPr>
              <a:lnSpc>
                <a:spcPct val="80000"/>
              </a:lnSpc>
            </a:pPr>
            <a:endParaRPr lang="en-GB" sz="2200" smtClean="0"/>
          </a:p>
          <a:p>
            <a:pPr>
              <a:lnSpc>
                <a:spcPct val="80000"/>
              </a:lnSpc>
            </a:pPr>
            <a:r>
              <a:rPr lang="en-GB" sz="2200" smtClean="0"/>
              <a:t>- </a:t>
            </a:r>
            <a:r>
              <a:rPr lang="sr-Latn-CS" sz="2200" smtClean="0"/>
              <a:t>Osnivanje rane crkve</a:t>
            </a:r>
            <a:r>
              <a:rPr lang="en-GB" sz="2200" smtClean="0"/>
              <a:t>: “(</a:t>
            </a:r>
            <a:r>
              <a:rPr lang="sr-Latn-CS" sz="2200" smtClean="0"/>
              <a:t>I</a:t>
            </a:r>
            <a:r>
              <a:rPr lang="en-GB" sz="2200" smtClean="0"/>
              <a:t>sus) </a:t>
            </a:r>
            <a:r>
              <a:rPr lang="sr-Latn-CS" sz="2200" smtClean="0"/>
              <a:t>izašivši na visinu</a:t>
            </a:r>
            <a:r>
              <a:rPr lang="en-GB" sz="2200" smtClean="0"/>
              <a:t> (</a:t>
            </a:r>
            <a:r>
              <a:rPr lang="sr-Latn-CS" sz="2200" smtClean="0"/>
              <a:t>nebesa</a:t>
            </a:r>
            <a:r>
              <a:rPr lang="en-GB" sz="2200" smtClean="0"/>
              <a:t>), </a:t>
            </a:r>
            <a:r>
              <a:rPr lang="sr-Latn-CS" sz="2200" smtClean="0"/>
              <a:t>on</a:t>
            </a:r>
            <a:r>
              <a:rPr lang="en-GB" sz="2200" smtClean="0"/>
              <a:t>...</a:t>
            </a:r>
            <a:r>
              <a:rPr lang="sr-Latn-CS" sz="2200" smtClean="0"/>
              <a:t>dade</a:t>
            </a:r>
            <a:r>
              <a:rPr lang="en-GB" sz="2200" smtClean="0"/>
              <a:t> (</a:t>
            </a:r>
            <a:r>
              <a:rPr lang="sr-Latn-CS" sz="2200" smtClean="0"/>
              <a:t>duh</a:t>
            </a:r>
            <a:r>
              <a:rPr lang="en-GB" sz="2200" smtClean="0"/>
              <a:t>) </a:t>
            </a:r>
            <a:r>
              <a:rPr lang="sr-Latn-CS" sz="2200" smtClean="0"/>
              <a:t>dare ljudima</a:t>
            </a:r>
            <a:r>
              <a:rPr lang="en-GB" sz="2200" smtClean="0"/>
              <a:t>...</a:t>
            </a:r>
            <a:r>
              <a:rPr lang="sr-Latn-CS" sz="2200" smtClean="0"/>
              <a:t>i on je dao jedne apostole</a:t>
            </a:r>
            <a:r>
              <a:rPr lang="en-GB" sz="2200" smtClean="0"/>
              <a:t>, </a:t>
            </a:r>
            <a:r>
              <a:rPr lang="sr-Latn-CS" sz="2200" smtClean="0"/>
              <a:t>da rade na</a:t>
            </a:r>
            <a:r>
              <a:rPr lang="en-GB" sz="2200" smtClean="0"/>
              <a:t> (pr</a:t>
            </a:r>
            <a:r>
              <a:rPr lang="sr-Latn-CS" sz="2200" smtClean="0"/>
              <a:t>opovedi</a:t>
            </a:r>
            <a:r>
              <a:rPr lang="en-GB" sz="2200" smtClean="0"/>
              <a:t>) </a:t>
            </a:r>
            <a:r>
              <a:rPr lang="sr-Latn-CS" sz="2200" smtClean="0"/>
              <a:t>na sazidanje tijela Hristova</a:t>
            </a:r>
            <a:r>
              <a:rPr lang="en-GB" sz="2200" smtClean="0"/>
              <a:t>”,  </a:t>
            </a:r>
            <a:r>
              <a:rPr lang="sr-Latn-CS" sz="2200" smtClean="0"/>
              <a:t>vernici</a:t>
            </a:r>
            <a:r>
              <a:rPr lang="en-GB" sz="2200" smtClean="0"/>
              <a:t> (E</a:t>
            </a:r>
            <a:r>
              <a:rPr lang="sr-Latn-CS" sz="2200" smtClean="0"/>
              <a:t>f</a:t>
            </a:r>
            <a:r>
              <a:rPr lang="en-GB" sz="2200" smtClean="0"/>
              <a:t>. 4:8,12).</a:t>
            </a:r>
            <a:endParaRPr lang="sr-Latn-CS" sz="2200" smtClean="0"/>
          </a:p>
          <a:p>
            <a:pPr>
              <a:lnSpc>
                <a:spcPct val="80000"/>
              </a:lnSpc>
            </a:pPr>
            <a:endParaRPr lang="en-GB" sz="2200" smtClean="0"/>
          </a:p>
          <a:p>
            <a:pPr>
              <a:lnSpc>
                <a:spcPct val="80000"/>
              </a:lnSpc>
            </a:pPr>
            <a:r>
              <a:rPr lang="en-GB" sz="2200" smtClean="0"/>
              <a:t>“</a:t>
            </a:r>
            <a:r>
              <a:rPr lang="sr-Latn-CS" sz="2200" smtClean="0"/>
              <a:t>Jer želim videti vas, da vam dam kakav duhovni dar za vaše utvrđenje </a:t>
            </a:r>
            <a:r>
              <a:rPr lang="en-GB" sz="2200" smtClean="0"/>
              <a:t>” (R</a:t>
            </a:r>
            <a:r>
              <a:rPr lang="sr-Latn-CS" sz="2200" smtClean="0"/>
              <a:t>i</a:t>
            </a:r>
            <a:r>
              <a:rPr lang="en-GB" sz="2200" smtClean="0"/>
              <a:t>m. 1:11).</a:t>
            </a:r>
          </a:p>
          <a:p>
            <a:pPr>
              <a:lnSpc>
                <a:spcPct val="80000"/>
              </a:lnSpc>
            </a:pPr>
            <a:endParaRPr lang="en-GB" sz="2200" smtClean="0"/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200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RAZLOZI ZA DARE PRVOG VEKA </a:t>
            </a:r>
            <a:endParaRPr lang="en-GB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b="1" smtClean="0">
                <a:solidFill>
                  <a:srgbClr val="17375E"/>
                </a:solidFill>
              </a:rPr>
              <a:t>Određene stvari u određena vremena</a:t>
            </a:r>
            <a:endParaRPr lang="en-GB" sz="4000" b="1" smtClean="0">
              <a:solidFill>
                <a:srgbClr val="17375E"/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6295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Pa</a:t>
            </a:r>
            <a:r>
              <a:rPr lang="sr-Latn-CS" smtClean="0"/>
              <a:t>vle je</a:t>
            </a:r>
            <a:r>
              <a:rPr lang="en-GB" smtClean="0"/>
              <a:t> “</a:t>
            </a:r>
            <a:r>
              <a:rPr lang="sr-Latn-CS" smtClean="0"/>
              <a:t>ispunjen Svetim Duhom</a:t>
            </a:r>
            <a:r>
              <a:rPr lang="en-GB" smtClean="0"/>
              <a:t>” </a:t>
            </a:r>
            <a:r>
              <a:rPr lang="sr-Latn-CS" smtClean="0"/>
              <a:t>na krštenju</a:t>
            </a:r>
            <a:r>
              <a:rPr lang="en-GB" smtClean="0"/>
              <a:t> </a:t>
            </a:r>
            <a:r>
              <a:rPr lang="en-GB" sz="2400" smtClean="0"/>
              <a:t>(</a:t>
            </a:r>
            <a:r>
              <a:rPr lang="sr-Latn-CS" sz="2400" smtClean="0"/>
              <a:t>D.a.</a:t>
            </a:r>
            <a:r>
              <a:rPr lang="en-GB" sz="2400" smtClean="0"/>
              <a:t> 9:17), </a:t>
            </a:r>
            <a:r>
              <a:rPr lang="sr-Latn-CS" smtClean="0"/>
              <a:t>ali godinama kasnije on opet bi</a:t>
            </a:r>
            <a:r>
              <a:rPr lang="en-GB" smtClean="0"/>
              <a:t> “</a:t>
            </a:r>
            <a:r>
              <a:rPr lang="sr-Latn-CS" smtClean="0"/>
              <a:t>ispunjen Svetim Duhom</a:t>
            </a:r>
            <a:r>
              <a:rPr lang="en-GB" smtClean="0"/>
              <a:t>” </a:t>
            </a:r>
            <a:r>
              <a:rPr lang="sr-Latn-CS" smtClean="0"/>
              <a:t>da kazni pakosnog čoveka slepilom</a:t>
            </a:r>
            <a:r>
              <a:rPr lang="en-GB" smtClean="0"/>
              <a:t>. </a:t>
            </a:r>
            <a:r>
              <a:rPr lang="sr-Latn-CS" sz="2400" smtClean="0"/>
              <a:t>D.a.</a:t>
            </a:r>
            <a:r>
              <a:rPr lang="en-GB" sz="2400" smtClean="0"/>
              <a:t> 13:9</a:t>
            </a:r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4" name="Picture 3" descr="paul preac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56992"/>
            <a:ext cx="3836268" cy="325453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3600" b="1" smtClean="0">
                <a:solidFill>
                  <a:srgbClr val="953735"/>
                </a:solidFill>
                <a:latin typeface="Arial" charset="0"/>
              </a:rPr>
              <a:t>Dari</a:t>
            </a:r>
            <a:r>
              <a:rPr lang="en-GB" sz="3600" b="1" smtClean="0">
                <a:solidFill>
                  <a:srgbClr val="953735"/>
                </a:solidFill>
                <a:latin typeface="Copperplate Gothic Bold" pitchFamily="34" charset="0"/>
              </a:rPr>
              <a:t>  prvog veka</a:t>
            </a:r>
            <a:endParaRPr lang="en-GB" sz="4000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b="1" smtClean="0"/>
              <a:t> Proro</a:t>
            </a:r>
            <a:r>
              <a:rPr lang="sr-Latn-CS" b="1" smtClean="0"/>
              <a:t>čanstvo</a:t>
            </a:r>
            <a:r>
              <a:rPr lang="en-GB" b="1" smtClean="0"/>
              <a:t> – </a:t>
            </a:r>
            <a:r>
              <a:rPr lang="sr-Latn-CS" smtClean="0"/>
              <a:t>Grčka reč za</a:t>
            </a:r>
            <a:r>
              <a:rPr lang="en-GB" smtClean="0"/>
              <a:t> ‘pro</a:t>
            </a:r>
            <a:r>
              <a:rPr lang="sr-Latn-CS" smtClean="0"/>
              <a:t>rok</a:t>
            </a:r>
            <a:r>
              <a:rPr lang="en-GB" smtClean="0"/>
              <a:t>’ </a:t>
            </a:r>
            <a:r>
              <a:rPr lang="sr-Latn-CS" smtClean="0"/>
              <a:t>znači neko ko proriče</a:t>
            </a:r>
            <a:r>
              <a:rPr lang="en-GB" smtClean="0"/>
              <a:t>- </a:t>
            </a:r>
            <a:r>
              <a:rPr lang="sr-Latn-CS" smtClean="0"/>
              <a:t>govori Božije reči</a:t>
            </a:r>
            <a:r>
              <a:rPr lang="en-GB" smtClean="0"/>
              <a:t> -  </a:t>
            </a:r>
            <a:r>
              <a:rPr lang="sr-Latn-CS" smtClean="0"/>
              <a:t>Osobe koje su inspirisane da govore Božije Reči</a:t>
            </a:r>
            <a:r>
              <a:rPr lang="en-GB" smtClean="0"/>
              <a:t>, </a:t>
            </a:r>
            <a:r>
              <a:rPr lang="sr-Latn-CS" smtClean="0"/>
              <a:t>što je u tim vremenima</a:t>
            </a:r>
            <a:r>
              <a:rPr lang="en-GB" smtClean="0"/>
              <a:t>  </a:t>
            </a:r>
            <a:r>
              <a:rPr lang="sr-Latn-CS" smtClean="0"/>
              <a:t>ukjučivalo i predviđanja budućih događaja.</a:t>
            </a:r>
            <a:r>
              <a:rPr lang="en-GB" smtClean="0"/>
              <a:t> (</a:t>
            </a:r>
            <a:r>
              <a:rPr lang="sr-Latn-CS" smtClean="0"/>
              <a:t>vidi</a:t>
            </a:r>
            <a:r>
              <a:rPr lang="en-GB" smtClean="0"/>
              <a:t> 2</a:t>
            </a:r>
            <a:r>
              <a:rPr lang="sr-Latn-CS" smtClean="0"/>
              <a:t>.</a:t>
            </a:r>
            <a:r>
              <a:rPr lang="en-GB" smtClean="0"/>
              <a:t> Pet. 1:19-21). </a:t>
            </a:r>
          </a:p>
        </p:txBody>
      </p:sp>
      <p:pic>
        <p:nvPicPr>
          <p:cNvPr id="5" name="Picture 4" descr="apos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4080956" cy="29969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smtClean="0"/>
              <a:t>DARI PRVOG VEKA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500" b="1" smtClean="0"/>
              <a:t>- </a:t>
            </a:r>
            <a:r>
              <a:rPr lang="sr-Latn-CS" sz="2500" b="1" smtClean="0"/>
              <a:t>Ozdravljenje</a:t>
            </a:r>
            <a:r>
              <a:rPr lang="en-GB" sz="2500" b="1" smtClean="0"/>
              <a:t>. </a:t>
            </a:r>
            <a:r>
              <a:rPr lang="sr-Latn-CS" sz="2500" smtClean="0"/>
              <a:t>Hromi prosjak</a:t>
            </a:r>
            <a:r>
              <a:rPr lang="en-GB" sz="2500" smtClean="0"/>
              <a:t>: “</a:t>
            </a:r>
            <a:r>
              <a:rPr lang="sr-Latn-CS" sz="2500" smtClean="0"/>
              <a:t>Skočivši ustade i hodaše i uđe s njima u crkvu idući i skačući</a:t>
            </a:r>
            <a:r>
              <a:rPr lang="en-GB" sz="2500" smtClean="0"/>
              <a:t>...</a:t>
            </a:r>
            <a:r>
              <a:rPr lang="sr-Latn-CS" sz="2500" smtClean="0"/>
              <a:t>i videše ga svi ljudi gde ide i hvali Boga</a:t>
            </a:r>
            <a:r>
              <a:rPr lang="en-GB" sz="2500" smtClean="0"/>
              <a:t>.</a:t>
            </a:r>
            <a:r>
              <a:rPr lang="sr-Latn-CS" sz="2500" smtClean="0"/>
              <a:t> A poznavajući ga da je onaj što milostinje radi sedaše kod krasnih varta crkvenih i napuniše se čuda i straha za to što bi od njega.</a:t>
            </a:r>
            <a:r>
              <a:rPr lang="en-GB" sz="2500" smtClean="0"/>
              <a:t> </a:t>
            </a:r>
            <a:r>
              <a:rPr lang="sr-Latn-CS" sz="2500" smtClean="0"/>
              <a:t>A kad se isceljeni  hromi držaše Petra i Ivana</a:t>
            </a:r>
            <a:r>
              <a:rPr lang="en-GB" sz="2500" smtClean="0"/>
              <a:t>...</a:t>
            </a:r>
            <a:r>
              <a:rPr lang="sr-Latn-CS" sz="2500" smtClean="0"/>
              <a:t>navališe k njima svi ljudi </a:t>
            </a:r>
            <a:r>
              <a:rPr lang="en-GB" sz="2500" smtClean="0"/>
              <a:t>...</a:t>
            </a:r>
            <a:r>
              <a:rPr lang="sr-Latn-CS" sz="2500" smtClean="0"/>
              <a:t>čuđahu se </a:t>
            </a:r>
            <a:r>
              <a:rPr lang="en-GB" sz="2500" smtClean="0"/>
              <a:t>” (</a:t>
            </a:r>
            <a:r>
              <a:rPr lang="sr-Latn-CS" sz="2500" smtClean="0"/>
              <a:t>D.a.</a:t>
            </a:r>
            <a:r>
              <a:rPr lang="en-GB" sz="2500" smtClean="0"/>
              <a:t> 3:</a:t>
            </a:r>
            <a:r>
              <a:rPr lang="sr-Latn-CS" sz="2500" smtClean="0"/>
              <a:t>8</a:t>
            </a:r>
            <a:r>
              <a:rPr lang="en-GB" sz="2500" smtClean="0"/>
              <a:t>-11). </a:t>
            </a:r>
          </a:p>
          <a:p>
            <a:pPr>
              <a:lnSpc>
                <a:spcPct val="80000"/>
              </a:lnSpc>
            </a:pPr>
            <a:r>
              <a:rPr lang="en-GB" sz="2500" smtClean="0"/>
              <a:t>“</a:t>
            </a:r>
            <a:r>
              <a:rPr lang="sr-Latn-CS" sz="2500" smtClean="0"/>
              <a:t>Jer veliki znak što učiniše oni poznat je svima koji žive u Jerusalimu i ne možemo odreći</a:t>
            </a:r>
            <a:r>
              <a:rPr lang="en-GB" sz="2500" smtClean="0"/>
              <a:t>” (</a:t>
            </a:r>
            <a:r>
              <a:rPr lang="sr-Latn-CS" sz="2500" smtClean="0"/>
              <a:t>D.a.</a:t>
            </a:r>
            <a:r>
              <a:rPr lang="en-GB" sz="2500" smtClean="0"/>
              <a:t> 4:16)- </a:t>
            </a:r>
            <a:r>
              <a:rPr lang="sr-Latn-CS" sz="2500" smtClean="0"/>
              <a:t>Nasuprot modernih teorija</a:t>
            </a:r>
            <a:r>
              <a:rPr lang="en-GB" sz="2500" smtClean="0"/>
              <a:t>, </a:t>
            </a:r>
            <a:r>
              <a:rPr lang="sr-Latn-CS" sz="2500" smtClean="0"/>
              <a:t>nije bilo sumnje</a:t>
            </a:r>
            <a:r>
              <a:rPr lang="en-GB" sz="2500" smtClean="0"/>
              <a:t>.</a:t>
            </a:r>
            <a:endParaRPr lang="en-GB" sz="2500" b="1" smtClean="0"/>
          </a:p>
          <a:p>
            <a:pPr>
              <a:lnSpc>
                <a:spcPct val="80000"/>
              </a:lnSpc>
            </a:pPr>
            <a:endParaRPr lang="en-GB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smtClean="0"/>
              <a:t>DARI  PRVOG VEKA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4000" b="1" smtClean="0"/>
              <a:t> </a:t>
            </a:r>
            <a:r>
              <a:rPr lang="sr-Latn-CS" sz="4000" b="1" smtClean="0"/>
              <a:t>Jezici</a:t>
            </a:r>
            <a:r>
              <a:rPr lang="en-GB" sz="4000" b="1" smtClean="0"/>
              <a:t> </a:t>
            </a:r>
            <a:endParaRPr lang="en-GB" sz="4000" smtClean="0"/>
          </a:p>
          <a:p>
            <a:pPr>
              <a:lnSpc>
                <a:spcPct val="80000"/>
              </a:lnSpc>
            </a:pPr>
            <a:r>
              <a:rPr lang="sr-Latn-CS" sz="2500" smtClean="0"/>
              <a:t>Apostoli</a:t>
            </a:r>
            <a:r>
              <a:rPr lang="en-GB" sz="2500" smtClean="0"/>
              <a:t> “</a:t>
            </a:r>
            <a:r>
              <a:rPr lang="sr-Latn-CS" sz="2500" smtClean="0"/>
              <a:t>videše da su ljudi neknjiževni i prosti</a:t>
            </a:r>
            <a:r>
              <a:rPr lang="en-GB" sz="2500" smtClean="0"/>
              <a:t>” (</a:t>
            </a:r>
            <a:r>
              <a:rPr lang="sr-Latn-CS" sz="2500" smtClean="0"/>
              <a:t>D.a.</a:t>
            </a:r>
            <a:r>
              <a:rPr lang="en-GB" sz="2500" smtClean="0"/>
              <a:t> 4:13) </a:t>
            </a:r>
          </a:p>
          <a:p>
            <a:pPr>
              <a:lnSpc>
                <a:spcPct val="80000"/>
              </a:lnSpc>
            </a:pPr>
            <a:r>
              <a:rPr lang="sr-Latn-CS" sz="2500" smtClean="0"/>
              <a:t>Oni se </a:t>
            </a:r>
            <a:r>
              <a:rPr lang="en-GB" sz="2500" smtClean="0"/>
              <a:t> “</a:t>
            </a:r>
            <a:r>
              <a:rPr lang="sr-Latn-CS" sz="2500" smtClean="0"/>
              <a:t>svi napuniše Duha svetog i stadoše govoriti drugim jezicima </a:t>
            </a:r>
            <a:r>
              <a:rPr lang="en-GB" sz="2500" smtClean="0"/>
              <a:t>...</a:t>
            </a:r>
            <a:r>
              <a:rPr lang="sr-Latn-CS" sz="2500" smtClean="0"/>
              <a:t>skupi se narod </a:t>
            </a:r>
            <a:r>
              <a:rPr lang="en-GB" sz="2500" smtClean="0"/>
              <a:t> (</a:t>
            </a:r>
            <a:r>
              <a:rPr lang="sr-Latn-CS" sz="2500" smtClean="0"/>
              <a:t>opet</a:t>
            </a:r>
            <a:r>
              <a:rPr lang="en-GB" sz="2500" smtClean="0"/>
              <a:t>, </a:t>
            </a:r>
            <a:r>
              <a:rPr lang="sr-Latn-CS" sz="2500" smtClean="0"/>
              <a:t>javno prikazivani dari</a:t>
            </a:r>
            <a:r>
              <a:rPr lang="en-GB" sz="2500" smtClean="0"/>
              <a:t>!) </a:t>
            </a:r>
            <a:r>
              <a:rPr lang="sr-Latn-CS" sz="2500" smtClean="0"/>
              <a:t>i smete se jer svaki od nih slušaše gde oni govore njegovim jezikom</a:t>
            </a:r>
            <a:r>
              <a:rPr lang="en-GB" sz="2500" smtClean="0"/>
              <a:t>. </a:t>
            </a:r>
            <a:r>
              <a:rPr lang="sr-Latn-CS" sz="2500" smtClean="0"/>
              <a:t>I divljahu se i čuđahu se govoreći jedan drugome: nisu li sve ovo Galilejci što govore</a:t>
            </a:r>
            <a:r>
              <a:rPr lang="en-GB" sz="2500" smtClean="0"/>
              <a:t>? </a:t>
            </a:r>
            <a:r>
              <a:rPr lang="sr-Latn-CS" sz="2500" smtClean="0"/>
              <a:t>Pa kako mi čujemo svaki svoj jezik u kome smo se rodili</a:t>
            </a:r>
            <a:r>
              <a:rPr lang="en-GB" sz="2500" smtClean="0"/>
              <a:t>? Par</a:t>
            </a:r>
            <a:r>
              <a:rPr lang="sr-Latn-CS" sz="2500" smtClean="0"/>
              <a:t>ćani i Medijani</a:t>
            </a:r>
            <a:r>
              <a:rPr lang="en-GB" sz="2500" smtClean="0"/>
              <a:t>...</a:t>
            </a:r>
            <a:r>
              <a:rPr lang="sr-Latn-CS" sz="2500" smtClean="0"/>
              <a:t>čujemo gde oni govore našim jezicima</a:t>
            </a:r>
            <a:r>
              <a:rPr lang="en-GB" sz="2500" smtClean="0"/>
              <a:t>...</a:t>
            </a:r>
            <a:r>
              <a:rPr lang="sr-Latn-CS" sz="2500" smtClean="0"/>
              <a:t>i divljahu se svi</a:t>
            </a:r>
            <a:r>
              <a:rPr lang="en-GB" sz="2500" smtClean="0"/>
              <a:t>”(</a:t>
            </a:r>
            <a:r>
              <a:rPr lang="sr-Latn-CS" sz="2500" smtClean="0"/>
              <a:t>D.a. </a:t>
            </a:r>
            <a:r>
              <a:rPr lang="en-GB" sz="2500" smtClean="0"/>
              <a:t>2:4</a:t>
            </a:r>
            <a:r>
              <a:rPr lang="sr-Latn-CS" sz="2500" smtClean="0"/>
              <a:t>-</a:t>
            </a:r>
            <a:r>
              <a:rPr lang="en-GB" sz="2500" smtClean="0"/>
              <a:t>12).</a:t>
            </a:r>
          </a:p>
          <a:p>
            <a:pPr>
              <a:lnSpc>
                <a:spcPct val="80000"/>
              </a:lnSpc>
            </a:pPr>
            <a:r>
              <a:rPr lang="sr-Latn-CS" sz="2500" smtClean="0"/>
              <a:t>Jezici a</a:t>
            </a:r>
            <a:r>
              <a:rPr lang="en-GB" sz="2500" smtClean="0"/>
              <a:t> </a:t>
            </a:r>
            <a:r>
              <a:rPr lang="sr-Latn-CS" sz="2500" smtClean="0"/>
              <a:t>ne</a:t>
            </a:r>
            <a:r>
              <a:rPr lang="en-GB" sz="2500" smtClean="0"/>
              <a:t> </a:t>
            </a:r>
            <a:r>
              <a:rPr lang="sr-Latn-CS" sz="2500" smtClean="0"/>
              <a:t>nerazumljivo blebetanje</a:t>
            </a:r>
            <a:r>
              <a:rPr lang="en-GB" sz="2500" smtClean="0"/>
              <a:t>.</a:t>
            </a:r>
          </a:p>
          <a:p>
            <a:pPr>
              <a:lnSpc>
                <a:spcPct val="80000"/>
              </a:lnSpc>
            </a:pPr>
            <a:endParaRPr lang="en-GB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en-GB" smtClean="0"/>
              <a:t>2.4  </a:t>
            </a:r>
            <a:r>
              <a:rPr lang="sr-Latn-CS" smtClean="0"/>
              <a:t>POVLAČENJE DARI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b="1" smtClean="0">
                <a:solidFill>
                  <a:srgbClr val="17375E"/>
                </a:solidFill>
              </a:rPr>
              <a:t>Dari Svetog Duha biće dati po Hristovom povratku</a:t>
            </a:r>
            <a:endParaRPr lang="en-GB" sz="4000" b="1" smtClean="0">
              <a:solidFill>
                <a:srgbClr val="17375E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r-Latn-CS" smtClean="0"/>
              <a:t>S toga su darovi nazvani</a:t>
            </a:r>
            <a:r>
              <a:rPr lang="en-GB" smtClean="0"/>
              <a:t> “</a:t>
            </a:r>
            <a:r>
              <a:rPr lang="sr-Latn-CS" smtClean="0"/>
              <a:t>Sile onoga sveta </a:t>
            </a:r>
            <a:r>
              <a:rPr lang="en-GB" smtClean="0"/>
              <a:t>” (Heb. 6:4,5); </a:t>
            </a:r>
            <a:r>
              <a:rPr lang="sr-Latn-CS" smtClean="0"/>
              <a:t>i</a:t>
            </a:r>
            <a:r>
              <a:rPr lang="en-GB" smtClean="0"/>
              <a:t> Joel 2:26-29 </a:t>
            </a:r>
            <a:r>
              <a:rPr lang="sr-Latn-CS" smtClean="0"/>
              <a:t>opisuje</a:t>
            </a:r>
            <a:r>
              <a:rPr lang="en-GB" smtClean="0"/>
              <a:t> </a:t>
            </a:r>
            <a:r>
              <a:rPr lang="sr-Latn-CS" smtClean="0"/>
              <a:t>veliki izliv</a:t>
            </a:r>
            <a:r>
              <a:rPr lang="en-GB" smtClean="0"/>
              <a:t> </a:t>
            </a:r>
            <a:r>
              <a:rPr lang="sr-Latn-CS" smtClean="0"/>
              <a:t>darova Svetog Duha</a:t>
            </a:r>
            <a:r>
              <a:rPr lang="en-GB" smtClean="0"/>
              <a:t> </a:t>
            </a:r>
            <a:r>
              <a:rPr lang="sr-Latn-CS" smtClean="0"/>
              <a:t>nakon pokajanja Izraela</a:t>
            </a:r>
            <a:r>
              <a:rPr lang="en-GB" smtClean="0"/>
              <a:t>.</a:t>
            </a:r>
          </a:p>
        </p:txBody>
      </p:sp>
      <p:pic>
        <p:nvPicPr>
          <p:cNvPr id="4" name="Picture 3" descr="man 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645024"/>
            <a:ext cx="4419575" cy="29410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Darovi su bili povučeni negde izmedju</a:t>
            </a:r>
            <a:r>
              <a:rPr lang="en-GB" sz="4000" smtClean="0"/>
              <a:t> </a:t>
            </a:r>
            <a:r>
              <a:rPr lang="sr-Latn-CS" sz="4000" smtClean="0"/>
              <a:t>prvog veka i Hristovog povratka</a:t>
            </a:r>
            <a:r>
              <a:rPr lang="en-GB" sz="40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200" smtClean="0"/>
              <a:t>“</a:t>
            </a:r>
            <a:r>
              <a:rPr lang="sr-Latn-CS" sz="2200" smtClean="0"/>
              <a:t>proroštvo ako će prestati, jezici ako će umuknuti </a:t>
            </a:r>
            <a:r>
              <a:rPr lang="en-GB" sz="2200" smtClean="0"/>
              <a:t> (</a:t>
            </a:r>
            <a:r>
              <a:rPr lang="sr-Latn-CS" sz="2200" smtClean="0"/>
              <a:t>darovi nestati</a:t>
            </a:r>
            <a:r>
              <a:rPr lang="en-GB" sz="2200" smtClean="0"/>
              <a:t>)</a:t>
            </a:r>
            <a:r>
              <a:rPr lang="sr-Latn-CS" sz="2200" smtClean="0"/>
              <a:t> razuma ako će nestati. Jer nešto znamo i nešto prorokujemo A kad dođe (potpuno) savršeno onda će prestati što je nešto </a:t>
            </a:r>
            <a:r>
              <a:rPr lang="en-GB" sz="2200" smtClean="0"/>
              <a:t>” (1 </a:t>
            </a:r>
            <a:r>
              <a:rPr lang="sr-Latn-CS" sz="2200" smtClean="0"/>
              <a:t>K</a:t>
            </a:r>
            <a:r>
              <a:rPr lang="en-GB" sz="2200" smtClean="0"/>
              <a:t>or. 13:8-10).</a:t>
            </a:r>
          </a:p>
          <a:p>
            <a:pPr>
              <a:lnSpc>
                <a:spcPct val="80000"/>
              </a:lnSpc>
            </a:pPr>
            <a:r>
              <a:rPr lang="sr-Latn-CS" sz="2200" smtClean="0"/>
              <a:t>Darovi su</a:t>
            </a:r>
            <a:r>
              <a:rPr lang="en-GB" sz="2200" smtClean="0"/>
              <a:t> “</a:t>
            </a:r>
            <a:r>
              <a:rPr lang="sr-Latn-CS" sz="2200" smtClean="0"/>
              <a:t>privremeni</a:t>
            </a:r>
            <a:r>
              <a:rPr lang="en-GB" sz="2200" smtClean="0"/>
              <a:t>” (G.N.B.).</a:t>
            </a:r>
          </a:p>
          <a:p>
            <a:pPr>
              <a:lnSpc>
                <a:spcPct val="80000"/>
              </a:lnSpc>
            </a:pPr>
            <a:r>
              <a:rPr lang="en-GB" sz="2200" smtClean="0"/>
              <a:t>E</a:t>
            </a:r>
            <a:r>
              <a:rPr lang="sr-Latn-CS" sz="2200" smtClean="0"/>
              <a:t>f</a:t>
            </a:r>
            <a:r>
              <a:rPr lang="en-GB" sz="2200" smtClean="0"/>
              <a:t>. 4:8-14 : “(</a:t>
            </a:r>
            <a:r>
              <a:rPr lang="sr-Latn-CS" sz="2200" smtClean="0"/>
              <a:t>I</a:t>
            </a:r>
            <a:r>
              <a:rPr lang="en-GB" sz="2200" smtClean="0"/>
              <a:t>sus) </a:t>
            </a:r>
            <a:r>
              <a:rPr lang="sr-Latn-CS" sz="2200" smtClean="0"/>
              <a:t>izišavši na visinu</a:t>
            </a:r>
            <a:r>
              <a:rPr lang="en-GB" sz="2200" smtClean="0"/>
              <a:t> (</a:t>
            </a:r>
            <a:r>
              <a:rPr lang="sr-Latn-CS" sz="2200" smtClean="0"/>
              <a:t>na nebesa</a:t>
            </a:r>
            <a:r>
              <a:rPr lang="en-GB" sz="2200" smtClean="0"/>
              <a:t>),...</a:t>
            </a:r>
            <a:r>
              <a:rPr lang="sr-Latn-CS" sz="2200" smtClean="0"/>
              <a:t>dade dare</a:t>
            </a:r>
            <a:r>
              <a:rPr lang="en-GB" sz="2200" smtClean="0"/>
              <a:t> (</a:t>
            </a:r>
            <a:r>
              <a:rPr lang="sr-Latn-CS" sz="2200" smtClean="0"/>
              <a:t>duha</a:t>
            </a:r>
            <a:r>
              <a:rPr lang="en-GB" sz="2200" smtClean="0"/>
              <a:t>) </a:t>
            </a:r>
            <a:r>
              <a:rPr lang="sr-Latn-CS" sz="2200" smtClean="0"/>
              <a:t>ljudima</a:t>
            </a:r>
            <a:r>
              <a:rPr lang="en-GB" sz="2200" smtClean="0"/>
              <a:t>...</a:t>
            </a:r>
            <a:r>
              <a:rPr lang="sr-Latn-CS" sz="2200" smtClean="0"/>
              <a:t>na sazidanje tela Hristova </a:t>
            </a:r>
            <a:r>
              <a:rPr lang="en-GB" sz="2200" smtClean="0"/>
              <a:t>: </a:t>
            </a:r>
            <a:r>
              <a:rPr lang="sr-Latn-CS" sz="2200" smtClean="0"/>
              <a:t>Dokle dostignemo svi u jedinstvo vere</a:t>
            </a:r>
            <a:r>
              <a:rPr lang="en-GB" sz="2200" smtClean="0"/>
              <a:t> , </a:t>
            </a:r>
            <a:r>
              <a:rPr lang="sr-Latn-CS" sz="2200" smtClean="0"/>
              <a:t>poznanje sina Božijeg  u čoveka savršena</a:t>
            </a:r>
            <a:r>
              <a:rPr lang="en-GB" sz="2200" smtClean="0"/>
              <a:t>...</a:t>
            </a:r>
            <a:r>
              <a:rPr lang="sr-Latn-CS" sz="2200" smtClean="0"/>
              <a:t>Da ne budemo više mala deca koju ljulja i zanosi svaki vetar nauke u laži čovečijoj, putem prevare</a:t>
            </a:r>
            <a:r>
              <a:rPr lang="en-GB" sz="2200" smtClean="0"/>
              <a:t>.”</a:t>
            </a:r>
          </a:p>
          <a:p>
            <a:pPr>
              <a:lnSpc>
                <a:spcPct val="80000"/>
              </a:lnSpc>
            </a:pPr>
            <a:r>
              <a:rPr lang="sr-Latn-CS" sz="2200" smtClean="0"/>
              <a:t>Darovi su bili povučeni, što je onemogućilo crkvu da bude</a:t>
            </a:r>
            <a:r>
              <a:rPr lang="en-GB" sz="2200" smtClean="0"/>
              <a:t>“per</a:t>
            </a:r>
            <a:r>
              <a:rPr lang="sr-Latn-CS" sz="2200" smtClean="0"/>
              <a:t>fektna</a:t>
            </a:r>
            <a:r>
              <a:rPr lang="en-GB" sz="2200" smtClean="0"/>
              <a:t>” </a:t>
            </a:r>
            <a:r>
              <a:rPr lang="sr-Latn-CS" sz="2200" smtClean="0"/>
              <a:t>ili je data zrelost</a:t>
            </a:r>
            <a:r>
              <a:rPr lang="en-GB" sz="2200" smtClean="0"/>
              <a:t>.</a:t>
            </a:r>
            <a:r>
              <a:rPr lang="sr-Latn-CS" sz="2200" smtClean="0"/>
              <a:t> Šta je bilo posredi</a:t>
            </a:r>
            <a:r>
              <a:rPr lang="en-GB" sz="2200" smtClean="0"/>
              <a:t>?</a:t>
            </a:r>
          </a:p>
          <a:p>
            <a:pPr>
              <a:lnSpc>
                <a:spcPct val="80000"/>
              </a:lnSpc>
            </a:pPr>
            <a:endParaRPr lang="en-GB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3744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700" smtClean="0">
                <a:solidFill>
                  <a:srgbClr val="10253F"/>
                </a:solidFill>
              </a:rPr>
              <a:t>Bo</a:t>
            </a:r>
            <a:r>
              <a:rPr lang="sr-Latn-CS" sz="2700" smtClean="0">
                <a:solidFill>
                  <a:srgbClr val="10253F"/>
                </a:solidFill>
              </a:rPr>
              <a:t>žiji Duh je sveprisutna sila </a:t>
            </a:r>
            <a:r>
              <a:rPr lang="en-GB" sz="2700" smtClean="0">
                <a:solidFill>
                  <a:srgbClr val="10253F"/>
                </a:solidFill>
              </a:rPr>
              <a:t>, </a:t>
            </a:r>
            <a:r>
              <a:rPr lang="sr-Latn-CS" sz="2700" smtClean="0">
                <a:solidFill>
                  <a:srgbClr val="10253F"/>
                </a:solidFill>
              </a:rPr>
              <a:t>up</a:t>
            </a:r>
            <a:r>
              <a:rPr lang="en-GB" sz="2700" smtClean="0">
                <a:solidFill>
                  <a:srgbClr val="10253F"/>
                </a:solidFill>
              </a:rPr>
              <a:t>.</a:t>
            </a:r>
            <a:r>
              <a:rPr lang="sr-Latn-CS" sz="2700" smtClean="0">
                <a:solidFill>
                  <a:srgbClr val="10253F"/>
                </a:solidFill>
              </a:rPr>
              <a:t> Stvaranje svetlosti </a:t>
            </a:r>
            <a:r>
              <a:rPr lang="en-GB" sz="2700" smtClean="0">
                <a:solidFill>
                  <a:srgbClr val="10253F"/>
                </a:solidFill>
              </a:rPr>
              <a:t> “</a:t>
            </a:r>
            <a:r>
              <a:rPr lang="sr-Latn-CS" sz="2700" smtClean="0">
                <a:solidFill>
                  <a:srgbClr val="10253F"/>
                </a:solidFill>
              </a:rPr>
              <a:t>Duhom je svojim ukrasio nebesa i ruka je njegova stvorila prugu zmiju</a:t>
            </a:r>
            <a:r>
              <a:rPr lang="en-GB" sz="2700" smtClean="0">
                <a:solidFill>
                  <a:srgbClr val="10253F"/>
                </a:solidFill>
              </a:rPr>
              <a:t>”. </a:t>
            </a:r>
            <a:r>
              <a:rPr lang="en-GB" sz="2200" smtClean="0">
                <a:solidFill>
                  <a:srgbClr val="10253F"/>
                </a:solidFill>
              </a:rPr>
              <a:t>Job 26:13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700" smtClean="0">
                <a:solidFill>
                  <a:srgbClr val="10253F"/>
                </a:solidFill>
              </a:rPr>
              <a:t>“</a:t>
            </a:r>
            <a:r>
              <a:rPr lang="sr-Latn-CS" sz="2700" smtClean="0">
                <a:solidFill>
                  <a:srgbClr val="10253F"/>
                </a:solidFill>
              </a:rPr>
              <a:t>Rečju Božijom nebesa se stvoriše i duhom usta njegovih sva vojska njihova</a:t>
            </a:r>
            <a:r>
              <a:rPr lang="en-GB" sz="2700" smtClean="0">
                <a:solidFill>
                  <a:srgbClr val="10253F"/>
                </a:solidFill>
              </a:rPr>
              <a:t>”. </a:t>
            </a:r>
            <a:r>
              <a:rPr lang="en-GB" sz="2200" smtClean="0">
                <a:solidFill>
                  <a:srgbClr val="10253F"/>
                </a:solidFill>
              </a:rPr>
              <a:t>Ps. 33:6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700" smtClean="0">
                <a:solidFill>
                  <a:srgbClr val="10253F"/>
                </a:solidFill>
              </a:rPr>
              <a:t>“</a:t>
            </a:r>
            <a:r>
              <a:rPr lang="sr-Latn-CS" sz="2700" smtClean="0">
                <a:solidFill>
                  <a:srgbClr val="10253F"/>
                </a:solidFill>
              </a:rPr>
              <a:t>Kad bi na nj (Bog) okrenuo srce svoje, uzeo bi k sebi duh njegov i dihanje njegovo; Izginulo bi svako telo i čovek bi se opet vratio u prah</a:t>
            </a:r>
            <a:r>
              <a:rPr lang="en-GB" sz="2700" smtClean="0">
                <a:solidFill>
                  <a:srgbClr val="10253F"/>
                </a:solidFill>
              </a:rPr>
              <a:t>”. </a:t>
            </a:r>
            <a:r>
              <a:rPr lang="en-GB" sz="2200" smtClean="0">
                <a:solidFill>
                  <a:srgbClr val="10253F"/>
                </a:solidFill>
              </a:rPr>
              <a:t>Job 34:14,15 </a:t>
            </a:r>
          </a:p>
        </p:txBody>
      </p:sp>
      <p:pic>
        <p:nvPicPr>
          <p:cNvPr id="4" name="Picture 3" descr="earth 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861048"/>
            <a:ext cx="6026971" cy="33843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Kad je Biblija bila data dari su bili povučeni </a:t>
            </a:r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smtClean="0"/>
              <a:t>2 Tim. 3:16,17 </a:t>
            </a:r>
            <a:r>
              <a:rPr lang="sr-Latn-CS" sz="3000" smtClean="0"/>
              <a:t>nam govori da shvatimo</a:t>
            </a:r>
            <a:r>
              <a:rPr lang="en-GB" sz="3000" smtClean="0"/>
              <a:t> “</a:t>
            </a:r>
            <a:r>
              <a:rPr lang="sr-Latn-CS" sz="3000" smtClean="0"/>
              <a:t>sve Pismo</a:t>
            </a:r>
            <a:r>
              <a:rPr lang="en-GB" sz="3000" smtClean="0"/>
              <a:t>” </a:t>
            </a:r>
            <a:r>
              <a:rPr lang="sr-Latn-CS" sz="3000" smtClean="0"/>
              <a:t>dato je od Boga da mi budemo</a:t>
            </a:r>
            <a:r>
              <a:rPr lang="en-GB" sz="3000" smtClean="0"/>
              <a:t> “</a:t>
            </a:r>
            <a:r>
              <a:rPr lang="sr-Latn-CS" sz="3000" smtClean="0"/>
              <a:t>savršeni</a:t>
            </a:r>
            <a:r>
              <a:rPr lang="en-GB" sz="3000" smtClean="0"/>
              <a:t>”, </a:t>
            </a:r>
            <a:r>
              <a:rPr lang="sr-Latn-CS" sz="3000" smtClean="0"/>
              <a:t>potpuno spremni</a:t>
            </a:r>
            <a:r>
              <a:rPr lang="en-GB" sz="3000" smtClean="0"/>
              <a:t>. </a:t>
            </a:r>
            <a:r>
              <a:rPr lang="sr-Latn-CS" sz="3000" smtClean="0"/>
              <a:t>Jednom kad je sve Pismo bilo spremno </a:t>
            </a:r>
            <a:r>
              <a:rPr lang="en-GB" sz="3000" smtClean="0"/>
              <a:t>, </a:t>
            </a:r>
            <a:r>
              <a:rPr lang="sr-Latn-CS" sz="3000" smtClean="0"/>
              <a:t>dari nisu bili dugo potrebni</a:t>
            </a:r>
            <a:r>
              <a:rPr lang="en-GB" sz="3000" smtClean="0"/>
              <a:t>; </a:t>
            </a:r>
            <a:r>
              <a:rPr lang="sr-Latn-CS" sz="3000" smtClean="0"/>
              <a:t>oni su dati da se postigne cilj</a:t>
            </a:r>
            <a:r>
              <a:rPr lang="en-GB" sz="3000" smtClean="0"/>
              <a:t>, </a:t>
            </a:r>
            <a:r>
              <a:rPr lang="sr-Latn-CS" sz="3000" smtClean="0"/>
              <a:t>vođenje rane crkve </a:t>
            </a:r>
            <a:r>
              <a:rPr lang="en-GB" sz="3000" smtClean="0"/>
              <a:t> </a:t>
            </a:r>
            <a:r>
              <a:rPr lang="sr-Latn-CS" sz="3000" smtClean="0"/>
              <a:t>do tačke gde Bog </a:t>
            </a:r>
            <a:r>
              <a:rPr lang="en-GB" sz="3000" smtClean="0"/>
              <a:t> </a:t>
            </a:r>
            <a:r>
              <a:rPr lang="sr-Latn-CS" sz="3000" smtClean="0"/>
              <a:t>daje da pisano otkrivenje bude završeno</a:t>
            </a:r>
            <a:r>
              <a:rPr lang="en-GB" sz="3000" smtClean="0"/>
              <a:t>. </a:t>
            </a:r>
            <a:r>
              <a:rPr lang="sr-Latn-CS" sz="3000" smtClean="0"/>
              <a:t>Dari su dati ranoj crkvi kako bi bila </a:t>
            </a:r>
            <a:r>
              <a:rPr lang="en-GB" sz="3000" smtClean="0"/>
              <a:t> “</a:t>
            </a:r>
            <a:r>
              <a:rPr lang="sr-Latn-CS" sz="3000" smtClean="0"/>
              <a:t>potpuno spremna</a:t>
            </a:r>
            <a:r>
              <a:rPr lang="en-GB" sz="3000" smtClean="0"/>
              <a:t>” (E</a:t>
            </a:r>
            <a:r>
              <a:rPr lang="sr-Latn-CS" sz="3000" smtClean="0"/>
              <a:t>f</a:t>
            </a:r>
            <a:r>
              <a:rPr lang="en-GB" sz="3000" smtClean="0"/>
              <a:t>. 4:8 Weymouth). </a:t>
            </a:r>
            <a:r>
              <a:rPr lang="sr-Latn-CS" sz="3000" smtClean="0"/>
              <a:t>Kada je Biblija</a:t>
            </a:r>
            <a:r>
              <a:rPr lang="en-GB" sz="3000" smtClean="0"/>
              <a:t> </a:t>
            </a:r>
            <a:r>
              <a:rPr lang="sr-Latn-CS" sz="3000" smtClean="0"/>
              <a:t>završena</a:t>
            </a:r>
            <a:r>
              <a:rPr lang="en-GB" sz="3000" smtClean="0"/>
              <a:t>, </a:t>
            </a:r>
            <a:r>
              <a:rPr lang="sr-Latn-CS" sz="3000" smtClean="0"/>
              <a:t>oni su to i bili</a:t>
            </a:r>
            <a:r>
              <a:rPr lang="en-GB" sz="3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smtClean="0"/>
              <a:t>Trenutne tvrdnje</a:t>
            </a:r>
            <a:r>
              <a:rPr lang="en-GB" sz="4000" smtClean="0"/>
              <a:t> </a:t>
            </a:r>
            <a:r>
              <a:rPr lang="sr-Latn-CS" sz="4000" smtClean="0"/>
              <a:t>o posedovanju dara </a:t>
            </a:r>
            <a:endParaRPr lang="en-GB" sz="400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mtClean="0"/>
              <a:t>Ove tvrdnje ne odgovaraju</a:t>
            </a:r>
            <a:r>
              <a:rPr lang="en-GB" smtClean="0"/>
              <a:t> </a:t>
            </a:r>
            <a:r>
              <a:rPr lang="sr-Latn-CS" smtClean="0"/>
              <a:t>onome što je Isus rekao , što je i zabeleženo od onih koji su ga zaista imali</a:t>
            </a:r>
            <a:r>
              <a:rPr lang="en-GB" smtClean="0"/>
              <a:t>: “</a:t>
            </a:r>
            <a:r>
              <a:rPr lang="sr-Latn-CS" smtClean="0"/>
              <a:t>Veće stvari od ovih će tvoriti</a:t>
            </a:r>
            <a:r>
              <a:rPr lang="en-GB" smtClean="0"/>
              <a:t> ” (J</a:t>
            </a:r>
            <a:r>
              <a:rPr lang="sr-Latn-CS" smtClean="0"/>
              <a:t>v</a:t>
            </a:r>
            <a:r>
              <a:rPr lang="en-GB" smtClean="0"/>
              <a:t>. 14:12) - </a:t>
            </a:r>
            <a:r>
              <a:rPr lang="sr-Latn-CS" smtClean="0"/>
              <a:t>ne</a:t>
            </a:r>
            <a:r>
              <a:rPr lang="en-GB" smtClean="0"/>
              <a:t> ‘</a:t>
            </a:r>
            <a:r>
              <a:rPr lang="sr-Latn-CS" smtClean="0"/>
              <a:t>mogao bi tvoriti</a:t>
            </a:r>
            <a:r>
              <a:rPr lang="en-GB" smtClean="0"/>
              <a:t>’!</a:t>
            </a:r>
          </a:p>
          <a:p>
            <a:r>
              <a:rPr lang="sr-Latn-CS" smtClean="0"/>
              <a:t>Prava čuda</a:t>
            </a:r>
            <a:r>
              <a:rPr lang="en-GB" smtClean="0"/>
              <a:t> </a:t>
            </a:r>
            <a:r>
              <a:rPr lang="sr-Latn-CS" smtClean="0"/>
              <a:t>nisu uvek zahtevala verovanje izlečenih</a:t>
            </a:r>
            <a:r>
              <a:rPr lang="en-GB" smtClean="0"/>
              <a:t> – </a:t>
            </a:r>
            <a:r>
              <a:rPr lang="sr-Latn-CS" smtClean="0"/>
              <a:t>slepi čovek</a:t>
            </a:r>
            <a:r>
              <a:rPr lang="en-GB" smtClean="0"/>
              <a:t> </a:t>
            </a:r>
            <a:r>
              <a:rPr lang="sr-Latn-CS" smtClean="0"/>
              <a:t>iz</a:t>
            </a:r>
            <a:r>
              <a:rPr lang="en-GB" smtClean="0"/>
              <a:t> J</a:t>
            </a:r>
            <a:r>
              <a:rPr lang="sr-Latn-CS" smtClean="0"/>
              <a:t>v</a:t>
            </a:r>
            <a:r>
              <a:rPr lang="en-GB" smtClean="0"/>
              <a:t>. 9, </a:t>
            </a:r>
            <a:r>
              <a:rPr lang="sr-Latn-CS" smtClean="0"/>
              <a:t>i</a:t>
            </a:r>
            <a:r>
              <a:rPr lang="en-GB" smtClean="0"/>
              <a:t> </a:t>
            </a:r>
            <a:r>
              <a:rPr lang="sr-Latn-CS" smtClean="0"/>
              <a:t>poglavar svećenički</a:t>
            </a:r>
            <a:r>
              <a:rPr lang="en-GB" smtClean="0"/>
              <a:t> (Lk. 22:51). 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smtClean="0">
                <a:solidFill>
                  <a:srgbClr val="953735"/>
                </a:solidFill>
              </a:rPr>
              <a:t>Uzaludna nada za isceljenje na</a:t>
            </a:r>
            <a:r>
              <a:rPr lang="en-GB" sz="4000" smtClean="0">
                <a:solidFill>
                  <a:srgbClr val="953735"/>
                </a:solidFill>
              </a:rPr>
              <a:t> P</a:t>
            </a:r>
            <a:r>
              <a:rPr lang="sr-Latn-CS" sz="4000" smtClean="0">
                <a:solidFill>
                  <a:srgbClr val="953735"/>
                </a:solidFill>
              </a:rPr>
              <a:t>entakostalnom sastanku</a:t>
            </a:r>
            <a:endParaRPr lang="en-GB" sz="4000" smtClean="0">
              <a:solidFill>
                <a:srgbClr val="953735"/>
              </a:solidFill>
            </a:endParaRPr>
          </a:p>
        </p:txBody>
      </p:sp>
      <p:pic>
        <p:nvPicPr>
          <p:cNvPr id="4" name="Content Placeholder 3" descr="wchairhea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256881" cy="470333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i="1" smtClean="0"/>
              <a:t>Osvrt</a:t>
            </a:r>
            <a:r>
              <a:rPr lang="en-GB" sz="4000" i="1" smtClean="0"/>
              <a:t> 3:  </a:t>
            </a:r>
            <a:r>
              <a:rPr lang="sr-Latn-CS" sz="4000" i="1" smtClean="0"/>
              <a:t>Da li je Sveti Duh osoba</a:t>
            </a:r>
            <a:r>
              <a:rPr lang="en-GB" sz="4000" i="1" smtClean="0"/>
              <a:t>?</a:t>
            </a:r>
            <a:endParaRPr lang="en-GB" sz="4000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mtClean="0"/>
              <a:t>Ljudski</a:t>
            </a:r>
            <a:r>
              <a:rPr lang="en-GB" smtClean="0"/>
              <a:t> “</a:t>
            </a:r>
            <a:r>
              <a:rPr lang="sr-Latn-CS" smtClean="0"/>
              <a:t>duh</a:t>
            </a:r>
            <a:r>
              <a:rPr lang="en-GB" smtClean="0"/>
              <a:t>” </a:t>
            </a:r>
            <a:r>
              <a:rPr lang="sr-Latn-CS" smtClean="0"/>
              <a:t>može da se ‘’razdraži’’ </a:t>
            </a:r>
            <a:r>
              <a:rPr lang="en-GB" smtClean="0"/>
              <a:t>(</a:t>
            </a:r>
            <a:r>
              <a:rPr lang="sr-Latn-CS" smtClean="0"/>
              <a:t>D.a.</a:t>
            </a:r>
            <a:r>
              <a:rPr lang="en-GB" smtClean="0"/>
              <a:t>17:16), </a:t>
            </a:r>
            <a:r>
              <a:rPr lang="sr-Latn-CS" smtClean="0"/>
              <a:t>‘’zabrine’’ </a:t>
            </a:r>
            <a:r>
              <a:rPr lang="en-GB" smtClean="0"/>
              <a:t>(</a:t>
            </a:r>
            <a:r>
              <a:rPr lang="sr-Latn-CS" smtClean="0"/>
              <a:t>Post</a:t>
            </a:r>
            <a:r>
              <a:rPr lang="en-GB" smtClean="0"/>
              <a:t>. 41:8) </a:t>
            </a:r>
            <a:r>
              <a:rPr lang="sr-Latn-CS" smtClean="0"/>
              <a:t>‘’obraduje’’</a:t>
            </a:r>
            <a:r>
              <a:rPr lang="en-GB" smtClean="0"/>
              <a:t>(Lk. 10:21). </a:t>
            </a:r>
            <a:r>
              <a:rPr lang="sr-Latn-CS" smtClean="0"/>
              <a:t>Njegov</a:t>
            </a:r>
            <a:r>
              <a:rPr lang="en-GB" smtClean="0"/>
              <a:t> “</a:t>
            </a:r>
            <a:r>
              <a:rPr lang="sr-Latn-CS" smtClean="0"/>
              <a:t>duh</a:t>
            </a:r>
            <a:r>
              <a:rPr lang="en-GB" smtClean="0"/>
              <a:t>”,  </a:t>
            </a:r>
            <a:r>
              <a:rPr lang="sr-Latn-CS" smtClean="0"/>
              <a:t>Njegova suština</a:t>
            </a:r>
            <a:r>
              <a:rPr lang="en-GB" smtClean="0"/>
              <a:t>, </a:t>
            </a:r>
            <a:r>
              <a:rPr lang="sr-Latn-CS" smtClean="0"/>
              <a:t>njegov um i namera</a:t>
            </a:r>
            <a:r>
              <a:rPr lang="en-GB" smtClean="0"/>
              <a:t>, </a:t>
            </a:r>
            <a:r>
              <a:rPr lang="sr-Latn-CS" smtClean="0"/>
              <a:t>koja daje veličinu ovim namenama je opisana kao zasebna osoba</a:t>
            </a:r>
            <a:r>
              <a:rPr lang="en-GB" smtClean="0"/>
              <a:t>, </a:t>
            </a:r>
            <a:r>
              <a:rPr lang="sr-Latn-CS" smtClean="0"/>
              <a:t>ali naravno</a:t>
            </a:r>
            <a:r>
              <a:rPr lang="en-GB" smtClean="0"/>
              <a:t>,  </a:t>
            </a:r>
            <a:r>
              <a:rPr lang="sr-Latn-CS" smtClean="0"/>
              <a:t>to nije bukvalno tako</a:t>
            </a:r>
            <a:r>
              <a:rPr lang="en-GB" smtClean="0"/>
              <a:t>. </a:t>
            </a:r>
            <a:r>
              <a:rPr lang="sr-Latn-CS" smtClean="0"/>
              <a:t>Božiji Duh može takođe tako da se opiše.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>
                <a:solidFill>
                  <a:srgbClr val="17375E"/>
                </a:solidFill>
              </a:rPr>
              <a:t>Personif</a:t>
            </a:r>
            <a:r>
              <a:rPr lang="sr-Latn-CS" b="1" smtClean="0">
                <a:solidFill>
                  <a:srgbClr val="17375E"/>
                </a:solidFill>
              </a:rPr>
              <a:t>ikacija</a:t>
            </a:r>
            <a:endParaRPr lang="en-GB" b="1" smtClean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4679950" cy="5329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3000" smtClean="0"/>
              <a:t>Biblija često koristi personifikacije kad govori o apstraktnim stvarima</a:t>
            </a:r>
            <a:r>
              <a:rPr lang="en-GB" sz="3000" smtClean="0"/>
              <a:t>, </a:t>
            </a:r>
            <a:r>
              <a:rPr lang="sr-Latn-CS" sz="3000" smtClean="0"/>
              <a:t>up.</a:t>
            </a:r>
            <a:r>
              <a:rPr lang="en-GB" sz="3000" smtClean="0"/>
              <a:t> </a:t>
            </a:r>
            <a:r>
              <a:rPr lang="sr-Latn-CS" sz="3000" smtClean="0"/>
              <a:t>Mudrost kao ženska osoba</a:t>
            </a:r>
            <a:r>
              <a:rPr lang="en-GB" sz="3000" smtClean="0"/>
              <a:t> Pr</a:t>
            </a:r>
            <a:r>
              <a:rPr lang="sr-Latn-CS" sz="3000" smtClean="0"/>
              <a:t>i</a:t>
            </a:r>
            <a:r>
              <a:rPr lang="en-GB" sz="3000" smtClean="0"/>
              <a:t>. 9:1. </a:t>
            </a:r>
            <a:r>
              <a:rPr lang="sr-Latn-CS" sz="3000" smtClean="0"/>
              <a:t>To nam  objašnjava da je mudrost utelovljena kao žena ali niko ne misli da je reč o stvarnij ženi </a:t>
            </a:r>
            <a:r>
              <a:rPr lang="en-GB" sz="3000" smtClean="0"/>
              <a:t>; ‘</a:t>
            </a:r>
            <a:r>
              <a:rPr lang="sr-Latn-CS" sz="3000" smtClean="0"/>
              <a:t>mudrost</a:t>
            </a:r>
            <a:r>
              <a:rPr lang="en-GB" sz="3000" smtClean="0"/>
              <a:t>’</a:t>
            </a:r>
            <a:r>
              <a:rPr lang="sr-Latn-CS" sz="3000" smtClean="0"/>
              <a:t> materijalno ne postoji sem </a:t>
            </a:r>
            <a:r>
              <a:rPr lang="en-GB" sz="3000" smtClean="0"/>
              <a:t> </a:t>
            </a:r>
            <a:r>
              <a:rPr lang="sr-Latn-CS" sz="3000" smtClean="0"/>
              <a:t>u nečijem umu </a:t>
            </a:r>
            <a:r>
              <a:rPr lang="en-GB" sz="3000" smtClean="0"/>
              <a:t>, </a:t>
            </a:r>
            <a:r>
              <a:rPr lang="sr-Latn-CS" sz="3000" smtClean="0"/>
              <a:t>iz tog razloga se i personifikacija koristi.</a:t>
            </a:r>
            <a:endParaRPr lang="en-GB" sz="3000" smtClean="0"/>
          </a:p>
        </p:txBody>
      </p:sp>
      <p:pic>
        <p:nvPicPr>
          <p:cNvPr id="4" name="Picture 3" descr="wisdom-reid-highsm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799304" cy="389022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435975" cy="56499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3000" smtClean="0"/>
              <a:t>Pa</a:t>
            </a:r>
            <a:r>
              <a:rPr lang="sr-Latn-CS" sz="3000" smtClean="0"/>
              <a:t>vlova pisma</a:t>
            </a:r>
            <a:r>
              <a:rPr lang="en-GB" sz="3000" smtClean="0"/>
              <a:t> </a:t>
            </a:r>
            <a:r>
              <a:rPr lang="sr-Latn-CS" sz="3000" smtClean="0"/>
              <a:t>uključuju</a:t>
            </a:r>
            <a:r>
              <a:rPr lang="en-GB" sz="3000" smtClean="0"/>
              <a:t> o</a:t>
            </a:r>
            <a:r>
              <a:rPr lang="sr-Latn-CS" sz="3000" smtClean="0"/>
              <a:t>tvorene</a:t>
            </a:r>
            <a:r>
              <a:rPr lang="en-GB" sz="3000" smtClean="0"/>
              <a:t> </a:t>
            </a:r>
            <a:r>
              <a:rPr lang="sr-Latn-CS" sz="3000" smtClean="0"/>
              <a:t>pozdrave koje se odnose na Boga i Isusa</a:t>
            </a:r>
            <a:r>
              <a:rPr lang="en-GB" sz="3000" smtClean="0"/>
              <a:t>, </a:t>
            </a:r>
            <a:r>
              <a:rPr lang="sr-Latn-CS" sz="3000" smtClean="0"/>
              <a:t>ali ne i Svetom Duhu</a:t>
            </a:r>
            <a:r>
              <a:rPr lang="en-GB" sz="3000" smtClean="0"/>
              <a:t> (R</a:t>
            </a:r>
            <a:r>
              <a:rPr lang="sr-Latn-CS" sz="3000" smtClean="0"/>
              <a:t>i</a:t>
            </a:r>
            <a:r>
              <a:rPr lang="en-GB" sz="3000" smtClean="0"/>
              <a:t>m. 1:7; 1 </a:t>
            </a:r>
            <a:r>
              <a:rPr lang="sr-Latn-CS" sz="3000" smtClean="0"/>
              <a:t>K</a:t>
            </a:r>
            <a:r>
              <a:rPr lang="en-GB" sz="3000" smtClean="0"/>
              <a:t>or. 1:3; 2 </a:t>
            </a:r>
            <a:r>
              <a:rPr lang="sr-Latn-CS" sz="3000" smtClean="0"/>
              <a:t>K</a:t>
            </a:r>
            <a:r>
              <a:rPr lang="en-GB" sz="3000" smtClean="0"/>
              <a:t>or. 1:2; Gal. 1:3; E</a:t>
            </a:r>
            <a:r>
              <a:rPr lang="sr-Latn-CS" sz="3000" smtClean="0"/>
              <a:t>f</a:t>
            </a:r>
            <a:r>
              <a:rPr lang="en-GB" sz="3000" smtClean="0"/>
              <a:t>. 1:2; </a:t>
            </a:r>
            <a:r>
              <a:rPr lang="sr-Latn-CS" sz="3000" smtClean="0"/>
              <a:t>F</a:t>
            </a:r>
            <a:r>
              <a:rPr lang="en-GB" sz="3000" smtClean="0"/>
              <a:t>il. 1:2; </a:t>
            </a:r>
            <a:r>
              <a:rPr lang="sr-Latn-CS" sz="3000" smtClean="0"/>
              <a:t>K</a:t>
            </a:r>
            <a:r>
              <a:rPr lang="en-GB" sz="3000" smtClean="0"/>
              <a:t>ol. 1:2; 1 </a:t>
            </a:r>
            <a:r>
              <a:rPr lang="sr-Latn-CS" sz="3000" smtClean="0"/>
              <a:t>Sol</a:t>
            </a:r>
            <a:r>
              <a:rPr lang="en-GB" sz="3000" smtClean="0"/>
              <a:t>. 1:1; 2 </a:t>
            </a:r>
            <a:r>
              <a:rPr lang="sr-Latn-CS" sz="3000" smtClean="0"/>
              <a:t>Sol</a:t>
            </a:r>
            <a:r>
              <a:rPr lang="en-GB" sz="3000" smtClean="0"/>
              <a:t>. 1:2; 1 Tim. 1:2; 2 Tim. 1:2; Tit. 1:4; </a:t>
            </a:r>
            <a:r>
              <a:rPr lang="sr-Latn-CS" sz="3000" smtClean="0"/>
              <a:t>F</a:t>
            </a:r>
            <a:r>
              <a:rPr lang="en-GB" sz="3000" smtClean="0"/>
              <a:t>il</a:t>
            </a:r>
            <a:r>
              <a:rPr lang="sr-Latn-CS" sz="3000" smtClean="0"/>
              <a:t>i</a:t>
            </a:r>
            <a:r>
              <a:rPr lang="en-GB" sz="3000" smtClean="0"/>
              <a:t>mon</a:t>
            </a:r>
            <a:r>
              <a:rPr lang="sr-Latn-CS" sz="3000" smtClean="0"/>
              <a:t>u</a:t>
            </a:r>
            <a:r>
              <a:rPr lang="en-GB" sz="3000" smtClean="0"/>
              <a:t> 3). </a:t>
            </a:r>
            <a:r>
              <a:rPr lang="sr-Latn-CS" sz="3000" smtClean="0"/>
              <a:t>Ovo je čudno ukoliko uzmemo u obzir</a:t>
            </a:r>
            <a:r>
              <a:rPr lang="en-GB" sz="3000" smtClean="0"/>
              <a:t> </a:t>
            </a:r>
            <a:r>
              <a:rPr lang="sr-Latn-CS" sz="3000" smtClean="0"/>
              <a:t>da je smatrao</a:t>
            </a:r>
            <a:r>
              <a:rPr lang="en-GB" sz="3000" smtClean="0"/>
              <a:t> </a:t>
            </a:r>
            <a:r>
              <a:rPr lang="sr-Latn-CS" sz="3000" smtClean="0"/>
              <a:t>Sveti Duh kao deo</a:t>
            </a:r>
            <a:r>
              <a:rPr lang="en-GB" sz="3000" smtClean="0"/>
              <a:t> </a:t>
            </a:r>
            <a:r>
              <a:rPr lang="sr-Latn-CS" sz="3000" smtClean="0"/>
              <a:t>Božanstva</a:t>
            </a:r>
            <a:r>
              <a:rPr lang="en-GB" sz="3000" smtClean="0"/>
              <a:t>, </a:t>
            </a:r>
            <a:r>
              <a:rPr lang="sr-Latn-CS" sz="3000" smtClean="0"/>
              <a:t>kako ga smatra doktirina</a:t>
            </a:r>
            <a:r>
              <a:rPr lang="en-GB" sz="3000" smtClean="0"/>
              <a:t> ‘tr</a:t>
            </a:r>
            <a:r>
              <a:rPr lang="sr-Latn-CS" sz="3000" smtClean="0"/>
              <a:t>ojstva</a:t>
            </a:r>
            <a:r>
              <a:rPr lang="en-GB" sz="3000" smtClean="0"/>
              <a:t>’</a:t>
            </a:r>
            <a:r>
              <a:rPr lang="sr-Latn-CS" sz="3000" smtClean="0"/>
              <a:t>,</a:t>
            </a:r>
            <a:r>
              <a:rPr lang="en-GB" sz="3000" smtClean="0"/>
              <a:t> </a:t>
            </a:r>
            <a:r>
              <a:rPr lang="sr-Latn-CS" sz="3000" smtClean="0"/>
              <a:t>doktrina na pogrešnim pretpostavkama</a:t>
            </a:r>
            <a:r>
              <a:rPr lang="en-GB" sz="3000" smtClean="0"/>
              <a:t>. </a:t>
            </a:r>
            <a:r>
              <a:rPr lang="en-GB" sz="3000" i="1" smtClean="0"/>
              <a:t>S</a:t>
            </a:r>
            <a:r>
              <a:rPr lang="sr-Latn-CS" sz="3000" i="1" smtClean="0"/>
              <a:t>veti Duh će se izliti na pojedine</a:t>
            </a:r>
            <a:r>
              <a:rPr lang="en-GB" sz="3000" smtClean="0"/>
              <a:t> (</a:t>
            </a:r>
            <a:r>
              <a:rPr lang="sr-Latn-CS" sz="3000" smtClean="0"/>
              <a:t>D.a.</a:t>
            </a:r>
            <a:r>
              <a:rPr lang="en-GB" sz="3000" smtClean="0"/>
              <a:t> 2:17,18;</a:t>
            </a:r>
            <a:r>
              <a:rPr lang="sr-Latn-CS" sz="3000" smtClean="0"/>
              <a:t> Isti smisao na grčkom nalazimo u </a:t>
            </a:r>
            <a:r>
              <a:rPr lang="en-GB" sz="3000" smtClean="0"/>
              <a:t> Mk. 12:2; Lk. 6:13; J</a:t>
            </a:r>
            <a:r>
              <a:rPr lang="sr-Latn-CS" sz="3000" smtClean="0"/>
              <a:t>v</a:t>
            </a:r>
            <a:r>
              <a:rPr lang="en-GB" sz="3000" smtClean="0"/>
              <a:t>. 21:10 </a:t>
            </a:r>
            <a:r>
              <a:rPr lang="sr-Latn-CS" sz="3000" smtClean="0"/>
              <a:t>i D.a.</a:t>
            </a:r>
            <a:r>
              <a:rPr lang="en-GB" sz="3000" smtClean="0"/>
              <a:t> 5:2). </a:t>
            </a:r>
            <a:r>
              <a:rPr lang="sr-Latn-CS" sz="3000" smtClean="0"/>
              <a:t>Kako mi možemo primiti deo osobe</a:t>
            </a:r>
            <a:r>
              <a:rPr lang="en-GB" sz="3000" smtClean="0"/>
              <a:t>? </a:t>
            </a:r>
            <a:r>
              <a:rPr lang="sr-Latn-CS" sz="3000" smtClean="0"/>
              <a:t>Nama je dat</a:t>
            </a:r>
            <a:r>
              <a:rPr lang="en-GB" sz="3000" smtClean="0"/>
              <a:t> “</a:t>
            </a:r>
            <a:r>
              <a:rPr lang="sr-Latn-CS" sz="3000" smtClean="0"/>
              <a:t>Njegov</a:t>
            </a:r>
            <a:r>
              <a:rPr lang="en-GB" sz="3000" smtClean="0"/>
              <a:t> [</a:t>
            </a:r>
            <a:r>
              <a:rPr lang="sr-Latn-CS" sz="3000" smtClean="0"/>
              <a:t>Božiji</a:t>
            </a:r>
            <a:r>
              <a:rPr lang="en-GB" sz="3000" smtClean="0"/>
              <a:t>] </a:t>
            </a:r>
            <a:r>
              <a:rPr lang="sr-Latn-CS" sz="3000" smtClean="0"/>
              <a:t>duh</a:t>
            </a:r>
            <a:r>
              <a:rPr lang="en-GB" sz="3000" smtClean="0"/>
              <a:t>” (1 J</a:t>
            </a:r>
            <a:r>
              <a:rPr lang="sr-Latn-CS" sz="3000" smtClean="0"/>
              <a:t>v</a:t>
            </a:r>
            <a:r>
              <a:rPr lang="en-GB" sz="3000" smtClean="0"/>
              <a:t>. 4:13). </a:t>
            </a:r>
            <a:r>
              <a:rPr lang="sr-Latn-CS" sz="3000" smtClean="0"/>
              <a:t>Nema smisla ako je Sveti Duh biće.</a:t>
            </a:r>
            <a:endParaRPr lang="en-GB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b="1" i="1" smtClean="0"/>
              <a:t>Osvrt</a:t>
            </a:r>
            <a:r>
              <a:rPr lang="en-GB" sz="4000" b="1" i="1" smtClean="0"/>
              <a:t> 4: 	</a:t>
            </a:r>
            <a:r>
              <a:rPr lang="sr-Latn-CS" sz="4000" b="1" i="1" smtClean="0"/>
              <a:t>Principi personifikacije</a:t>
            </a:r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6337300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2200" b="1" smtClean="0"/>
              <a:t>MUDROST JE PERSONIFIKOVANA</a:t>
            </a:r>
            <a:r>
              <a:rPr lang="en-GB" sz="2200" b="1" smtClean="0"/>
              <a:t> </a:t>
            </a:r>
            <a:r>
              <a:rPr lang="en-GB" sz="2200" smtClean="0"/>
              <a:t>“</a:t>
            </a:r>
            <a:r>
              <a:rPr lang="sr-Latn-CS" sz="2200" smtClean="0"/>
              <a:t>Premudrost sazida sebi kuću i otesa sedam stupova’’</a:t>
            </a:r>
            <a:r>
              <a:rPr lang="en-GB" sz="2200" smtClean="0"/>
              <a:t> (P</a:t>
            </a:r>
            <a:r>
              <a:rPr lang="sr-Latn-CS" sz="2200" smtClean="0"/>
              <a:t>ri</a:t>
            </a:r>
            <a:r>
              <a:rPr lang="en-GB" sz="2200" smtClean="0"/>
              <a:t>. 9:1).</a:t>
            </a:r>
          </a:p>
          <a:p>
            <a:pPr>
              <a:lnSpc>
                <a:spcPct val="80000"/>
              </a:lnSpc>
            </a:pPr>
            <a:r>
              <a:rPr lang="sr-Latn-CS" sz="2200" b="1" smtClean="0"/>
              <a:t>BOGATSTVO JE PERSONIFIKOVANO</a:t>
            </a:r>
            <a:r>
              <a:rPr lang="en-GB" sz="2200" b="1" smtClean="0"/>
              <a:t> </a:t>
            </a:r>
            <a:r>
              <a:rPr lang="en-GB" sz="2200" smtClean="0"/>
              <a:t>“</a:t>
            </a:r>
            <a:r>
              <a:rPr lang="sr-Latn-CS" sz="2200" smtClean="0"/>
              <a:t>Niko ne može dva gospodara služiti: jer će jednog mrzeti a drugog voleti... Ne možete služiti istovremeno Bogu </a:t>
            </a:r>
            <a:r>
              <a:rPr lang="en-GB" sz="2200" smtClean="0"/>
              <a:t> </a:t>
            </a:r>
            <a:r>
              <a:rPr lang="sr-Latn-CS" sz="2200" smtClean="0"/>
              <a:t>i mamonu </a:t>
            </a:r>
            <a:r>
              <a:rPr lang="en-GB" sz="2200" smtClean="0"/>
              <a:t>[</a:t>
            </a:r>
            <a:r>
              <a:rPr lang="sr-Latn-CS" sz="2200" smtClean="0"/>
              <a:t>bogatstvu</a:t>
            </a:r>
            <a:r>
              <a:rPr lang="en-GB" sz="2200" smtClean="0"/>
              <a:t>]” (Mt. 6:24).</a:t>
            </a:r>
          </a:p>
          <a:p>
            <a:pPr>
              <a:lnSpc>
                <a:spcPct val="80000"/>
              </a:lnSpc>
            </a:pPr>
            <a:r>
              <a:rPr lang="sr-Latn-CS" sz="2200" b="1" smtClean="0"/>
              <a:t>GREH JE PERSONIFIKOVAN</a:t>
            </a:r>
            <a:r>
              <a:rPr lang="en-GB" sz="2200" b="1" smtClean="0"/>
              <a:t> </a:t>
            </a:r>
            <a:r>
              <a:rPr lang="en-GB" sz="2200" smtClean="0"/>
              <a:t>“...</a:t>
            </a:r>
            <a:r>
              <a:rPr lang="sr-Latn-CS" sz="2200" smtClean="0"/>
              <a:t>svaki koji čini greh rob je grehu</a:t>
            </a:r>
            <a:r>
              <a:rPr lang="en-GB" sz="2200" smtClean="0"/>
              <a:t>” (</a:t>
            </a:r>
            <a:r>
              <a:rPr lang="sr-Latn-CS" sz="2200" smtClean="0"/>
              <a:t>Jov</a:t>
            </a:r>
            <a:r>
              <a:rPr lang="en-GB" sz="2200" smtClean="0"/>
              <a:t>. 8:34). “</a:t>
            </a:r>
            <a:r>
              <a:rPr lang="sr-Latn-CS" sz="2200" smtClean="0"/>
              <a:t>Carova greh za smrt</a:t>
            </a:r>
            <a:r>
              <a:rPr lang="en-GB" sz="2200" smtClean="0"/>
              <a:t>” (R</a:t>
            </a:r>
            <a:r>
              <a:rPr lang="sr-Latn-CS" sz="2200" smtClean="0"/>
              <a:t>i</a:t>
            </a:r>
            <a:r>
              <a:rPr lang="en-GB" sz="2200" smtClean="0"/>
              <a:t>m. 5:21).</a:t>
            </a:r>
          </a:p>
          <a:p>
            <a:pPr>
              <a:lnSpc>
                <a:spcPct val="80000"/>
              </a:lnSpc>
            </a:pPr>
            <a:r>
              <a:rPr lang="sr-Latn-CS" sz="2200" b="1" smtClean="0"/>
              <a:t>SMRT JE PERSONIKFIKOVANA</a:t>
            </a:r>
            <a:r>
              <a:rPr lang="en-GB" sz="2200" b="1" smtClean="0"/>
              <a:t> </a:t>
            </a:r>
            <a:r>
              <a:rPr lang="en-GB" sz="2200" smtClean="0"/>
              <a:t>“</a:t>
            </a:r>
            <a:r>
              <a:rPr lang="sr-Latn-CS" sz="2200" smtClean="0"/>
              <a:t>konj bled i onome što sedaše na njemu beše ime smrt </a:t>
            </a:r>
            <a:r>
              <a:rPr lang="en-GB" sz="2200" smtClean="0"/>
              <a:t>” (</a:t>
            </a:r>
            <a:r>
              <a:rPr lang="sr-Latn-CS" sz="2200" smtClean="0"/>
              <a:t>Otk</a:t>
            </a:r>
            <a:r>
              <a:rPr lang="en-GB" sz="2200" smtClean="0"/>
              <a:t>. 6:8).</a:t>
            </a:r>
          </a:p>
          <a:p>
            <a:pPr>
              <a:lnSpc>
                <a:spcPct val="80000"/>
              </a:lnSpc>
            </a:pPr>
            <a:r>
              <a:rPr lang="sr-Latn-CS" sz="2200" b="1" smtClean="0"/>
              <a:t>IZRAELSKA NACIJA JE PERSONIFIKOVANA</a:t>
            </a:r>
            <a:r>
              <a:rPr lang="en-GB" sz="2200" b="1" smtClean="0"/>
              <a:t> </a:t>
            </a:r>
            <a:r>
              <a:rPr lang="en-GB" sz="2200" smtClean="0"/>
              <a:t>“</a:t>
            </a:r>
            <a:r>
              <a:rPr lang="sr-Latn-CS" sz="2200" smtClean="0"/>
              <a:t>Opet ću te sazidati</a:t>
            </a:r>
            <a:r>
              <a:rPr lang="en-GB" sz="2200" smtClean="0"/>
              <a:t>, </a:t>
            </a:r>
            <a:r>
              <a:rPr lang="sr-Latn-CS" sz="2200" smtClean="0"/>
              <a:t>i bićeš sazidana</a:t>
            </a:r>
            <a:r>
              <a:rPr lang="en-GB" sz="2200" smtClean="0"/>
              <a:t>, </a:t>
            </a:r>
            <a:r>
              <a:rPr lang="sr-Latn-CS" sz="2200" i="1" smtClean="0"/>
              <a:t>Devojko Izraelova</a:t>
            </a:r>
            <a:r>
              <a:rPr lang="en-GB" sz="2200" smtClean="0"/>
              <a:t>; </a:t>
            </a:r>
            <a:r>
              <a:rPr lang="sr-Latn-CS" sz="2200" smtClean="0"/>
              <a:t>opet ćeš se veseliti</a:t>
            </a:r>
            <a:r>
              <a:rPr lang="en-GB" sz="2200" smtClean="0"/>
              <a:t>...” (Jer. 31:4).</a:t>
            </a:r>
          </a:p>
          <a:p>
            <a:pPr>
              <a:lnSpc>
                <a:spcPct val="80000"/>
              </a:lnSpc>
            </a:pPr>
            <a:endParaRPr lang="en-GB" sz="2200" smtClean="0"/>
          </a:p>
          <a:p>
            <a:pPr>
              <a:lnSpc>
                <a:spcPct val="80000"/>
              </a:lnSpc>
            </a:pPr>
            <a:endParaRPr lang="en-GB" sz="2200" smtClean="0"/>
          </a:p>
          <a:p>
            <a:pPr>
              <a:lnSpc>
                <a:spcPct val="80000"/>
              </a:lnSpc>
            </a:pPr>
            <a:endParaRPr lang="en-GB" sz="2200" smtClean="0"/>
          </a:p>
          <a:p>
            <a:pPr>
              <a:lnSpc>
                <a:spcPct val="80000"/>
              </a:lnSpc>
            </a:pPr>
            <a:endParaRPr lang="en-GB" sz="2200" smtClean="0"/>
          </a:p>
        </p:txBody>
      </p:sp>
      <p:pic>
        <p:nvPicPr>
          <p:cNvPr id="4" name="Picture 3" descr="d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37243"/>
            <a:ext cx="2843808" cy="32526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GB" sz="4000" smtClean="0"/>
              <a:t>Stud</a:t>
            </a:r>
            <a:r>
              <a:rPr lang="sr-Latn-CS" sz="4000" smtClean="0"/>
              <a:t>ija</a:t>
            </a:r>
            <a:r>
              <a:rPr lang="en-GB" sz="4000" smtClean="0"/>
              <a:t> 2: </a:t>
            </a:r>
            <a:r>
              <a:rPr lang="sr-Latn-CS" sz="4000" smtClean="0"/>
              <a:t>Pitanja</a:t>
            </a:r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038600" cy="60928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800" smtClean="0"/>
              <a:t>1. </a:t>
            </a:r>
            <a:r>
              <a:rPr lang="sr-Latn-CS" sz="1800" smtClean="0"/>
              <a:t> Šta znači reč ‘’Duh’’</a:t>
            </a:r>
            <a:r>
              <a:rPr lang="en-GB" sz="1800" smtClean="0"/>
              <a:t>?</a:t>
            </a:r>
          </a:p>
          <a:p>
            <a:pPr>
              <a:lnSpc>
                <a:spcPct val="80000"/>
              </a:lnSpc>
            </a:pPr>
            <a:r>
              <a:rPr lang="sr-Latn-CS" sz="1800" smtClean="0"/>
              <a:t>Sila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Svetost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Duša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Prašina</a:t>
            </a:r>
            <a:endParaRPr lang="en-GB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 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2. 	</a:t>
            </a:r>
            <a:r>
              <a:rPr lang="sr-Latn-CS" sz="1800" smtClean="0"/>
              <a:t>Šta je Sveti Duh </a:t>
            </a:r>
            <a:r>
              <a:rPr lang="en-GB" sz="1800" smtClean="0"/>
              <a:t>?</a:t>
            </a:r>
          </a:p>
          <a:p>
            <a:pPr>
              <a:lnSpc>
                <a:spcPct val="80000"/>
              </a:lnSpc>
            </a:pPr>
            <a:r>
              <a:rPr lang="sr-Latn-CS" sz="1800" smtClean="0"/>
              <a:t>Osoba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Božija sila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Deo trojstva</a:t>
            </a:r>
            <a:endParaRPr lang="en-GB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 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3. 	</a:t>
            </a:r>
            <a:r>
              <a:rPr lang="sr-Latn-CS" sz="1800" smtClean="0"/>
              <a:t>Kako je napisana Biblija</a:t>
            </a:r>
            <a:r>
              <a:rPr lang="en-GB" sz="1800" smtClean="0"/>
              <a:t>?</a:t>
            </a:r>
          </a:p>
          <a:p>
            <a:pPr>
              <a:lnSpc>
                <a:spcPct val="80000"/>
              </a:lnSpc>
            </a:pPr>
            <a:r>
              <a:rPr lang="sr-Latn-CS" sz="1800" smtClean="0"/>
              <a:t>Ljudi su zapisali svoje ideje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Ljudi su zapisali ono što je Bog mislio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Pisai su je ljudi koji su bili nadahnuti Božijim Duhom</a:t>
            </a:r>
            <a:endParaRPr lang="en-GB" sz="1800" smtClean="0"/>
          </a:p>
          <a:p>
            <a:pPr>
              <a:lnSpc>
                <a:spcPct val="80000"/>
              </a:lnSpc>
            </a:pPr>
            <a:r>
              <a:rPr lang="sr-Latn-CS" sz="1800" smtClean="0"/>
              <a:t>Neki delovi Biblije su nadahnuti a neki nisu</a:t>
            </a:r>
            <a:endParaRPr lang="en-GB" sz="1800" smtClean="0"/>
          </a:p>
          <a:p>
            <a:pPr>
              <a:lnSpc>
                <a:spcPct val="80000"/>
              </a:lnSpc>
            </a:pPr>
            <a:endParaRPr lang="en-GB" sz="1300" smtClean="0"/>
          </a:p>
        </p:txBody>
      </p:sp>
      <p:sp>
        <p:nvSpPr>
          <p:cNvPr id="55299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692150"/>
            <a:ext cx="4038600" cy="6165850"/>
          </a:xfrm>
        </p:spPr>
        <p:txBody>
          <a:bodyPr/>
          <a:lstStyle/>
          <a:p>
            <a:r>
              <a:rPr lang="en-GB" sz="1600" smtClean="0"/>
              <a:t>4. </a:t>
            </a:r>
            <a:r>
              <a:rPr lang="sr-Latn-CS" sz="1600" smtClean="0"/>
              <a:t>Šta su od navedenog razloi za davanje dara Svetog Duha ?</a:t>
            </a:r>
            <a:endParaRPr lang="en-GB" sz="1600" smtClean="0"/>
          </a:p>
          <a:p>
            <a:r>
              <a:rPr lang="sr-Latn-CS" sz="1600" smtClean="0"/>
              <a:t>Da podrže verbalnu propoved evanđelja</a:t>
            </a:r>
            <a:endParaRPr lang="en-GB" sz="1600" smtClean="0"/>
          </a:p>
          <a:p>
            <a:r>
              <a:rPr lang="sr-Latn-CS" sz="1600" smtClean="0"/>
              <a:t>Da se razvije rana crkva  </a:t>
            </a:r>
          </a:p>
          <a:p>
            <a:r>
              <a:rPr lang="sr-Latn-CS" sz="1600" smtClean="0"/>
              <a:t>Da se ljudi prisile  pravednosti </a:t>
            </a:r>
            <a:endParaRPr lang="en-GB" sz="1600" smtClean="0"/>
          </a:p>
          <a:p>
            <a:r>
              <a:rPr lang="sr-Latn-CS" sz="1600" smtClean="0"/>
              <a:t>Da se apostoli oslobode ličnih teškoća</a:t>
            </a:r>
          </a:p>
          <a:p>
            <a:pPr>
              <a:buFont typeface="Arial" charset="0"/>
              <a:buNone/>
            </a:pPr>
            <a:r>
              <a:rPr lang="en-GB" sz="1600" smtClean="0"/>
              <a:t> </a:t>
            </a:r>
          </a:p>
          <a:p>
            <a:r>
              <a:rPr lang="en-GB" sz="1600" smtClean="0"/>
              <a:t>5. </a:t>
            </a:r>
            <a:r>
              <a:rPr lang="sr-Latn-CS" sz="1600" smtClean="0"/>
              <a:t>Odakle se možemo poučiti Božijom istinom</a:t>
            </a:r>
            <a:r>
              <a:rPr lang="en-GB" sz="1600" smtClean="0"/>
              <a:t>?</a:t>
            </a:r>
          </a:p>
          <a:p>
            <a:r>
              <a:rPr lang="sr-Latn-CS" sz="1600" smtClean="0"/>
              <a:t>Delom iz Biblije delom iz sopstvenih zaključaka</a:t>
            </a:r>
            <a:endParaRPr lang="en-GB" sz="1600" smtClean="0"/>
          </a:p>
          <a:p>
            <a:r>
              <a:rPr lang="sr-Latn-CS" sz="1600" smtClean="0"/>
              <a:t>Direktno od Duha Svetog bez Biblije </a:t>
            </a:r>
            <a:endParaRPr lang="en-GB" sz="1600" smtClean="0"/>
          </a:p>
          <a:p>
            <a:r>
              <a:rPr lang="sr-Latn-CS" sz="1600" smtClean="0"/>
              <a:t> Iz same Biblije</a:t>
            </a:r>
            <a:endParaRPr lang="en-GB" sz="1600" smtClean="0"/>
          </a:p>
          <a:p>
            <a:r>
              <a:rPr lang="sr-Latn-CS" sz="1600" smtClean="0"/>
              <a:t>Od religioznih ljudi i sveštnika </a:t>
            </a:r>
            <a:endParaRPr lang="en-GB" sz="1600" smtClean="0"/>
          </a:p>
          <a:p>
            <a:pPr>
              <a:buFont typeface="Arial" charset="0"/>
              <a:buNone/>
            </a:pPr>
            <a:r>
              <a:rPr lang="en-GB" sz="1600" smtClean="0"/>
              <a:t> </a:t>
            </a:r>
          </a:p>
          <a:p>
            <a:r>
              <a:rPr lang="en-GB" sz="1600" smtClean="0"/>
              <a:t>6. 	</a:t>
            </a:r>
            <a:r>
              <a:rPr lang="sr-Latn-CS" sz="1600" smtClean="0"/>
              <a:t>Navedi neke dare prvog veka ;</a:t>
            </a:r>
            <a:endParaRPr lang="en-GB" sz="1600" smtClean="0"/>
          </a:p>
          <a:p>
            <a:pPr>
              <a:buFont typeface="Arial" charset="0"/>
              <a:buNone/>
            </a:pPr>
            <a:r>
              <a:rPr lang="en-GB" sz="1600" smtClean="0"/>
              <a:t> </a:t>
            </a:r>
          </a:p>
          <a:p>
            <a:r>
              <a:rPr lang="en-GB" sz="1600" smtClean="0"/>
              <a:t>7. 	</a:t>
            </a:r>
            <a:r>
              <a:rPr lang="sr-Latn-CS" sz="1600" smtClean="0"/>
              <a:t>Postoje li oni i danas ?</a:t>
            </a:r>
            <a:endParaRPr lang="en-GB" sz="1600" smtClean="0"/>
          </a:p>
          <a:p>
            <a:pPr>
              <a:buFont typeface="Arial" charset="0"/>
              <a:buNone/>
            </a:pPr>
            <a:r>
              <a:rPr lang="en-GB" sz="1600" smtClean="0"/>
              <a:t> </a:t>
            </a:r>
          </a:p>
          <a:p>
            <a:r>
              <a:rPr lang="en-GB" sz="1600" smtClean="0"/>
              <a:t>8. 	</a:t>
            </a:r>
            <a:r>
              <a:rPr lang="sr-Latn-CS" sz="1600" smtClean="0"/>
              <a:t>Kako deluje Sveti Duh danas u našim životima ?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8964488" cy="44644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2146300"/>
          </a:xfrm>
        </p:spPr>
        <p:txBody>
          <a:bodyPr>
            <a:normAutofit/>
          </a:bodyPr>
          <a:lstStyle/>
          <a:p>
            <a:r>
              <a:rPr lang="sr-Latn-CS" sz="3600" b="1" smtClean="0">
                <a:solidFill>
                  <a:srgbClr val="17375E"/>
                </a:solidFill>
              </a:rPr>
              <a:t>Božiji Duh je sveprisutna delujuća sila </a:t>
            </a:r>
            <a:r>
              <a:rPr lang="en-GB" sz="3600" b="1" smtClean="0">
                <a:solidFill>
                  <a:srgbClr val="17375E"/>
                </a:solidFill>
              </a:rPr>
              <a:t>, </a:t>
            </a:r>
            <a:r>
              <a:rPr lang="sr-Latn-CS" sz="3600" b="1" smtClean="0">
                <a:solidFill>
                  <a:srgbClr val="17375E"/>
                </a:solidFill>
              </a:rPr>
              <a:t>iako se On lično nalazi na nebesima</a:t>
            </a:r>
            <a:r>
              <a:rPr lang="en-GB" sz="3600" b="1" smtClean="0">
                <a:solidFill>
                  <a:srgbClr val="17375E"/>
                </a:solidFill>
              </a:rPr>
              <a:t>.</a:t>
            </a:r>
            <a:r>
              <a:rPr lang="en-GB" sz="3600" smtClean="0"/>
              <a:t/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8569325" cy="187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400" i="1" smtClean="0"/>
              <a:t>“</a:t>
            </a:r>
            <a:r>
              <a:rPr lang="sr-Latn-CS" sz="2400" i="1" smtClean="0"/>
              <a:t>Ti znaš kad sednem kad ustanem; ti znaš pomisli moje</a:t>
            </a:r>
            <a:r>
              <a:rPr lang="en-GB" sz="2400" i="1" smtClean="0"/>
              <a:t>.</a:t>
            </a:r>
            <a:r>
              <a:rPr lang="sr-Latn-CS" sz="2400" i="1" smtClean="0"/>
              <a:t>..Kuda bi otišao od duha tvojega</a:t>
            </a:r>
            <a:r>
              <a:rPr lang="en-GB" sz="2400" i="1" smtClean="0"/>
              <a:t>? </a:t>
            </a:r>
            <a:r>
              <a:rPr lang="sr-Latn-CS" sz="2400" i="1" smtClean="0"/>
              <a:t>I od lica tvojega kuda bih utekao</a:t>
            </a:r>
            <a:r>
              <a:rPr lang="en-GB" sz="2400" i="1" smtClean="0"/>
              <a:t>? </a:t>
            </a:r>
            <a:r>
              <a:rPr lang="sr-Latn-CS" sz="2400" i="1" smtClean="0"/>
              <a:t>Da se dignem nad krilima od zore i preselim na kraj mora</a:t>
            </a:r>
            <a:r>
              <a:rPr lang="en-GB" sz="2400" i="1" smtClean="0"/>
              <a:t>... </a:t>
            </a:r>
            <a:r>
              <a:rPr lang="sr-Latn-CS" sz="2400" i="1" smtClean="0"/>
              <a:t>I onde će me ruka tvoja voditi i desnica tvoja</a:t>
            </a:r>
            <a:r>
              <a:rPr lang="en-GB" sz="2400" i="1" smtClean="0"/>
              <a:t> ( </a:t>
            </a:r>
            <a:r>
              <a:rPr lang="sr-Latn-CS" sz="2400" i="1" smtClean="0"/>
              <a:t>duhom</a:t>
            </a:r>
            <a:r>
              <a:rPr lang="en-GB" sz="2400" i="1" smtClean="0"/>
              <a:t>) </a:t>
            </a:r>
            <a:r>
              <a:rPr lang="sr-Latn-CS" sz="2400" i="1" smtClean="0"/>
              <a:t>držati</a:t>
            </a:r>
            <a:r>
              <a:rPr lang="en-GB" sz="2400" i="1" smtClean="0"/>
              <a:t>”.                                                                          </a:t>
            </a:r>
            <a:r>
              <a:rPr lang="en-GB" sz="2000" smtClean="0"/>
              <a:t>Ps.139:2,7,9,10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sr-Latn-CS" b="1" smtClean="0">
                <a:solidFill>
                  <a:srgbClr val="953735"/>
                </a:solidFill>
              </a:rPr>
              <a:t>Njegov dah</a:t>
            </a:r>
            <a:endParaRPr lang="en-GB" b="1" smtClean="0">
              <a:solidFill>
                <a:srgbClr val="953735"/>
              </a:solidFill>
            </a:endParaRPr>
          </a:p>
          <a:p>
            <a:pPr>
              <a:buFont typeface="Arial" charset="0"/>
              <a:buNone/>
            </a:pPr>
            <a:endParaRPr lang="en-GB" b="1" smtClean="0">
              <a:solidFill>
                <a:srgbClr val="953735"/>
              </a:solidFill>
            </a:endParaRPr>
          </a:p>
          <a:p>
            <a:pPr>
              <a:buFont typeface="Arial" charset="0"/>
              <a:buNone/>
            </a:pPr>
            <a:r>
              <a:rPr lang="sr-Latn-CS" b="1" smtClean="0">
                <a:solidFill>
                  <a:srgbClr val="953735"/>
                </a:solidFill>
              </a:rPr>
              <a:t>Njegova reč</a:t>
            </a:r>
            <a:endParaRPr lang="en-GB" b="1" smtClean="0">
              <a:solidFill>
                <a:srgbClr val="953735"/>
              </a:solidFill>
            </a:endParaRPr>
          </a:p>
          <a:p>
            <a:pPr>
              <a:buFont typeface="Arial" charset="0"/>
              <a:buNone/>
            </a:pPr>
            <a:endParaRPr lang="en-GB" b="1" smtClean="0">
              <a:solidFill>
                <a:srgbClr val="953735"/>
              </a:solidFill>
            </a:endParaRPr>
          </a:p>
          <a:p>
            <a:pPr>
              <a:buFont typeface="Arial" charset="0"/>
              <a:buNone/>
            </a:pPr>
            <a:r>
              <a:rPr lang="sr-Latn-CS" b="1" smtClean="0">
                <a:solidFill>
                  <a:srgbClr val="953735"/>
                </a:solidFill>
              </a:rPr>
              <a:t>Njegov prst</a:t>
            </a:r>
            <a:endParaRPr lang="en-GB" b="1" smtClean="0">
              <a:solidFill>
                <a:srgbClr val="953735"/>
              </a:solidFill>
            </a:endParaRPr>
          </a:p>
          <a:p>
            <a:pPr>
              <a:buFont typeface="Arial" charset="0"/>
              <a:buNone/>
            </a:pPr>
            <a:endParaRPr lang="en-GB" b="1" smtClean="0">
              <a:solidFill>
                <a:srgbClr val="953735"/>
              </a:solidFill>
            </a:endParaRPr>
          </a:p>
          <a:p>
            <a:pPr>
              <a:buFont typeface="Arial" charset="0"/>
              <a:buNone/>
            </a:pPr>
            <a:r>
              <a:rPr lang="sr-Latn-CS" b="1" smtClean="0">
                <a:solidFill>
                  <a:srgbClr val="953735"/>
                </a:solidFill>
              </a:rPr>
              <a:t>Njegova ruka</a:t>
            </a:r>
            <a:endParaRPr lang="en-GB" b="1" smtClean="0">
              <a:solidFill>
                <a:srgbClr val="953735"/>
              </a:solidFill>
            </a:endParaRPr>
          </a:p>
          <a:p>
            <a:endParaRPr lang="en-GB" smtClean="0"/>
          </a:p>
        </p:txBody>
      </p:sp>
      <p:pic>
        <p:nvPicPr>
          <p:cNvPr id="6" name="Picture 5" descr="bible-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162" y="1346424"/>
            <a:ext cx="3823072" cy="25461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finger-of-God-300x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3179" y="4154859"/>
            <a:ext cx="3962168" cy="23244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1928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Božiji Duh je opisan kao:</a:t>
            </a:r>
            <a:endParaRPr lang="en-GB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smtClean="0">
                <a:solidFill>
                  <a:srgbClr val="632523"/>
                </a:solidFill>
              </a:rPr>
              <a:t>Sveti Duh</a:t>
            </a:r>
            <a:endParaRPr lang="en-GB" b="1" smtClean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sr-Latn-CS" smtClean="0">
                <a:solidFill>
                  <a:srgbClr val="632523"/>
                </a:solidFill>
              </a:rPr>
              <a:t>Božijom silom se ostvaruju</a:t>
            </a:r>
            <a:r>
              <a:rPr lang="en-GB" smtClean="0">
                <a:solidFill>
                  <a:srgbClr val="632523"/>
                </a:solidFill>
              </a:rPr>
              <a:t> </a:t>
            </a:r>
            <a:r>
              <a:rPr lang="sr-Latn-CS" smtClean="0">
                <a:solidFill>
                  <a:srgbClr val="632523"/>
                </a:solidFill>
              </a:rPr>
              <a:t>sve Njegove namere </a:t>
            </a:r>
            <a:r>
              <a:rPr lang="en-GB" smtClean="0">
                <a:solidFill>
                  <a:srgbClr val="632523"/>
                </a:solidFill>
              </a:rPr>
              <a:t> </a:t>
            </a:r>
            <a:r>
              <a:rPr lang="sr-Latn-CS" smtClean="0">
                <a:solidFill>
                  <a:srgbClr val="632523"/>
                </a:solidFill>
              </a:rPr>
              <a:t>ona </a:t>
            </a:r>
            <a:r>
              <a:rPr lang="en-GB" smtClean="0">
                <a:solidFill>
                  <a:srgbClr val="632523"/>
                </a:solidFill>
              </a:rPr>
              <a:t> </a:t>
            </a:r>
            <a:r>
              <a:rPr lang="sr-Latn-CS" smtClean="0">
                <a:solidFill>
                  <a:srgbClr val="632523"/>
                </a:solidFill>
              </a:rPr>
              <a:t>produžena ruka</a:t>
            </a:r>
            <a:r>
              <a:rPr lang="en-GB" smtClean="0">
                <a:solidFill>
                  <a:srgbClr val="632523"/>
                </a:solidFill>
              </a:rPr>
              <a:t> </a:t>
            </a:r>
            <a:r>
              <a:rPr lang="sr-Latn-CS" smtClean="0">
                <a:solidFill>
                  <a:srgbClr val="632523"/>
                </a:solidFill>
              </a:rPr>
              <a:t>Njegove svetosti</a:t>
            </a:r>
            <a:endParaRPr lang="en-GB" smtClean="0">
              <a:solidFill>
                <a:srgbClr val="632523"/>
              </a:solidFill>
            </a:endParaRPr>
          </a:p>
        </p:txBody>
      </p:sp>
      <p:pic>
        <p:nvPicPr>
          <p:cNvPr id="4" name="Picture 3" descr="elijah fire hea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721578" cy="353833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smtClean="0">
                <a:solidFill>
                  <a:srgbClr val="10253F"/>
                </a:solidFill>
              </a:rPr>
              <a:t>Sveti Duh je Božija sila</a:t>
            </a:r>
            <a:endParaRPr lang="en-GB" b="1" smtClean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256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200" smtClean="0"/>
              <a:t>“Duh sveti do</a:t>
            </a:r>
            <a:r>
              <a:rPr lang="sr-Latn-CS" sz="2200" smtClean="0"/>
              <a:t>ći će na tebe</a:t>
            </a:r>
            <a:r>
              <a:rPr lang="en-GB" sz="2200" smtClean="0"/>
              <a:t> (Mar</a:t>
            </a:r>
            <a:r>
              <a:rPr lang="sr-Latn-CS" sz="2200" smtClean="0"/>
              <a:t>ija</a:t>
            </a:r>
            <a:r>
              <a:rPr lang="en-GB" sz="2200" smtClean="0"/>
              <a:t>), </a:t>
            </a:r>
            <a:r>
              <a:rPr lang="sr-Latn-CS" sz="2200" smtClean="0"/>
              <a:t>i sila svevišnjega osjeniće te </a:t>
            </a:r>
            <a:r>
              <a:rPr lang="en-GB" sz="2200" smtClean="0"/>
              <a:t>” (Lk. 1:35)</a:t>
            </a:r>
          </a:p>
          <a:p>
            <a:pPr>
              <a:lnSpc>
                <a:spcPct val="80000"/>
              </a:lnSpc>
            </a:pPr>
            <a:r>
              <a:rPr lang="en-GB" sz="2200" smtClean="0"/>
              <a:t>“</a:t>
            </a:r>
            <a:r>
              <a:rPr lang="sr-Latn-CS" sz="2200" smtClean="0"/>
              <a:t>silom Duha svetog</a:t>
            </a:r>
            <a:r>
              <a:rPr lang="en-GB" sz="2200" smtClean="0"/>
              <a:t>...</a:t>
            </a:r>
            <a:r>
              <a:rPr lang="sr-Latn-CS" sz="2200" smtClean="0"/>
              <a:t>u sili znaka i čudesa silom Duha Božijega</a:t>
            </a:r>
            <a:r>
              <a:rPr lang="en-GB" sz="2200" smtClean="0"/>
              <a:t>” (R</a:t>
            </a:r>
            <a:r>
              <a:rPr lang="sr-Latn-CS" sz="2200" smtClean="0"/>
              <a:t>i</a:t>
            </a:r>
            <a:r>
              <a:rPr lang="en-GB" sz="2200" smtClean="0"/>
              <a:t>m. 15:13,19)</a:t>
            </a:r>
          </a:p>
          <a:p>
            <a:pPr>
              <a:lnSpc>
                <a:spcPct val="80000"/>
              </a:lnSpc>
            </a:pPr>
            <a:r>
              <a:rPr lang="en-GB" sz="2200" smtClean="0"/>
              <a:t>“</a:t>
            </a:r>
            <a:r>
              <a:rPr lang="sr-Latn-CS" sz="2200" smtClean="0"/>
              <a:t>Evanđelje naše</a:t>
            </a:r>
            <a:r>
              <a:rPr lang="en-GB" sz="2200" smtClean="0"/>
              <a:t> (</a:t>
            </a:r>
            <a:r>
              <a:rPr lang="sr-Latn-CS" sz="2200" smtClean="0"/>
              <a:t>propoved</a:t>
            </a:r>
            <a:r>
              <a:rPr lang="en-GB" sz="2200" smtClean="0"/>
              <a:t>) ...</a:t>
            </a:r>
            <a:r>
              <a:rPr lang="sr-Latn-CS" sz="2200" smtClean="0"/>
              <a:t>u sili i u Duhu svetome</a:t>
            </a:r>
            <a:r>
              <a:rPr lang="en-GB" sz="2200" smtClean="0"/>
              <a:t>” (1 </a:t>
            </a:r>
            <a:r>
              <a:rPr lang="sr-Latn-CS" sz="2200" smtClean="0"/>
              <a:t>Sol</a:t>
            </a:r>
            <a:r>
              <a:rPr lang="en-GB" sz="2200" smtClean="0"/>
              <a:t>. 1:5).</a:t>
            </a:r>
          </a:p>
          <a:p>
            <a:pPr>
              <a:lnSpc>
                <a:spcPct val="80000"/>
              </a:lnSpc>
            </a:pPr>
            <a:r>
              <a:rPr lang="sr-Latn-CS" sz="2200" smtClean="0"/>
              <a:t>‘’silu s visine </a:t>
            </a:r>
            <a:r>
              <a:rPr lang="en-GB" sz="2200" smtClean="0"/>
              <a:t>” (Lk. 24:49).</a:t>
            </a:r>
          </a:p>
          <a:p>
            <a:pPr>
              <a:lnSpc>
                <a:spcPct val="80000"/>
              </a:lnSpc>
            </a:pPr>
            <a:r>
              <a:rPr lang="sr-Latn-CS" sz="2200" smtClean="0"/>
              <a:t>Isus sam bi pomazan od Boga Duhom svetim i silom</a:t>
            </a:r>
            <a:r>
              <a:rPr lang="en-GB" sz="2200" smtClean="0"/>
              <a:t>” (</a:t>
            </a:r>
            <a:r>
              <a:rPr lang="sr-Latn-CS" sz="2200" smtClean="0"/>
              <a:t>D.a.</a:t>
            </a:r>
            <a:r>
              <a:rPr lang="en-GB" sz="2200" smtClean="0"/>
              <a:t> 10:38).</a:t>
            </a:r>
          </a:p>
          <a:p>
            <a:pPr>
              <a:lnSpc>
                <a:spcPct val="80000"/>
              </a:lnSpc>
            </a:pPr>
            <a:r>
              <a:rPr lang="en-GB" sz="2200" smtClean="0"/>
              <a:t>“</a:t>
            </a:r>
            <a:r>
              <a:rPr lang="sr-Latn-CS" sz="2200" smtClean="0"/>
              <a:t>obećanje svetog Duha</a:t>
            </a:r>
            <a:r>
              <a:rPr lang="en-GB" sz="2200" smtClean="0"/>
              <a:t>” (</a:t>
            </a:r>
            <a:r>
              <a:rPr lang="sr-Latn-CS" sz="2200" smtClean="0"/>
              <a:t>D.a.</a:t>
            </a:r>
            <a:r>
              <a:rPr lang="en-GB" sz="2200" smtClean="0"/>
              <a:t> 1:</a:t>
            </a:r>
            <a:r>
              <a:rPr lang="sr-Latn-CS" sz="2200" smtClean="0"/>
              <a:t>4,</a:t>
            </a:r>
            <a:r>
              <a:rPr lang="en-GB" sz="2200" smtClean="0"/>
              <a:t>5)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200" smtClean="0"/>
              <a:t>	 </a:t>
            </a:r>
            <a:r>
              <a:rPr lang="sr-Latn-CS" sz="2200" smtClean="0"/>
              <a:t>je definisano kao </a:t>
            </a:r>
            <a:r>
              <a:rPr lang="en-GB" sz="2200" smtClean="0"/>
              <a:t> “</a:t>
            </a:r>
            <a:r>
              <a:rPr lang="sr-Latn-CS" sz="2200" i="1" smtClean="0"/>
              <a:t>sila s visine</a:t>
            </a:r>
            <a:r>
              <a:rPr lang="en-GB" sz="2200" smtClean="0"/>
              <a:t>” </a:t>
            </a:r>
            <a:r>
              <a:rPr lang="sr-Latn-CS" sz="2200" smtClean="0"/>
              <a:t>(</a:t>
            </a:r>
            <a:r>
              <a:rPr lang="en-GB" sz="2200" smtClean="0"/>
              <a:t>Lk. 24:49.</a:t>
            </a:r>
            <a:r>
              <a:rPr lang="sr-Latn-CS" sz="2200" smtClean="0"/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r-Latn-CS" sz="2200" smtClean="0"/>
              <a:t>      </a:t>
            </a:r>
            <a:r>
              <a:rPr lang="en-GB" sz="2200" smtClean="0"/>
              <a:t> </a:t>
            </a:r>
            <a:r>
              <a:rPr lang="sr-Latn-CS" sz="2200" smtClean="0"/>
              <a:t>primit ćete silu kad siđe Duh sveti na vas </a:t>
            </a:r>
            <a:r>
              <a:rPr lang="en-GB" sz="2200" smtClean="0"/>
              <a:t> (</a:t>
            </a:r>
            <a:r>
              <a:rPr lang="sr-Latn-CS" sz="2200" smtClean="0"/>
              <a:t>D.a.</a:t>
            </a:r>
            <a:r>
              <a:rPr lang="en-GB" sz="2200" smtClean="0"/>
              <a:t> 1:8).</a:t>
            </a:r>
          </a:p>
          <a:p>
            <a:pPr>
              <a:lnSpc>
                <a:spcPct val="80000"/>
              </a:lnSpc>
            </a:pPr>
            <a:endParaRPr lang="en-GB" sz="2200" smtClean="0"/>
          </a:p>
        </p:txBody>
      </p:sp>
      <p:pic>
        <p:nvPicPr>
          <p:cNvPr id="4" name="Picture 3" descr="JesusBapt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77072"/>
            <a:ext cx="3707904" cy="27809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1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3413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500" smtClean="0">
                <a:solidFill>
                  <a:srgbClr val="FFFFCC"/>
                </a:solidFill>
              </a:rPr>
              <a:t>“</a:t>
            </a:r>
            <a:r>
              <a:rPr lang="sr-Latn-CS" sz="2500" smtClean="0">
                <a:solidFill>
                  <a:srgbClr val="FFFFCC"/>
                </a:solidFill>
              </a:rPr>
              <a:t>Duhom je svojim ukrasio nebesa </a:t>
            </a:r>
            <a:r>
              <a:rPr lang="en-GB" sz="2500" smtClean="0">
                <a:solidFill>
                  <a:srgbClr val="FFFFCC"/>
                </a:solidFill>
              </a:rPr>
              <a:t>” (Job 26:13) – </a:t>
            </a:r>
            <a:r>
              <a:rPr lang="sr-Latn-CS" sz="2500" smtClean="0">
                <a:solidFill>
                  <a:srgbClr val="FFFFCC"/>
                </a:solidFill>
              </a:rPr>
              <a:t>duh Božiji dizaše se se nad vodom</a:t>
            </a:r>
            <a:r>
              <a:rPr lang="en-GB" sz="2500" smtClean="0">
                <a:solidFill>
                  <a:srgbClr val="FFFFCC"/>
                </a:solidFill>
              </a:rPr>
              <a:t> (</a:t>
            </a:r>
            <a:r>
              <a:rPr lang="sr-Latn-CS" sz="2500" smtClean="0">
                <a:solidFill>
                  <a:srgbClr val="FFFFCC"/>
                </a:solidFill>
              </a:rPr>
              <a:t>Post</a:t>
            </a:r>
            <a:r>
              <a:rPr lang="en-GB" sz="2500" smtClean="0">
                <a:solidFill>
                  <a:srgbClr val="FFFFCC"/>
                </a:solidFill>
              </a:rPr>
              <a:t>. 1:2). </a:t>
            </a:r>
            <a:r>
              <a:rPr lang="sr-Latn-CS" sz="2500" smtClean="0">
                <a:solidFill>
                  <a:srgbClr val="FFFFCC"/>
                </a:solidFill>
              </a:rPr>
              <a:t>Dalje čitamo</a:t>
            </a:r>
            <a:r>
              <a:rPr lang="en-GB" sz="2500" smtClean="0">
                <a:solidFill>
                  <a:srgbClr val="FFFFCC"/>
                </a:solidFill>
              </a:rPr>
              <a:t> “</a:t>
            </a:r>
            <a:r>
              <a:rPr lang="sr-Latn-CS" sz="2500" smtClean="0">
                <a:solidFill>
                  <a:srgbClr val="FFFFCC"/>
                </a:solidFill>
              </a:rPr>
              <a:t>Rečju Gospodinovom nebesa se stvoriše</a:t>
            </a:r>
            <a:r>
              <a:rPr lang="en-GB" sz="2500" smtClean="0">
                <a:solidFill>
                  <a:srgbClr val="FFFFCC"/>
                </a:solidFill>
              </a:rPr>
              <a:t>”  (Ps. 33:6), </a:t>
            </a:r>
            <a:r>
              <a:rPr lang="sr-Latn-CS" sz="2500" smtClean="0">
                <a:solidFill>
                  <a:srgbClr val="FFFFCC"/>
                </a:solidFill>
              </a:rPr>
              <a:t>što nas vraća na deo stvaranja </a:t>
            </a:r>
            <a:r>
              <a:rPr lang="en-GB" sz="2500" smtClean="0">
                <a:solidFill>
                  <a:srgbClr val="FFFFCC"/>
                </a:solidFill>
              </a:rPr>
              <a:t> “</a:t>
            </a:r>
            <a:r>
              <a:rPr lang="sr-Latn-CS" sz="2500" smtClean="0">
                <a:solidFill>
                  <a:srgbClr val="FFFFCC"/>
                </a:solidFill>
              </a:rPr>
              <a:t>Bog reče</a:t>
            </a:r>
            <a:r>
              <a:rPr lang="en-GB" sz="2500" smtClean="0">
                <a:solidFill>
                  <a:srgbClr val="FFFFCC"/>
                </a:solidFill>
              </a:rPr>
              <a:t>” </a:t>
            </a:r>
            <a:r>
              <a:rPr lang="sr-Latn-CS" sz="2500" smtClean="0">
                <a:solidFill>
                  <a:srgbClr val="FFFFCC"/>
                </a:solidFill>
              </a:rPr>
              <a:t>da će biti kreacije i ona se desi </a:t>
            </a:r>
            <a:r>
              <a:rPr lang="en-GB" sz="2500" smtClean="0">
                <a:solidFill>
                  <a:srgbClr val="FFFFCC"/>
                </a:solidFill>
              </a:rPr>
              <a:t>. </a:t>
            </a:r>
            <a:r>
              <a:rPr lang="sr-Latn-CS" sz="2500" smtClean="0">
                <a:solidFill>
                  <a:srgbClr val="FFFFCC"/>
                </a:solidFill>
              </a:rPr>
              <a:t>Božiji duh je reflektovan u Njegovoj reči</a:t>
            </a:r>
            <a:r>
              <a:rPr lang="en-GB" sz="2500" smtClean="0">
                <a:solidFill>
                  <a:srgbClr val="FFFFCC"/>
                </a:solidFill>
              </a:rPr>
              <a:t>.</a:t>
            </a:r>
            <a:r>
              <a:rPr lang="sr-Latn-CS" sz="2500" smtClean="0">
                <a:solidFill>
                  <a:srgbClr val="FFFFCC"/>
                </a:solidFill>
              </a:rPr>
              <a:t> Isto tako kao što i  naše reči izražavaju naše misli i želje tj. Predstavljaju nas same</a:t>
            </a:r>
            <a:r>
              <a:rPr lang="en-GB" sz="2500" smtClean="0">
                <a:solidFill>
                  <a:srgbClr val="FFFFCC"/>
                </a:solidFill>
              </a:rPr>
              <a:t>. </a:t>
            </a:r>
            <a:r>
              <a:rPr lang="sr-Latn-CS" sz="2500" smtClean="0">
                <a:solidFill>
                  <a:srgbClr val="FFFFCC"/>
                </a:solidFill>
              </a:rPr>
              <a:t>Isus je to i rekao </a:t>
            </a:r>
            <a:r>
              <a:rPr lang="en-GB" sz="2500" smtClean="0">
                <a:solidFill>
                  <a:srgbClr val="FFFFCC"/>
                </a:solidFill>
              </a:rPr>
              <a:t>: “</a:t>
            </a:r>
            <a:r>
              <a:rPr lang="sr-Latn-CS" sz="2500" smtClean="0">
                <a:solidFill>
                  <a:srgbClr val="FFFFCC"/>
                </a:solidFill>
              </a:rPr>
              <a:t>jer usta govore od srca </a:t>
            </a:r>
            <a:r>
              <a:rPr lang="en-GB" sz="2500" smtClean="0">
                <a:solidFill>
                  <a:srgbClr val="FFFFCC"/>
                </a:solidFill>
              </a:rPr>
              <a:t> (</a:t>
            </a:r>
            <a:r>
              <a:rPr lang="sr-Latn-CS" sz="2500" smtClean="0">
                <a:solidFill>
                  <a:srgbClr val="FFFFCC"/>
                </a:solidFill>
              </a:rPr>
              <a:t>uma</a:t>
            </a:r>
            <a:r>
              <a:rPr lang="en-GB" sz="2500" smtClean="0">
                <a:solidFill>
                  <a:srgbClr val="FFFFCC"/>
                </a:solidFill>
              </a:rPr>
              <a:t>)” (Mt. 12:34). </a:t>
            </a:r>
          </a:p>
        </p:txBody>
      </p:sp>
      <p:pic>
        <p:nvPicPr>
          <p:cNvPr id="4" name="Picture 3" descr="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566213"/>
            <a:ext cx="5616624" cy="22917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2642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2.2. Nadahnuće</a:t>
            </a:r>
          </a:p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Božiji Duh i Njegova Reč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Nadahnuće pisaca Pisma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3000" smtClean="0"/>
              <a:t>Božiji um/duh</a:t>
            </a:r>
            <a:r>
              <a:rPr lang="en-GB" sz="3000" smtClean="0"/>
              <a:t> </a:t>
            </a:r>
            <a:r>
              <a:rPr lang="sr-Latn-CS" sz="3000" smtClean="0"/>
              <a:t>odražava se u Njegovoj reči</a:t>
            </a:r>
            <a:r>
              <a:rPr lang="en-GB" sz="3000" smtClean="0"/>
              <a:t>. </a:t>
            </a:r>
            <a:r>
              <a:rPr lang="sr-Latn-CS" sz="3000" smtClean="0"/>
              <a:t>Bog postiže</a:t>
            </a:r>
            <a:r>
              <a:rPr lang="en-GB" sz="3000" smtClean="0"/>
              <a:t> </a:t>
            </a:r>
            <a:r>
              <a:rPr lang="sr-Latn-CS" sz="3000" smtClean="0"/>
              <a:t>čudesno delovanje </a:t>
            </a:r>
            <a:r>
              <a:rPr lang="en-GB" sz="3000" smtClean="0"/>
              <a:t> </a:t>
            </a:r>
            <a:r>
              <a:rPr lang="sr-Latn-CS" sz="3000" smtClean="0"/>
              <a:t>Njegovog duha na pisane reči </a:t>
            </a:r>
            <a:r>
              <a:rPr lang="en-GB" sz="3000" smtClean="0"/>
              <a:t> </a:t>
            </a:r>
            <a:r>
              <a:rPr lang="en-GB" sz="3000" i="1" smtClean="0"/>
              <a:t> </a:t>
            </a:r>
            <a:r>
              <a:rPr lang="sr-Latn-CS" sz="3000" i="1" smtClean="0"/>
              <a:t>NADAHNUĆEM pisaca</a:t>
            </a:r>
            <a:r>
              <a:rPr lang="en-GB" sz="3000" i="1" smtClean="0"/>
              <a:t>.</a:t>
            </a:r>
            <a:r>
              <a:rPr lang="en-GB" sz="3000" smtClean="0"/>
              <a:t> </a:t>
            </a:r>
          </a:p>
          <a:p>
            <a:pPr>
              <a:lnSpc>
                <a:spcPct val="90000"/>
              </a:lnSpc>
            </a:pPr>
            <a:r>
              <a:rPr lang="sr-Latn-CS" sz="3000" b="1" smtClean="0"/>
              <a:t>NA-DAH-NUĆE</a:t>
            </a:r>
            <a:endParaRPr lang="en-GB" sz="3000" smtClean="0"/>
          </a:p>
          <a:p>
            <a:pPr>
              <a:lnSpc>
                <a:spcPct val="90000"/>
              </a:lnSpc>
            </a:pPr>
            <a:r>
              <a:rPr lang="en-GB" sz="3000" smtClean="0"/>
              <a:t>“</a:t>
            </a:r>
            <a:r>
              <a:rPr lang="sr-Latn-CS" sz="3000" smtClean="0"/>
              <a:t>dah</a:t>
            </a:r>
            <a:r>
              <a:rPr lang="en-GB" sz="3000" smtClean="0"/>
              <a:t>” </a:t>
            </a:r>
            <a:r>
              <a:rPr lang="sr-Latn-CS" sz="3000" smtClean="0"/>
              <a:t>znači kao naš prevod</a:t>
            </a:r>
            <a:r>
              <a:rPr lang="en-GB" sz="3000" smtClean="0"/>
              <a:t> “</a:t>
            </a:r>
            <a:r>
              <a:rPr lang="sr-Latn-CS" sz="3000" smtClean="0"/>
              <a:t>dah</a:t>
            </a:r>
            <a:r>
              <a:rPr lang="en-GB" sz="3000" smtClean="0"/>
              <a:t>” </a:t>
            </a:r>
            <a:r>
              <a:rPr lang="sr-Latn-CS" sz="3000" smtClean="0"/>
              <a:t>ili dahtanje</a:t>
            </a:r>
            <a:r>
              <a:rPr lang="en-GB" sz="3000" smtClean="0"/>
              <a:t>, “</a:t>
            </a:r>
            <a:r>
              <a:rPr lang="sr-Latn-CS" sz="3000" smtClean="0"/>
              <a:t>nadahnuće</a:t>
            </a:r>
            <a:r>
              <a:rPr lang="en-GB" sz="3000" smtClean="0"/>
              <a:t>” </a:t>
            </a:r>
            <a:r>
              <a:rPr lang="sr-Latn-CS" sz="3000" smtClean="0"/>
              <a:t>znači</a:t>
            </a:r>
            <a:r>
              <a:rPr lang="en-GB" sz="3000" smtClean="0"/>
              <a:t> “</a:t>
            </a:r>
            <a:r>
              <a:rPr lang="sr-Latn-CS" sz="3000" smtClean="0"/>
              <a:t>udahnut </a:t>
            </a:r>
            <a:r>
              <a:rPr lang="en-GB" sz="3000" smtClean="0"/>
              <a:t>”. T</a:t>
            </a:r>
            <a:r>
              <a:rPr lang="sr-Latn-CS" sz="3000" smtClean="0"/>
              <a:t>ako da su zapisane reči ljudi</a:t>
            </a:r>
            <a:r>
              <a:rPr lang="en-GB" sz="3000" smtClean="0"/>
              <a:t> </a:t>
            </a:r>
            <a:r>
              <a:rPr lang="sr-Latn-CS" sz="3000" smtClean="0"/>
              <a:t>bile </a:t>
            </a:r>
            <a:r>
              <a:rPr lang="en-GB" sz="3000" smtClean="0"/>
              <a:t>“</a:t>
            </a:r>
            <a:r>
              <a:rPr lang="sr-Latn-CS" sz="3000" smtClean="0"/>
              <a:t>udahnute</a:t>
            </a:r>
            <a:r>
              <a:rPr lang="en-GB" sz="3000" smtClean="0"/>
              <a:t>” </a:t>
            </a:r>
            <a:r>
              <a:rPr lang="sr-Latn-CS" sz="3000" smtClean="0"/>
              <a:t>od strane Boga</a:t>
            </a:r>
            <a:r>
              <a:rPr lang="en-GB" sz="3000" smtClean="0"/>
              <a:t> </a:t>
            </a:r>
            <a:r>
              <a:rPr lang="sr-Latn-CS" sz="3000" smtClean="0"/>
              <a:t>a prenesene Božijim Duhom</a:t>
            </a:r>
            <a:r>
              <a:rPr lang="en-GB" sz="3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2217</Words>
  <Application>Microsoft Office PowerPoint</Application>
  <PresentationFormat>On-screen Show (4:3)</PresentationFormat>
  <Paragraphs>157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Arial</vt:lpstr>
      <vt:lpstr>Copperplate Gothic Bold</vt:lpstr>
      <vt:lpstr>Office Theme</vt:lpstr>
      <vt:lpstr>Image</vt:lpstr>
      <vt:lpstr>Studija 2: Duh Božiji</vt:lpstr>
      <vt:lpstr>2.1  Duh Božiji: Definicija</vt:lpstr>
      <vt:lpstr>Slide 3</vt:lpstr>
      <vt:lpstr>Božiji Duh je sveprisutna delujuća sila , iako se On lično nalazi na nebesima. </vt:lpstr>
      <vt:lpstr>Slide 5</vt:lpstr>
      <vt:lpstr>Sveti Duh</vt:lpstr>
      <vt:lpstr>Sveti Duh je Božija sila</vt:lpstr>
      <vt:lpstr>Slide 8</vt:lpstr>
      <vt:lpstr>Nadahnuće pisaca Pisma</vt:lpstr>
      <vt:lpstr>2 Tim. 3:15-17</vt:lpstr>
      <vt:lpstr>Slide 11</vt:lpstr>
      <vt:lpstr>2 Pet. 1:16,19-21</vt:lpstr>
      <vt:lpstr>Slide 13</vt:lpstr>
      <vt:lpstr>Slide 14</vt:lpstr>
      <vt:lpstr>Slide 15</vt:lpstr>
      <vt:lpstr>Slide 16</vt:lpstr>
      <vt:lpstr>Koji prevod ?</vt:lpstr>
      <vt:lpstr>2.3  Dari Svetog Duha</vt:lpstr>
      <vt:lpstr>Dari duha su dati u određeno vreme i za određene stvari </vt:lpstr>
      <vt:lpstr>Slide 20</vt:lpstr>
      <vt:lpstr>Imati dare Duha ne znači spasenje</vt:lpstr>
      <vt:lpstr>Slide 22</vt:lpstr>
      <vt:lpstr>Određene stvari u određena vremena</vt:lpstr>
      <vt:lpstr>Dari  prvog veka</vt:lpstr>
      <vt:lpstr>DARI PRVOG VEKA</vt:lpstr>
      <vt:lpstr>DARI  PRVOG VEKA</vt:lpstr>
      <vt:lpstr>2.4  POVLAČENJE DARI</vt:lpstr>
      <vt:lpstr>Dari Svetog Duha biće dati po Hristovom povratku</vt:lpstr>
      <vt:lpstr>Darovi su bili povučeni negde izmedju prvog veka i Hristovog povratka </vt:lpstr>
      <vt:lpstr>Kad je Biblija bila data dari su bili povučeni </vt:lpstr>
      <vt:lpstr>Trenutne tvrdnje o posedovanju dara </vt:lpstr>
      <vt:lpstr>Uzaludna nada za isceljenje na Pentakostalnom sastanku</vt:lpstr>
      <vt:lpstr>Osvrt 3:  Da li je Sveti Duh osoba?</vt:lpstr>
      <vt:lpstr>Personifikacija</vt:lpstr>
      <vt:lpstr>Slide 35</vt:lpstr>
      <vt:lpstr>Osvrt 4:  Principi personifikacije</vt:lpstr>
      <vt:lpstr>Studija 2: Pitanja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73</cp:revision>
  <dcterms:created xsi:type="dcterms:W3CDTF">2012-04-15T06:30:21Z</dcterms:created>
  <dcterms:modified xsi:type="dcterms:W3CDTF">2012-08-02T09:30:28Z</dcterms:modified>
</cp:coreProperties>
</file>