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sldIdLst>
    <p:sldId id="256" r:id="rId2"/>
    <p:sldId id="294" r:id="rId3"/>
    <p:sldId id="299" r:id="rId4"/>
    <p:sldId id="295" r:id="rId5"/>
    <p:sldId id="300" r:id="rId6"/>
    <p:sldId id="301" r:id="rId7"/>
    <p:sldId id="302" r:id="rId8"/>
    <p:sldId id="326" r:id="rId9"/>
    <p:sldId id="303" r:id="rId10"/>
    <p:sldId id="304" r:id="rId11"/>
    <p:sldId id="305" r:id="rId12"/>
    <p:sldId id="306" r:id="rId13"/>
    <p:sldId id="296" r:id="rId14"/>
    <p:sldId id="307" r:id="rId15"/>
    <p:sldId id="308" r:id="rId16"/>
    <p:sldId id="297" r:id="rId17"/>
    <p:sldId id="311" r:id="rId18"/>
    <p:sldId id="309" r:id="rId19"/>
    <p:sldId id="258" r:id="rId20"/>
    <p:sldId id="327" r:id="rId21"/>
    <p:sldId id="313" r:id="rId22"/>
    <p:sldId id="263" r:id="rId23"/>
    <p:sldId id="314" r:id="rId24"/>
    <p:sldId id="312" r:id="rId25"/>
    <p:sldId id="269" r:id="rId26"/>
    <p:sldId id="315" r:id="rId27"/>
    <p:sldId id="316" r:id="rId28"/>
    <p:sldId id="317" r:id="rId29"/>
    <p:sldId id="318" r:id="rId30"/>
    <p:sldId id="298" r:id="rId31"/>
    <p:sldId id="319" r:id="rId32"/>
    <p:sldId id="320" r:id="rId33"/>
    <p:sldId id="321" r:id="rId34"/>
    <p:sldId id="322" r:id="rId35"/>
    <p:sldId id="323" r:id="rId36"/>
    <p:sldId id="324" r:id="rId37"/>
    <p:sldId id="325" r:id="rId38"/>
    <p:sldId id="292" r:id="rId39"/>
    <p:sldId id="293" r:id="rId40"/>
    <p:sldId id="310" r:id="rId4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39" autoAdjust="0"/>
  </p:normalViewPr>
  <p:slideViewPr>
    <p:cSldViewPr>
      <p:cViewPr varScale="1">
        <p:scale>
          <a:sx n="70" d="100"/>
          <a:sy n="70" d="100"/>
        </p:scale>
        <p:origin x="-13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B161220-C100-47F2-A7C9-8F5331F90B5F}" type="datetimeFigureOut">
              <a:rPr lang="en-GB"/>
              <a:pPr>
                <a:defRPr/>
              </a:pPr>
              <a:t>13/08/2012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8FB434C-4FC7-46DE-A3B6-717CC50ED9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15DD9-8291-45E9-8072-B54EBBF57F69}" type="datetimeFigureOut">
              <a:rPr lang="en-GB"/>
              <a:pPr>
                <a:defRPr/>
              </a:pPr>
              <a:t>13/08/2012</a:t>
            </a:fld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25C86-E655-4A0E-92F6-FF21A09570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391D4-F245-4E84-BCD1-511F44B615DD}" type="datetimeFigureOut">
              <a:rPr lang="en-GB"/>
              <a:pPr>
                <a:defRPr/>
              </a:pPr>
              <a:t>13/08/2012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C86A0-E2F2-40E4-9AAE-DD94CF818FE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3D29A-5C41-44F5-ACE8-6A1559DF02D9}" type="datetimeFigureOut">
              <a:rPr lang="en-GB"/>
              <a:pPr>
                <a:defRPr/>
              </a:pPr>
              <a:t>13/08/2012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04DA5-1916-4EFC-A792-A98C71831C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D5A58-3421-4B5B-8B99-755622D0F03B}" type="datetimeFigureOut">
              <a:rPr lang="en-GB"/>
              <a:pPr>
                <a:defRPr/>
              </a:pPr>
              <a:t>13/08/2012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6D90D-3F2D-406B-BFA3-51C7C5B4124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C0473-06A5-499A-AC21-D5F5220C27C0}" type="datetimeFigureOut">
              <a:rPr lang="en-GB"/>
              <a:pPr>
                <a:defRPr/>
              </a:pPr>
              <a:t>13/08/2012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E3CCC-8F39-477A-9F39-25A2F482D9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F35CBA-37C1-4EF4-898E-3AA861933B29}" type="datetimeFigureOut">
              <a:rPr lang="en-GB"/>
              <a:pPr>
                <a:defRPr/>
              </a:pPr>
              <a:t>13/08/2012</a:t>
            </a:fld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58EB4-B24F-4767-9F0F-EFA8EC5BFF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64511-71E1-4A15-9D1C-3525E97D01DB}" type="datetimeFigureOut">
              <a:rPr lang="en-GB"/>
              <a:pPr>
                <a:defRPr/>
              </a:pPr>
              <a:t>13/08/2012</a:t>
            </a:fld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27A3A-54A1-4F7A-9662-039866293E4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EE81C-A8CA-4A6D-88FB-FA9B343883E6}" type="datetimeFigureOut">
              <a:rPr lang="en-GB"/>
              <a:pPr>
                <a:defRPr/>
              </a:pPr>
              <a:t>13/08/2012</a:t>
            </a:fld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A1900-75CF-43B8-91AB-DDA37C675D7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5BE1D-1089-4C01-9BC0-9DAA61F1B8D5}" type="datetimeFigureOut">
              <a:rPr lang="en-GB"/>
              <a:pPr>
                <a:defRPr/>
              </a:pPr>
              <a:t>13/08/2012</a:t>
            </a:fld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D66529-C63A-4B68-9388-2BE669504D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15893-5DF8-4E5B-9E47-0AE4A836838C}" type="datetimeFigureOut">
              <a:rPr lang="en-GB"/>
              <a:pPr>
                <a:defRPr/>
              </a:pPr>
              <a:t>13/08/2012</a:t>
            </a:fld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767A7-5E36-414F-B6BD-780441D80F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4AE57-ED95-4B2F-9157-DCE81341C192}" type="datetimeFigureOut">
              <a:rPr lang="en-GB"/>
              <a:pPr>
                <a:defRPr/>
              </a:pPr>
              <a:t>13/08/2012</a:t>
            </a:fld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BEC40-50A3-4505-ADBF-7392A234DAF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04B303C-AFA4-4076-8554-9715EC1996BD}" type="datetimeFigureOut">
              <a:rPr lang="en-GB"/>
              <a:pPr>
                <a:defRPr/>
              </a:pPr>
              <a:t>13/08/2012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30EA545-D59D-453D-A453-471115D538C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6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WordArt 5"/>
          <p:cNvSpPr>
            <a:spLocks noChangeArrowheads="1" noChangeShapeType="1" noTextEdit="1"/>
          </p:cNvSpPr>
          <p:nvPr/>
        </p:nvSpPr>
        <p:spPr bwMode="auto">
          <a:xfrm>
            <a:off x="1258888" y="1989138"/>
            <a:ext cx="64770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Studija 3: Božija obećanja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Uništenje zmije</a:t>
            </a:r>
            <a:endParaRPr lang="en-GB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r-Latn-CS" sz="2200" smtClean="0"/>
              <a:t>Isus Hrist koji je </a:t>
            </a:r>
            <a:r>
              <a:rPr lang="en-GB" sz="2200" smtClean="0"/>
              <a:t> (</a:t>
            </a:r>
            <a:r>
              <a:rPr lang="sr-Latn-CS" sz="2200" smtClean="0"/>
              <a:t>preko krsta</a:t>
            </a:r>
            <a:r>
              <a:rPr lang="en-GB" sz="2200" smtClean="0"/>
              <a:t>) </a:t>
            </a:r>
            <a:r>
              <a:rPr lang="sr-Latn-CS" sz="2200" smtClean="0"/>
              <a:t>pobedio smrt</a:t>
            </a:r>
            <a:r>
              <a:rPr lang="en-GB" sz="2200" smtClean="0"/>
              <a:t> (</a:t>
            </a:r>
            <a:r>
              <a:rPr lang="sr-Latn-CS" sz="2200" smtClean="0"/>
              <a:t>a time i kaznu za greh</a:t>
            </a:r>
            <a:r>
              <a:rPr lang="en-GB" sz="2200" smtClean="0"/>
              <a:t> - R</a:t>
            </a:r>
            <a:r>
              <a:rPr lang="sr-Latn-CS" sz="2200" smtClean="0"/>
              <a:t>i</a:t>
            </a:r>
            <a:r>
              <a:rPr lang="en-GB" sz="2200" smtClean="0"/>
              <a:t>m. 6:23), </a:t>
            </a:r>
            <a:r>
              <a:rPr lang="sr-Latn-CS" sz="2200" smtClean="0"/>
              <a:t>‘’ koji raskopa smrt i obasja život i neraspadljivost jevanđeljem</a:t>
            </a:r>
            <a:r>
              <a:rPr lang="en-GB" sz="2200" smtClean="0"/>
              <a:t>” (2 Tim. 1:10).</a:t>
            </a:r>
          </a:p>
          <a:p>
            <a:pPr>
              <a:lnSpc>
                <a:spcPct val="90000"/>
              </a:lnSpc>
            </a:pPr>
            <a:r>
              <a:rPr lang="en-GB" sz="2200" smtClean="0"/>
              <a:t>“</a:t>
            </a:r>
            <a:r>
              <a:rPr lang="sr-Latn-CS" sz="2200" smtClean="0"/>
              <a:t>posla Bo sina svojega u obličiju tela grešnog i za greh osudi greh u telu</a:t>
            </a:r>
            <a:r>
              <a:rPr lang="en-GB" sz="2200" smtClean="0"/>
              <a:t>”, </a:t>
            </a:r>
            <a:r>
              <a:rPr lang="sr-Latn-CS" sz="2200" smtClean="0"/>
              <a:t>tj</a:t>
            </a:r>
            <a:r>
              <a:rPr lang="en-GB" sz="2200" smtClean="0"/>
              <a:t>. </a:t>
            </a:r>
            <a:r>
              <a:rPr lang="sr-Latn-CS" sz="2200" smtClean="0"/>
              <a:t>Biblijskog đavola</a:t>
            </a:r>
            <a:r>
              <a:rPr lang="en-GB" sz="2200" smtClean="0"/>
              <a:t>, </a:t>
            </a:r>
            <a:r>
              <a:rPr lang="sr-Latn-CS" sz="2200" smtClean="0"/>
              <a:t>zmiju</a:t>
            </a:r>
            <a:r>
              <a:rPr lang="en-GB" sz="2200" smtClean="0"/>
              <a:t> (R</a:t>
            </a:r>
            <a:r>
              <a:rPr lang="sr-Latn-CS" sz="2200" smtClean="0"/>
              <a:t>i</a:t>
            </a:r>
            <a:r>
              <a:rPr lang="en-GB" sz="2200" smtClean="0"/>
              <a:t>m. 8:3).</a:t>
            </a:r>
          </a:p>
          <a:p>
            <a:pPr>
              <a:lnSpc>
                <a:spcPct val="90000"/>
              </a:lnSpc>
            </a:pPr>
            <a:r>
              <a:rPr lang="sr-Latn-CS" sz="2200" smtClean="0"/>
              <a:t>I</a:t>
            </a:r>
            <a:r>
              <a:rPr lang="en-GB" sz="2200" smtClean="0"/>
              <a:t>sus “</a:t>
            </a:r>
            <a:r>
              <a:rPr lang="sr-Latn-CS" sz="2200" smtClean="0"/>
              <a:t>on se javi da naše grehe uzme</a:t>
            </a:r>
            <a:r>
              <a:rPr lang="en-GB" sz="2200" smtClean="0"/>
              <a:t>” (1 J</a:t>
            </a:r>
            <a:r>
              <a:rPr lang="sr-Latn-CS" sz="2200" smtClean="0"/>
              <a:t>ov</a:t>
            </a:r>
            <a:r>
              <a:rPr lang="en-GB" sz="2200" smtClean="0"/>
              <a:t>. 3:5).</a:t>
            </a:r>
          </a:p>
          <a:p>
            <a:pPr>
              <a:lnSpc>
                <a:spcPct val="90000"/>
              </a:lnSpc>
            </a:pPr>
            <a:r>
              <a:rPr lang="sr-Latn-CS" sz="2200" smtClean="0"/>
              <a:t>Na krstu</a:t>
            </a:r>
            <a:r>
              <a:rPr lang="en-GB" sz="2200" smtClean="0"/>
              <a:t>, </a:t>
            </a:r>
            <a:r>
              <a:rPr lang="sr-Latn-CS" sz="2200" smtClean="0"/>
              <a:t>to je suština Njegovog</a:t>
            </a:r>
            <a:r>
              <a:rPr lang="en-GB" sz="2200" smtClean="0"/>
              <a:t> ‘</a:t>
            </a:r>
            <a:r>
              <a:rPr lang="sr-Latn-CS" sz="2200" smtClean="0"/>
              <a:t>stati na glavu zmiji</a:t>
            </a:r>
            <a:r>
              <a:rPr lang="en-GB" sz="2200" smtClean="0"/>
              <a:t>’ </a:t>
            </a:r>
            <a:r>
              <a:rPr lang="sr-Latn-CS" sz="2200" smtClean="0"/>
              <a:t>iz</a:t>
            </a:r>
            <a:r>
              <a:rPr lang="en-GB" sz="2200" smtClean="0"/>
              <a:t> </a:t>
            </a:r>
            <a:r>
              <a:rPr lang="sr-Latn-CS" sz="2200" smtClean="0"/>
              <a:t>Post</a:t>
            </a:r>
            <a:r>
              <a:rPr lang="en-GB" sz="2200" smtClean="0"/>
              <a:t>. 3:15 </a:t>
            </a:r>
            <a:r>
              <a:rPr lang="sr-Latn-CS" sz="2200" smtClean="0"/>
              <a:t>Tako smo mi kao potomci isceljeni od rane koju am je nanela zmija</a:t>
            </a:r>
            <a:r>
              <a:rPr lang="en-GB" sz="2200" smtClean="0"/>
              <a:t>(Is. 53:5 ).</a:t>
            </a:r>
          </a:p>
          <a:p>
            <a:pPr>
              <a:lnSpc>
                <a:spcPct val="90000"/>
              </a:lnSpc>
            </a:pPr>
            <a:endParaRPr lang="en-GB" sz="220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Neprijateljstvo na krstu</a:t>
            </a:r>
            <a:endParaRPr lang="en-GB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2400" smtClean="0"/>
              <a:t>Is. 53:4,5 </a:t>
            </a:r>
            <a:r>
              <a:rPr lang="sr-Latn-CS" sz="2400" smtClean="0"/>
              <a:t>opis Hristovog</a:t>
            </a:r>
            <a:r>
              <a:rPr lang="en-GB" sz="2400" smtClean="0"/>
              <a:t> ‘</a:t>
            </a:r>
            <a:r>
              <a:rPr lang="sr-Latn-CS" sz="2400" smtClean="0"/>
              <a:t>ranjavanja</a:t>
            </a:r>
            <a:r>
              <a:rPr lang="en-GB" sz="2400" smtClean="0"/>
              <a:t>’ </a:t>
            </a:r>
            <a:r>
              <a:rPr lang="sr-Latn-CS" sz="2400" smtClean="0"/>
              <a:t>od Boga </a:t>
            </a:r>
            <a:r>
              <a:rPr lang="en-GB" sz="2400" smtClean="0"/>
              <a:t> </a:t>
            </a:r>
            <a:r>
              <a:rPr lang="sr-Latn-CS" sz="2400" smtClean="0"/>
              <a:t>kroz smrt na krstu ciljano aludira na zapis iz</a:t>
            </a:r>
            <a:r>
              <a:rPr lang="en-GB" sz="2400" smtClean="0"/>
              <a:t> </a:t>
            </a:r>
            <a:r>
              <a:rPr lang="sr-Latn-CS" sz="2400" smtClean="0"/>
              <a:t>Post</a:t>
            </a:r>
            <a:r>
              <a:rPr lang="en-GB" sz="2400" smtClean="0"/>
              <a:t>. 3:15 </a:t>
            </a:r>
            <a:r>
              <a:rPr lang="sr-Latn-CS" sz="2400" smtClean="0"/>
              <a:t>kako će zmija raniti Hrista</a:t>
            </a:r>
            <a:r>
              <a:rPr lang="en-GB" sz="2400" smtClean="0"/>
              <a:t>.</a:t>
            </a:r>
          </a:p>
          <a:p>
            <a:pPr>
              <a:lnSpc>
                <a:spcPct val="90000"/>
              </a:lnSpc>
            </a:pPr>
            <a:r>
              <a:rPr lang="en-GB" sz="2400" smtClean="0"/>
              <a:t>“</a:t>
            </a:r>
            <a:r>
              <a:rPr lang="sr-Latn-CS" sz="2400" smtClean="0"/>
              <a:t>Kad vide </a:t>
            </a:r>
            <a:r>
              <a:rPr lang="en-GB" sz="2400" smtClean="0"/>
              <a:t> (Jo</a:t>
            </a:r>
            <a:r>
              <a:rPr lang="sr-Latn-CS" sz="2400" smtClean="0"/>
              <a:t>van</a:t>
            </a:r>
            <a:r>
              <a:rPr lang="en-GB" sz="2400" smtClean="0"/>
              <a:t>) </a:t>
            </a:r>
            <a:r>
              <a:rPr lang="sr-Latn-CS" sz="2400" smtClean="0"/>
              <a:t>mnoge farizeje i seduceje</a:t>
            </a:r>
            <a:r>
              <a:rPr lang="en-GB" sz="2400" smtClean="0"/>
              <a:t> (</a:t>
            </a:r>
            <a:r>
              <a:rPr lang="sr-Latn-CS" sz="2400" smtClean="0"/>
              <a:t>Jevrejske verske grupe koje odbacuju Isusa</a:t>
            </a:r>
            <a:r>
              <a:rPr lang="en-GB" sz="2400" smtClean="0"/>
              <a:t>) </a:t>
            </a:r>
            <a:r>
              <a:rPr lang="sr-Latn-CS" sz="2400" smtClean="0"/>
              <a:t>gde idu da ih krsti</a:t>
            </a:r>
            <a:r>
              <a:rPr lang="en-GB" sz="2400" smtClean="0"/>
              <a:t>, </a:t>
            </a:r>
            <a:r>
              <a:rPr lang="sr-Latn-CS" sz="2400" smtClean="0"/>
              <a:t>reče im porodi aspidini</a:t>
            </a:r>
            <a:r>
              <a:rPr lang="en-GB" sz="2400" smtClean="0"/>
              <a:t> (</a:t>
            </a:r>
            <a:r>
              <a:rPr lang="sr-Latn-CS" sz="2400" smtClean="0"/>
              <a:t>rod zmijski</a:t>
            </a:r>
            <a:r>
              <a:rPr lang="en-GB" sz="2400" smtClean="0"/>
              <a:t>), </a:t>
            </a:r>
            <a:r>
              <a:rPr lang="sr-Latn-CS" sz="2400" smtClean="0"/>
              <a:t>ko kaže vama da bežite od gnijeva koji ide</a:t>
            </a:r>
            <a:r>
              <a:rPr lang="en-GB" sz="2400" smtClean="0"/>
              <a:t>?” (Mt. 3:7).</a:t>
            </a:r>
          </a:p>
          <a:p>
            <a:pPr>
              <a:lnSpc>
                <a:spcPct val="90000"/>
              </a:lnSpc>
            </a:pPr>
            <a:endParaRPr lang="en-GB" sz="240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Neprijateljstvo današnjice</a:t>
            </a:r>
            <a:endParaRPr lang="en-GB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sr-Latn-CS" sz="2000" smtClean="0"/>
              <a:t>Živeti u istini danas nije poželjno </a:t>
            </a:r>
            <a:r>
              <a:rPr lang="en-GB" sz="2000" smtClean="0"/>
              <a:t>; </a:t>
            </a:r>
            <a:r>
              <a:rPr lang="sr-Latn-CS" sz="2000" smtClean="0"/>
              <a:t>znajući je </a:t>
            </a:r>
            <a:r>
              <a:rPr lang="en-GB" sz="2000" smtClean="0"/>
              <a:t> </a:t>
            </a:r>
            <a:r>
              <a:rPr lang="sr-Latn-CS" sz="2000" smtClean="0"/>
              <a:t>i živeći po njoj koliko možemo</a:t>
            </a:r>
            <a:r>
              <a:rPr lang="en-GB" sz="2000" smtClean="0"/>
              <a:t> </a:t>
            </a:r>
            <a:r>
              <a:rPr lang="sr-Latn-CS" sz="2000" smtClean="0"/>
              <a:t>uvek nam stvara probleme u svakidašnjem životu</a:t>
            </a:r>
            <a:r>
              <a:rPr lang="en-GB" sz="2000" smtClean="0"/>
              <a:t>, </a:t>
            </a:r>
            <a:r>
              <a:rPr lang="sr-Latn-CS" sz="2000" smtClean="0"/>
              <a:t>čak  nam ne retko preti progonstvom</a:t>
            </a:r>
            <a:r>
              <a:rPr lang="en-GB" sz="2000" smtClean="0"/>
              <a:t>.</a:t>
            </a:r>
          </a:p>
          <a:p>
            <a:pPr>
              <a:lnSpc>
                <a:spcPct val="80000"/>
              </a:lnSpc>
            </a:pPr>
            <a:r>
              <a:rPr lang="en-GB" sz="2000" smtClean="0"/>
              <a:t>“postadoh vam neprijatelj istinu vam govore</a:t>
            </a:r>
            <a:r>
              <a:rPr lang="sr-Latn-CS" sz="2000" smtClean="0"/>
              <a:t>ći</a:t>
            </a:r>
            <a:r>
              <a:rPr lang="en-GB" sz="2000" smtClean="0"/>
              <a:t>?” (Gal. 4:14-16).</a:t>
            </a:r>
          </a:p>
          <a:p>
            <a:pPr>
              <a:lnSpc>
                <a:spcPct val="80000"/>
              </a:lnSpc>
            </a:pPr>
            <a:r>
              <a:rPr lang="en-GB" sz="2000" smtClean="0"/>
              <a:t>“</a:t>
            </a:r>
            <a:r>
              <a:rPr lang="sr-Latn-CS" sz="2000" smtClean="0"/>
              <a:t>Kao prerođeni ne od sjemena koje trune nego od onog koji ne trune</a:t>
            </a:r>
            <a:r>
              <a:rPr lang="en-GB" sz="2000" smtClean="0"/>
              <a:t> (</a:t>
            </a:r>
            <a:r>
              <a:rPr lang="sr-Latn-CS" sz="2000" smtClean="0"/>
              <a:t>istinskom spoznajom Božije reči </a:t>
            </a:r>
            <a:r>
              <a:rPr lang="en-GB" sz="2000" smtClean="0"/>
              <a:t> – 1 Pet. 1:23), </a:t>
            </a:r>
            <a:r>
              <a:rPr lang="sr-Latn-CS" sz="2000" smtClean="0"/>
              <a:t>...koja ostaje doveka</a:t>
            </a:r>
            <a:r>
              <a:rPr lang="en-GB" sz="2000" smtClean="0"/>
              <a:t>” (Gal. 4:29).</a:t>
            </a:r>
          </a:p>
          <a:p>
            <a:pPr>
              <a:lnSpc>
                <a:spcPct val="80000"/>
              </a:lnSpc>
            </a:pPr>
            <a:r>
              <a:rPr lang="en-GB" sz="2000" smtClean="0"/>
              <a:t>“</a:t>
            </a:r>
            <a:r>
              <a:rPr lang="sr-Latn-CS" sz="2000" smtClean="0"/>
              <a:t>Pravednima je mrzak nepravednik a bezbožniku je mrzak koji pravo hodi</a:t>
            </a:r>
            <a:r>
              <a:rPr lang="en-GB" sz="2000" smtClean="0"/>
              <a:t>” (Prov. 29:27). </a:t>
            </a:r>
            <a:r>
              <a:rPr lang="sr-Latn-CS" sz="2000" smtClean="0"/>
              <a:t>To je neprijateljstvo izmedju vernika i sveta</a:t>
            </a:r>
            <a:r>
              <a:rPr lang="en-GB" sz="2000" smtClean="0"/>
              <a:t>.</a:t>
            </a:r>
          </a:p>
          <a:p>
            <a:pPr>
              <a:lnSpc>
                <a:spcPct val="80000"/>
              </a:lnSpc>
            </a:pPr>
            <a:endParaRPr lang="en-GB" sz="20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3.3  </a:t>
            </a:r>
            <a:r>
              <a:rPr lang="sr-Latn-CS" smtClean="0"/>
              <a:t>Obećanje Noju </a:t>
            </a:r>
            <a:endParaRPr lang="en-GB" smtClean="0"/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Zavet</a:t>
            </a:r>
            <a:endParaRPr lang="en-GB" smtClean="0"/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Ja evo postavljam</a:t>
            </a:r>
            <a:r>
              <a:rPr lang="sr-Latn-CS" smtClean="0"/>
              <a:t> zavjet svoj s vama</a:t>
            </a:r>
            <a:r>
              <a:rPr lang="en-GB" smtClean="0"/>
              <a:t>...</a:t>
            </a:r>
            <a:r>
              <a:rPr lang="sr-Latn-CS" smtClean="0"/>
              <a:t>Postavljam zavet svoj s vama</a:t>
            </a:r>
            <a:r>
              <a:rPr lang="en-GB" smtClean="0"/>
              <a:t> (</a:t>
            </a:r>
            <a:r>
              <a:rPr lang="sr-Latn-CS" smtClean="0"/>
              <a:t>podvlacimo u zapisu</a:t>
            </a:r>
            <a:r>
              <a:rPr lang="en-GB" smtClean="0"/>
              <a:t> “</a:t>
            </a:r>
            <a:r>
              <a:rPr lang="sr-Latn-CS" smtClean="0"/>
              <a:t>Ja</a:t>
            </a:r>
            <a:r>
              <a:rPr lang="en-GB" smtClean="0"/>
              <a:t>” -  </a:t>
            </a:r>
            <a:r>
              <a:rPr lang="sr-Latn-CS" i="1" smtClean="0"/>
              <a:t>zadivljuće</a:t>
            </a:r>
            <a:r>
              <a:rPr lang="en-GB" smtClean="0"/>
              <a:t> </a:t>
            </a:r>
            <a:r>
              <a:rPr lang="sr-Latn-CS" smtClean="0"/>
              <a:t>je</a:t>
            </a:r>
            <a:r>
              <a:rPr lang="en-GB" smtClean="0"/>
              <a:t> </a:t>
            </a:r>
            <a:r>
              <a:rPr lang="sr-Latn-CS" smtClean="0"/>
              <a:t>Bog bira da napravi zavet sa smrtnim čovekom</a:t>
            </a:r>
            <a:r>
              <a:rPr lang="en-GB" smtClean="0"/>
              <a:t>!); </a:t>
            </a:r>
            <a:r>
              <a:rPr lang="sr-Latn-CS" smtClean="0"/>
              <a:t>neće ni jedno telo poginuti od potopa niti će više biti potopa da zatre zemlju</a:t>
            </a:r>
            <a:r>
              <a:rPr lang="en-GB" smtClean="0"/>
              <a:t>” (</a:t>
            </a:r>
            <a:r>
              <a:rPr lang="sr-Latn-CS" smtClean="0"/>
              <a:t>Post</a:t>
            </a:r>
            <a:r>
              <a:rPr lang="en-GB" smtClean="0"/>
              <a:t>. 9:9‑12).</a:t>
            </a:r>
          </a:p>
          <a:p>
            <a:endParaRPr lang="en-GB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4500" smtClean="0"/>
              <a:t>Zemlja neće biti uništena</a:t>
            </a:r>
            <a:r>
              <a:rPr lang="en-GB" sz="4500" smtClean="0"/>
              <a:t>.</a:t>
            </a:r>
            <a:br>
              <a:rPr lang="en-GB" sz="4500" smtClean="0"/>
            </a:br>
            <a:endParaRPr lang="en-GB" sz="450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2000" smtClean="0"/>
              <a:t>“</a:t>
            </a:r>
            <a:r>
              <a:rPr lang="sr-Latn-CS" sz="2000" smtClean="0"/>
              <a:t>zemlju utvrdi do vijeka</a:t>
            </a:r>
            <a:r>
              <a:rPr lang="en-GB" sz="2000" smtClean="0"/>
              <a:t>” (Ps. 78:69).</a:t>
            </a:r>
          </a:p>
          <a:p>
            <a:pPr>
              <a:lnSpc>
                <a:spcPct val="80000"/>
              </a:lnSpc>
            </a:pPr>
            <a:r>
              <a:rPr lang="en-GB" sz="2000" smtClean="0"/>
              <a:t>“</a:t>
            </a:r>
            <a:r>
              <a:rPr lang="sr-Latn-CS" sz="2000" smtClean="0"/>
              <a:t>zemlja stoji u vijek</a:t>
            </a:r>
            <a:r>
              <a:rPr lang="en-GB" sz="2000" smtClean="0"/>
              <a:t>” (</a:t>
            </a:r>
            <a:r>
              <a:rPr lang="sr-Latn-CS" sz="2000" smtClean="0"/>
              <a:t>Prop</a:t>
            </a:r>
            <a:r>
              <a:rPr lang="en-GB" sz="2000" smtClean="0"/>
              <a:t>. 1:4).</a:t>
            </a:r>
          </a:p>
          <a:p>
            <a:pPr>
              <a:lnSpc>
                <a:spcPct val="80000"/>
              </a:lnSpc>
            </a:pPr>
            <a:r>
              <a:rPr lang="en-GB" sz="2000" smtClean="0"/>
              <a:t>“Sun</a:t>
            </a:r>
            <a:r>
              <a:rPr lang="sr-Latn-CS" sz="2000" smtClean="0"/>
              <a:t>ce i mjeseče</a:t>
            </a:r>
            <a:r>
              <a:rPr lang="en-GB" sz="2000" smtClean="0"/>
              <a:t>...</a:t>
            </a:r>
            <a:r>
              <a:rPr lang="sr-Latn-CS" sz="2000" smtClean="0"/>
              <a:t>zvezde</a:t>
            </a:r>
            <a:r>
              <a:rPr lang="en-GB" sz="2000" smtClean="0"/>
              <a:t>...</a:t>
            </a:r>
            <a:r>
              <a:rPr lang="sr-Latn-CS" sz="2000" smtClean="0"/>
              <a:t>nebesa</a:t>
            </a:r>
            <a:r>
              <a:rPr lang="en-GB" sz="2000" smtClean="0"/>
              <a:t>...</a:t>
            </a:r>
            <a:r>
              <a:rPr lang="sr-Latn-CS" sz="2000" smtClean="0"/>
              <a:t>postavi ih za svagda i za va vijek, dade naredbu, koja neće proći</a:t>
            </a:r>
            <a:r>
              <a:rPr lang="en-GB" sz="2000" smtClean="0"/>
              <a:t>” (Ps. 148:3-6).</a:t>
            </a:r>
          </a:p>
          <a:p>
            <a:pPr>
              <a:lnSpc>
                <a:spcPct val="80000"/>
              </a:lnSpc>
            </a:pPr>
            <a:r>
              <a:rPr lang="en-GB" sz="2000" smtClean="0"/>
              <a:t>“</a:t>
            </a:r>
            <a:r>
              <a:rPr lang="sr-Latn-CS" sz="2000" smtClean="0"/>
              <a:t>Jer će zemlja biti puna poznanja Gospodinova kao more vode što je puno</a:t>
            </a:r>
            <a:r>
              <a:rPr lang="en-GB" sz="2000" smtClean="0"/>
              <a:t>” (Is. 11:9; </a:t>
            </a:r>
            <a:r>
              <a:rPr lang="sr-Latn-CS" sz="2000" smtClean="0"/>
              <a:t>Bro</a:t>
            </a:r>
            <a:r>
              <a:rPr lang="en-GB" sz="2000" smtClean="0"/>
              <a:t>. 14:21) – </a:t>
            </a:r>
            <a:r>
              <a:rPr lang="sr-Latn-CS" sz="2000" smtClean="0"/>
              <a:t>teško da će Bog dozvoliti da se zemlja uništi sama </a:t>
            </a:r>
            <a:r>
              <a:rPr lang="en-GB" sz="2000" smtClean="0"/>
              <a:t>. </a:t>
            </a:r>
            <a:r>
              <a:rPr lang="sr-Latn-CS" sz="2000" smtClean="0"/>
              <a:t>Ovo obećanje još nije stiglo da se ispuni </a:t>
            </a:r>
            <a:r>
              <a:rPr lang="en-GB" sz="2000" smtClean="0"/>
              <a:t>.</a:t>
            </a:r>
          </a:p>
          <a:p>
            <a:pPr>
              <a:lnSpc>
                <a:spcPct val="80000"/>
              </a:lnSpc>
            </a:pPr>
            <a:r>
              <a:rPr lang="en-GB" sz="2000" smtClean="0"/>
              <a:t>“</a:t>
            </a:r>
            <a:r>
              <a:rPr lang="sr-Latn-CS" sz="2000" smtClean="0"/>
              <a:t>On je Bog koji je oblikovao i sazdao zemlju, koji ju je učvrstio i nije je stvorio pustu, već ju je uobličio za obitavanje </a:t>
            </a:r>
            <a:r>
              <a:rPr lang="en-GB" sz="2000" smtClean="0"/>
              <a:t>” (Is. 45:18). </a:t>
            </a:r>
            <a:r>
              <a:rPr lang="sr-Latn-CS" sz="2000" smtClean="0"/>
              <a:t>Ako je Bog stvorio zemlju da se uništi</a:t>
            </a:r>
            <a:r>
              <a:rPr lang="en-GB" sz="2000" smtClean="0"/>
              <a:t>, </a:t>
            </a:r>
            <a:r>
              <a:rPr lang="sr-Latn-CS" sz="2000" smtClean="0"/>
              <a:t>onda je Njegov rad uzaludan</a:t>
            </a:r>
            <a:r>
              <a:rPr lang="en-GB" sz="2000" smtClean="0"/>
              <a:t>.</a:t>
            </a:r>
          </a:p>
          <a:p>
            <a:pPr>
              <a:lnSpc>
                <a:spcPct val="80000"/>
              </a:lnSpc>
            </a:pPr>
            <a:endParaRPr lang="en-GB" sz="200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500" smtClean="0"/>
              <a:t>3.4  </a:t>
            </a:r>
            <a:r>
              <a:rPr lang="sr-Latn-CS" sz="4500" smtClean="0"/>
              <a:t>Obećanje Abrahamu</a:t>
            </a:r>
            <a:r>
              <a:rPr lang="en-GB" sz="4500" smtClean="0"/>
              <a:t/>
            </a:r>
            <a:br>
              <a:rPr lang="en-GB" sz="4500" smtClean="0"/>
            </a:br>
            <a:endParaRPr lang="en-GB" sz="4500" smtClean="0"/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>
          <a:xfrm>
            <a:off x="609600" y="1176338"/>
            <a:ext cx="2212975" cy="1582737"/>
          </a:xfrm>
        </p:spPr>
        <p:txBody>
          <a:bodyPr/>
          <a:lstStyle/>
          <a:p>
            <a:endParaRPr lang="en-GB" smtClean="0"/>
          </a:p>
        </p:txBody>
      </p:sp>
      <p:sp>
        <p:nvSpPr>
          <p:cNvPr id="30722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925"/>
            <a:ext cx="2209800" cy="2179638"/>
          </a:xfrm>
        </p:spPr>
        <p:txBody>
          <a:bodyPr/>
          <a:lstStyle/>
          <a:p>
            <a:endParaRPr lang="en-GB" smtClean="0"/>
          </a:p>
        </p:txBody>
      </p:sp>
      <p:pic>
        <p:nvPicPr>
          <p:cNvPr id="30723" name="Picture Placeholder 4" descr="AbrahamPromises.pn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11188" y="1125538"/>
            <a:ext cx="6635750" cy="4976812"/>
          </a:xfrm>
        </p:spPr>
      </p:pic>
      <p:sp>
        <p:nvSpPr>
          <p:cNvPr id="30726" name="WordArt 6" descr="White marble"/>
          <p:cNvSpPr>
            <a:spLocks noChangeArrowheads="1" noChangeShapeType="1" noTextEdit="1"/>
          </p:cNvSpPr>
          <p:nvPr/>
        </p:nvSpPr>
        <p:spPr bwMode="auto">
          <a:xfrm>
            <a:off x="1258888" y="333375"/>
            <a:ext cx="504825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GB" sz="3600" kern="10">
                <a:ln w="9525"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rial Black"/>
              </a:rPr>
              <a:t>Obećanje Abrahamu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Suština  obećanja</a:t>
            </a:r>
            <a:endParaRPr lang="en-GB" smtClean="0"/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smtClean="0"/>
              <a:t>Bog</a:t>
            </a:r>
            <a:r>
              <a:rPr lang="en-GB" smtClean="0"/>
              <a:t> “</a:t>
            </a:r>
            <a:r>
              <a:rPr lang="sr-Latn-CS" smtClean="0"/>
              <a:t>objavi Abrahamu</a:t>
            </a:r>
            <a:r>
              <a:rPr lang="en-GB" smtClean="0"/>
              <a:t>” (Gal. 3:8). </a:t>
            </a:r>
            <a:r>
              <a:rPr lang="sr-Latn-CS" smtClean="0"/>
              <a:t>Suštinsko obećanje sa kojim </a:t>
            </a:r>
            <a:r>
              <a:rPr lang="en-GB" smtClean="0"/>
              <a:t>Pet</a:t>
            </a:r>
            <a:r>
              <a:rPr lang="sr-Latn-CS" smtClean="0"/>
              <a:t>a</a:t>
            </a:r>
            <a:r>
              <a:rPr lang="en-GB" smtClean="0"/>
              <a:t>r </a:t>
            </a:r>
            <a:r>
              <a:rPr lang="sr-Latn-CS" smtClean="0"/>
              <a:t>počinje i završava svoje propovedanje jevanđelja narodu </a:t>
            </a:r>
            <a:r>
              <a:rPr lang="en-GB" smtClean="0"/>
              <a:t> (</a:t>
            </a:r>
            <a:r>
              <a:rPr lang="sr-Latn-CS" smtClean="0"/>
              <a:t>D.a.</a:t>
            </a:r>
            <a:r>
              <a:rPr lang="en-GB" smtClean="0"/>
              <a:t> 3:13,25). </a:t>
            </a:r>
            <a:r>
              <a:rPr lang="sr-Latn-CS" smtClean="0"/>
              <a:t>Ako mi možemo razumeti šta je rečeno Abrahamu</a:t>
            </a:r>
            <a:r>
              <a:rPr lang="en-GB" smtClean="0"/>
              <a:t>, </a:t>
            </a:r>
            <a:r>
              <a:rPr lang="sr-Latn-CS" smtClean="0"/>
              <a:t>tada imamo osnovnu skicu za shvatanje jevađelja tj. istinske poruke</a:t>
            </a:r>
            <a:r>
              <a:rPr lang="en-GB" smtClean="0"/>
              <a:t>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539750" y="404813"/>
            <a:ext cx="8001000" cy="597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r-Latn-CS" sz="6000" b="1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Obećanje</a:t>
            </a:r>
            <a:r>
              <a:rPr lang="en-US" sz="6000" b="1"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 Abr</a:t>
            </a:r>
            <a:r>
              <a:rPr lang="sr-Latn-CS" sz="6000" b="1"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ahamu</a:t>
            </a:r>
            <a:endParaRPr lang="en-US" sz="6000" b="1">
              <a:effectLst>
                <a:outerShdw blurRad="38100" dist="38100" dir="2700000" algn="tl">
                  <a:srgbClr val="C0C0C0"/>
                </a:outerShdw>
              </a:effectLst>
              <a:latin typeface="Constantia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sr-Latn-CS" sz="40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obuhvata</a:t>
            </a:r>
            <a:endParaRPr lang="en-US" sz="4000" b="1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itchFamily="18" charset="0"/>
            </a:endParaRPr>
          </a:p>
          <a:p>
            <a:pPr algn="ctr"/>
            <a:r>
              <a:rPr lang="sr-Latn-CS" sz="4400" b="1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Zemlju</a:t>
            </a:r>
            <a:endParaRPr lang="en-US" sz="4400" b="1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itchFamily="18" charset="0"/>
            </a:endParaRPr>
          </a:p>
          <a:p>
            <a:pPr algn="ctr"/>
            <a:r>
              <a:rPr lang="sr-Latn-CS" sz="4400" b="1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Potomstvo</a:t>
            </a:r>
            <a:endParaRPr lang="en-US" sz="4400" b="1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itchFamily="18" charset="0"/>
            </a:endParaRPr>
          </a:p>
          <a:p>
            <a:pPr algn="ctr"/>
            <a:r>
              <a:rPr lang="en-US" sz="4400" b="1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Bl</a:t>
            </a:r>
            <a:r>
              <a:rPr lang="sr-Latn-CS" sz="4400" b="1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agoslov</a:t>
            </a:r>
            <a:endParaRPr lang="en-US" sz="4400" b="1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itchFamily="18" charset="0"/>
            </a:endParaRPr>
          </a:p>
          <a:p>
            <a:pPr algn="ctr"/>
            <a:r>
              <a:rPr lang="sr-Latn-CS" sz="4400" b="1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Lični odnos sa Bogom </a:t>
            </a:r>
            <a:endParaRPr lang="en-US" sz="4400" b="1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itchFamily="18" charset="0"/>
            </a:endParaRPr>
          </a:p>
          <a:p>
            <a:pPr algn="ctr">
              <a:spcBef>
                <a:spcPct val="50000"/>
              </a:spcBef>
            </a:pPr>
            <a:endParaRPr lang="en-US" sz="6000" b="1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500" smtClean="0"/>
              <a:t>3.1  </a:t>
            </a:r>
            <a:r>
              <a:rPr lang="sr-Latn-CS" sz="4500" smtClean="0"/>
              <a:t>Uvod</a:t>
            </a:r>
            <a:endParaRPr lang="en-GB" sz="450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2400" smtClean="0"/>
              <a:t>Ako pogledamo u Novi </a:t>
            </a:r>
            <a:r>
              <a:rPr lang="sr-Latn-CS" sz="2400" smtClean="0"/>
              <a:t>Zavet</a:t>
            </a:r>
            <a:r>
              <a:rPr lang="en-GB" sz="2400" smtClean="0"/>
              <a:t>, </a:t>
            </a:r>
            <a:r>
              <a:rPr lang="sr-Latn-CS" sz="2400" smtClean="0"/>
              <a:t>prva knjiga koju čitamo </a:t>
            </a:r>
            <a:r>
              <a:rPr lang="en-GB" sz="2400" smtClean="0"/>
              <a:t> </a:t>
            </a:r>
            <a:r>
              <a:rPr lang="sr-Latn-CS" sz="2400" smtClean="0"/>
              <a:t>je Jevanđelje po Mateju </a:t>
            </a:r>
            <a:r>
              <a:rPr lang="en-GB" sz="2400" smtClean="0"/>
              <a:t>. </a:t>
            </a:r>
            <a:r>
              <a:rPr lang="sr-Latn-CS" sz="2400" smtClean="0"/>
              <a:t>On počinje od prvog stiha predstavljanje Isusa Hrista</a:t>
            </a:r>
            <a:r>
              <a:rPr lang="en-GB" sz="2400" smtClean="0"/>
              <a:t> </a:t>
            </a:r>
            <a:r>
              <a:rPr lang="sr-Latn-CS" sz="2400" smtClean="0"/>
              <a:t>sina</a:t>
            </a:r>
            <a:r>
              <a:rPr lang="en-GB" sz="2400" smtClean="0"/>
              <a:t> David</a:t>
            </a:r>
            <a:r>
              <a:rPr lang="sr-Latn-CS" sz="2400" smtClean="0"/>
              <a:t>a</a:t>
            </a:r>
            <a:r>
              <a:rPr lang="en-GB" sz="2400" smtClean="0"/>
              <a:t> </a:t>
            </a:r>
            <a:r>
              <a:rPr lang="sr-Latn-CS" sz="2400" smtClean="0"/>
              <a:t>sina </a:t>
            </a:r>
            <a:r>
              <a:rPr lang="en-GB" sz="2400" smtClean="0"/>
              <a:t>Abraham</a:t>
            </a:r>
            <a:r>
              <a:rPr lang="sr-Latn-CS" sz="2400" smtClean="0"/>
              <a:t>a</a:t>
            </a:r>
            <a:r>
              <a:rPr lang="en-GB" sz="2400" smtClean="0"/>
              <a:t>, </a:t>
            </a:r>
            <a:r>
              <a:rPr lang="sr-Latn-CS" sz="2400" smtClean="0"/>
              <a:t>onda daje geneologiju kako bi sve to potvrdio</a:t>
            </a:r>
            <a:r>
              <a:rPr lang="en-GB" sz="2400" smtClean="0"/>
              <a:t> (Luk</a:t>
            </a:r>
            <a:r>
              <a:rPr lang="sr-Latn-CS" sz="2400" smtClean="0"/>
              <a:t>a čini identično</a:t>
            </a:r>
            <a:r>
              <a:rPr lang="en-GB" sz="2400" smtClean="0"/>
              <a:t>). Sli</a:t>
            </a:r>
            <a:r>
              <a:rPr lang="sr-Latn-CS" sz="2400" smtClean="0"/>
              <a:t>čno počinju zapis stavljajući akcenat na poreklo</a:t>
            </a:r>
            <a:r>
              <a:rPr lang="en-GB" sz="2400" smtClean="0"/>
              <a:t>,</a:t>
            </a:r>
            <a:r>
              <a:rPr lang="sr-Latn-CS" sz="2400" smtClean="0"/>
              <a:t> kako bi rani vernici</a:t>
            </a:r>
            <a:r>
              <a:rPr lang="en-GB" sz="2400" smtClean="0"/>
              <a:t> </a:t>
            </a:r>
            <a:r>
              <a:rPr lang="sr-Latn-CS" sz="2400" smtClean="0"/>
              <a:t>imali potpunu predstavu datu u obećanju Abrahamu i Davidu</a:t>
            </a:r>
            <a:r>
              <a:rPr lang="en-GB" sz="2400" smtClean="0"/>
              <a:t> </a:t>
            </a:r>
            <a:r>
              <a:rPr lang="sr-Latn-CS" sz="2400" smtClean="0"/>
              <a:t>kroz Isusa Hrista</a:t>
            </a:r>
            <a:r>
              <a:rPr lang="en-GB" sz="2400" smtClean="0"/>
              <a:t> </a:t>
            </a:r>
            <a:r>
              <a:rPr lang="sr-Latn-CS" sz="2400" smtClean="0"/>
              <a:t>što je osnova krišćanske vere</a:t>
            </a:r>
            <a:r>
              <a:rPr lang="en-GB" sz="2400" smtClean="0"/>
              <a:t>. P</a:t>
            </a:r>
            <a:r>
              <a:rPr lang="sr-Latn-CS" sz="2400" smtClean="0"/>
              <a:t>avle takođe propoveda slično</a:t>
            </a:r>
            <a:r>
              <a:rPr lang="en-GB" sz="2400" smtClean="0"/>
              <a:t>- </a:t>
            </a:r>
            <a:r>
              <a:rPr lang="sr-Latn-CS" sz="2400" smtClean="0"/>
              <a:t>postavljajući osnove jevanđelja obećanjem datom Abrahamu</a:t>
            </a:r>
            <a:r>
              <a:rPr lang="en-GB" sz="2400" smtClean="0"/>
              <a:t> (Gal. 3:8). Pa</a:t>
            </a:r>
            <a:r>
              <a:rPr lang="sr-Latn-CS" sz="2400" smtClean="0"/>
              <a:t>vle kaže</a:t>
            </a:r>
            <a:r>
              <a:rPr lang="en-GB" sz="2400" smtClean="0"/>
              <a:t> “</a:t>
            </a:r>
            <a:r>
              <a:rPr lang="sr-Latn-CS" sz="2400" smtClean="0"/>
              <a:t>ovo dobro</a:t>
            </a:r>
            <a:r>
              <a:rPr lang="en-GB" sz="2400" smtClean="0"/>
              <a:t> [</a:t>
            </a:r>
            <a:r>
              <a:rPr lang="sr-Latn-CS" sz="2400" smtClean="0"/>
              <a:t>Jevanđelje</a:t>
            </a:r>
            <a:r>
              <a:rPr lang="en-GB" sz="2400" smtClean="0"/>
              <a:t>]</a:t>
            </a:r>
            <a:r>
              <a:rPr lang="sr-Latn-CS" sz="2400" smtClean="0"/>
              <a:t> mi vam javljamo obećanje</a:t>
            </a:r>
            <a:r>
              <a:rPr lang="en-GB" sz="2400" smtClean="0"/>
              <a:t> </a:t>
            </a:r>
            <a:r>
              <a:rPr lang="sr-Latn-CS" sz="2400" smtClean="0"/>
              <a:t>koje bi dato </a:t>
            </a:r>
            <a:r>
              <a:rPr lang="en-GB" sz="2400" smtClean="0"/>
              <a:t>[</a:t>
            </a:r>
            <a:r>
              <a:rPr lang="sr-Latn-CS" sz="2400" smtClean="0"/>
              <a:t>Jevrejima</a:t>
            </a:r>
            <a:r>
              <a:rPr lang="en-GB" sz="2400" smtClean="0"/>
              <a:t>] </a:t>
            </a:r>
            <a:r>
              <a:rPr lang="sr-Latn-CS" sz="2400" smtClean="0"/>
              <a:t>očevima</a:t>
            </a:r>
            <a:r>
              <a:rPr lang="en-GB" sz="2400" smtClean="0"/>
              <a:t>” (</a:t>
            </a:r>
            <a:r>
              <a:rPr lang="sr-Latn-CS" sz="2400" smtClean="0"/>
              <a:t>D.A.</a:t>
            </a:r>
            <a:r>
              <a:rPr lang="en-GB" sz="2400" smtClean="0"/>
              <a:t> 13:32 ). </a:t>
            </a:r>
          </a:p>
          <a:p>
            <a:pPr>
              <a:lnSpc>
                <a:spcPct val="90000"/>
              </a:lnSpc>
            </a:pPr>
            <a:endParaRPr lang="en-GB" sz="240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1008063"/>
          </a:xfrm>
        </p:spPr>
        <p:txBody>
          <a:bodyPr/>
          <a:lstStyle/>
          <a:p>
            <a:r>
              <a:rPr lang="sr-Latn-CS" smtClean="0"/>
              <a:t>Abrahamovo putovanje </a:t>
            </a:r>
            <a:endParaRPr lang="en-GB" smtClean="0"/>
          </a:p>
        </p:txBody>
      </p:sp>
      <p:pic>
        <p:nvPicPr>
          <p:cNvPr id="33794" name="Content Placeholder 3" descr="abraham_journe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2238" y="1196975"/>
            <a:ext cx="9031287" cy="5256213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Obećanje za zemlju</a:t>
            </a:r>
            <a:endParaRPr lang="en-GB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1800" smtClean="0"/>
              <a:t>1.  “</a:t>
            </a:r>
            <a:r>
              <a:rPr lang="sr-Latn-CS" sz="1800" smtClean="0"/>
              <a:t>Idi iz zemlje svoje</a:t>
            </a:r>
            <a:r>
              <a:rPr lang="en-GB" sz="1800" smtClean="0"/>
              <a:t>...u</a:t>
            </a:r>
            <a:r>
              <a:rPr lang="en-GB" sz="1800" smtClean="0">
                <a:solidFill>
                  <a:srgbClr val="FF0000"/>
                </a:solidFill>
              </a:rPr>
              <a:t> </a:t>
            </a:r>
            <a:r>
              <a:rPr lang="sr-Latn-CS" sz="1800" smtClean="0">
                <a:solidFill>
                  <a:srgbClr val="FF0000"/>
                </a:solidFill>
              </a:rPr>
              <a:t>zemlju</a:t>
            </a:r>
            <a:r>
              <a:rPr lang="en-GB" sz="1800" smtClean="0">
                <a:solidFill>
                  <a:srgbClr val="FF0000"/>
                </a:solidFill>
              </a:rPr>
              <a:t> </a:t>
            </a:r>
            <a:r>
              <a:rPr lang="sr-Latn-CS" sz="1800" smtClean="0"/>
              <a:t>koju ću ti Ja pokazati</a:t>
            </a:r>
            <a:r>
              <a:rPr lang="en-GB" sz="1800" smtClean="0"/>
              <a:t>” (</a:t>
            </a:r>
            <a:r>
              <a:rPr lang="sr-Latn-CS" sz="1800" smtClean="0"/>
              <a:t>Post</a:t>
            </a:r>
            <a:r>
              <a:rPr lang="en-GB" sz="1800" smtClean="0"/>
              <a:t>. 12:1).</a:t>
            </a:r>
          </a:p>
          <a:p>
            <a:pPr>
              <a:lnSpc>
                <a:spcPct val="80000"/>
              </a:lnSpc>
            </a:pPr>
            <a:r>
              <a:rPr lang="en-GB" sz="1800" smtClean="0"/>
              <a:t>2. Abraham “</a:t>
            </a:r>
            <a:r>
              <a:rPr lang="sr-Latn-CS" sz="1800" smtClean="0"/>
              <a:t>tada podje</a:t>
            </a:r>
            <a:r>
              <a:rPr lang="en-GB" sz="1800" smtClean="0"/>
              <a:t>...</a:t>
            </a:r>
            <a:r>
              <a:rPr lang="sr-Latn-CS" sz="1800" smtClean="0"/>
              <a:t>u</a:t>
            </a:r>
            <a:r>
              <a:rPr lang="en-GB" sz="1800" smtClean="0"/>
              <a:t> Bet</a:t>
            </a:r>
            <a:r>
              <a:rPr lang="sr-Latn-CS" sz="1800" smtClean="0"/>
              <a:t>el</a:t>
            </a:r>
            <a:r>
              <a:rPr lang="en-GB" sz="1800" smtClean="0"/>
              <a:t> (</a:t>
            </a:r>
            <a:r>
              <a:rPr lang="sr-Latn-CS" sz="1800" smtClean="0"/>
              <a:t>centralni Izrael</a:t>
            </a:r>
            <a:r>
              <a:rPr lang="en-GB" sz="1800" smtClean="0"/>
              <a:t>). </a:t>
            </a:r>
            <a:r>
              <a:rPr lang="sr-Latn-CS" sz="1800" smtClean="0"/>
              <a:t>I Gospod reče </a:t>
            </a:r>
            <a:r>
              <a:rPr lang="en-GB" sz="1800" smtClean="0"/>
              <a:t> Abra</a:t>
            </a:r>
            <a:r>
              <a:rPr lang="sr-Latn-CS" sz="1800" smtClean="0"/>
              <a:t>ha</a:t>
            </a:r>
            <a:r>
              <a:rPr lang="en-GB" sz="1800" smtClean="0"/>
              <a:t>m</a:t>
            </a:r>
            <a:r>
              <a:rPr lang="sr-Latn-CS" sz="1800" smtClean="0"/>
              <a:t>u</a:t>
            </a:r>
            <a:r>
              <a:rPr lang="en-GB" sz="1800" smtClean="0"/>
              <a:t>...</a:t>
            </a:r>
            <a:r>
              <a:rPr lang="sr-Latn-CS" sz="1800" smtClean="0"/>
              <a:t>podigni sada oči tvoje, pa pogledaj s mesta gde si na sever i na jug i na istok i na zapad</a:t>
            </a:r>
            <a:r>
              <a:rPr lang="en-GB" sz="1800" smtClean="0"/>
              <a:t>: </a:t>
            </a:r>
            <a:r>
              <a:rPr lang="sr-Latn-CS" sz="1800" smtClean="0"/>
              <a:t>jer</a:t>
            </a:r>
            <a:r>
              <a:rPr lang="en-GB" sz="1800" smtClean="0"/>
              <a:t> </a:t>
            </a:r>
            <a:r>
              <a:rPr lang="sr-Latn-CS" sz="1800" smtClean="0">
                <a:solidFill>
                  <a:srgbClr val="FF0000"/>
                </a:solidFill>
              </a:rPr>
              <a:t>svu zemlju</a:t>
            </a:r>
            <a:r>
              <a:rPr lang="en-GB" sz="1800" smtClean="0">
                <a:solidFill>
                  <a:srgbClr val="FF0000"/>
                </a:solidFill>
              </a:rPr>
              <a:t> </a:t>
            </a:r>
            <a:r>
              <a:rPr lang="sr-Latn-CS" sz="1800" smtClean="0"/>
              <a:t>što vidiš tebi ću dati i sjemenu tvojemu do vijeka</a:t>
            </a:r>
            <a:r>
              <a:rPr lang="en-GB" sz="1800" smtClean="0"/>
              <a:t>...</a:t>
            </a:r>
            <a:r>
              <a:rPr lang="sr-Latn-CS" sz="1800" smtClean="0"/>
              <a:t>prolazi tu zemlju</a:t>
            </a:r>
            <a:r>
              <a:rPr lang="en-GB" sz="1800" smtClean="0"/>
              <a:t>...</a:t>
            </a:r>
            <a:r>
              <a:rPr lang="sr-Latn-CS" sz="1800" smtClean="0"/>
              <a:t>jer ću je tebi dati</a:t>
            </a:r>
            <a:r>
              <a:rPr lang="en-GB" sz="1800" smtClean="0"/>
              <a:t>” (</a:t>
            </a:r>
            <a:r>
              <a:rPr lang="sr-Latn-CS" sz="1800" smtClean="0"/>
              <a:t>Post</a:t>
            </a:r>
            <a:r>
              <a:rPr lang="en-GB" sz="1800" smtClean="0"/>
              <a:t>. 13:3,14-17).</a:t>
            </a:r>
          </a:p>
          <a:p>
            <a:pPr>
              <a:lnSpc>
                <a:spcPct val="80000"/>
              </a:lnSpc>
            </a:pPr>
            <a:r>
              <a:rPr lang="en-GB" sz="1800" smtClean="0"/>
              <a:t>3. “</a:t>
            </a:r>
            <a:r>
              <a:rPr lang="sr-Latn-CS" sz="1800" smtClean="0"/>
              <a:t>Taj dan učini Gospodin zavet s Abrahamom govoreći: sjemenu tvojemu dadod</a:t>
            </a:r>
            <a:r>
              <a:rPr lang="en-GB" sz="1800" smtClean="0"/>
              <a:t> </a:t>
            </a:r>
            <a:r>
              <a:rPr lang="sr-Latn-CS" sz="1800" smtClean="0">
                <a:solidFill>
                  <a:srgbClr val="FF0000"/>
                </a:solidFill>
              </a:rPr>
              <a:t>zemlju ovu</a:t>
            </a:r>
            <a:r>
              <a:rPr lang="en-GB" sz="1800" smtClean="0"/>
              <a:t>, </a:t>
            </a:r>
            <a:r>
              <a:rPr lang="sr-Latn-CS" sz="1800" smtClean="0"/>
              <a:t>od vode Egipatske do velike vode, vode Eufrata</a:t>
            </a:r>
            <a:r>
              <a:rPr lang="en-GB" sz="1800" smtClean="0"/>
              <a:t>” (</a:t>
            </a:r>
            <a:r>
              <a:rPr lang="sr-Latn-CS" sz="1800" smtClean="0"/>
              <a:t>Post</a:t>
            </a:r>
            <a:r>
              <a:rPr lang="en-GB" sz="1800" smtClean="0"/>
              <a:t>. 15:18).</a:t>
            </a:r>
          </a:p>
          <a:p>
            <a:pPr>
              <a:lnSpc>
                <a:spcPct val="80000"/>
              </a:lnSpc>
            </a:pPr>
            <a:r>
              <a:rPr lang="en-GB" sz="1800" smtClean="0"/>
              <a:t>4. “</a:t>
            </a:r>
            <a:r>
              <a:rPr lang="sr-Latn-CS" sz="1800" smtClean="0"/>
              <a:t>I daću tebi i sjemenu tvojemu</a:t>
            </a:r>
            <a:r>
              <a:rPr lang="en-GB" sz="1800" smtClean="0"/>
              <a:t> [</a:t>
            </a:r>
            <a:r>
              <a:rPr lang="sr-Latn-CS" sz="1800" smtClean="0"/>
              <a:t>posebnom, određenom sjemenu</a:t>
            </a:r>
            <a:r>
              <a:rPr lang="en-GB" sz="1800" smtClean="0"/>
              <a:t>] </a:t>
            </a:r>
            <a:r>
              <a:rPr lang="sr-Latn-CS" sz="1800" smtClean="0"/>
              <a:t>nakon tebe</a:t>
            </a:r>
            <a:r>
              <a:rPr lang="en-GB" sz="1800" smtClean="0"/>
              <a:t>,</a:t>
            </a:r>
            <a:r>
              <a:rPr lang="en-GB" sz="1800" smtClean="0">
                <a:solidFill>
                  <a:srgbClr val="FF0000"/>
                </a:solidFill>
              </a:rPr>
              <a:t> </a:t>
            </a:r>
            <a:r>
              <a:rPr lang="sr-Latn-CS" sz="1800" smtClean="0">
                <a:solidFill>
                  <a:srgbClr val="FF0000"/>
                </a:solidFill>
              </a:rPr>
              <a:t>zemlju </a:t>
            </a:r>
            <a:r>
              <a:rPr lang="en-GB" sz="1800" smtClean="0">
                <a:solidFill>
                  <a:srgbClr val="FF0000"/>
                </a:solidFill>
              </a:rPr>
              <a:t> </a:t>
            </a:r>
            <a:r>
              <a:rPr lang="sr-Latn-CS" sz="1800" smtClean="0"/>
              <a:t>u kojoj si došljak svu zemlju Hanansku u državu vječnu i biću im Bog</a:t>
            </a:r>
            <a:r>
              <a:rPr lang="en-GB" sz="1800" smtClean="0"/>
              <a:t>” (</a:t>
            </a:r>
            <a:r>
              <a:rPr lang="sr-Latn-CS" sz="1800" smtClean="0"/>
              <a:t>Post</a:t>
            </a:r>
            <a:r>
              <a:rPr lang="en-GB" sz="1800" smtClean="0"/>
              <a:t>. 17:8).</a:t>
            </a:r>
          </a:p>
          <a:p>
            <a:pPr>
              <a:lnSpc>
                <a:spcPct val="80000"/>
              </a:lnSpc>
            </a:pPr>
            <a:endParaRPr lang="en-GB" sz="180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Picture 4" descr="abraham_journey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5844" name="WordArt 4"/>
          <p:cNvSpPr>
            <a:spLocks noChangeArrowheads="1" noChangeShapeType="1" noTextEdit="1"/>
          </p:cNvSpPr>
          <p:nvPr/>
        </p:nvSpPr>
        <p:spPr bwMode="auto">
          <a:xfrm>
            <a:off x="0" y="2636838"/>
            <a:ext cx="3203575" cy="7921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Abrahamovo putovanje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500" smtClean="0"/>
              <a:t>Abraham </a:t>
            </a:r>
            <a:r>
              <a:rPr lang="sr-Latn-CS" sz="4500" smtClean="0"/>
              <a:t>nije primio obećanu zemlju</a:t>
            </a:r>
            <a:endParaRPr lang="en-GB" sz="450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sr-Latn-CS" sz="1800" smtClean="0"/>
              <a:t>Bog</a:t>
            </a:r>
            <a:r>
              <a:rPr lang="en-GB" sz="1800" smtClean="0"/>
              <a:t> “</a:t>
            </a:r>
            <a:r>
              <a:rPr lang="sr-Latn-CS" sz="1800" smtClean="0"/>
              <a:t>ne dade mu nasledstva u njoj ni stope i obreče mu je dati u držanje</a:t>
            </a:r>
            <a:r>
              <a:rPr lang="en-GB" sz="1800" smtClean="0"/>
              <a:t>” (Acts 7:5). </a:t>
            </a:r>
          </a:p>
          <a:p>
            <a:pPr>
              <a:lnSpc>
                <a:spcPct val="80000"/>
              </a:lnSpc>
            </a:pPr>
            <a:r>
              <a:rPr lang="sr-Latn-CS" sz="1800" smtClean="0"/>
              <a:t>Jev</a:t>
            </a:r>
            <a:r>
              <a:rPr lang="en-GB" sz="1800" smtClean="0"/>
              <a:t>. 11:13,40 : “</a:t>
            </a:r>
            <a:r>
              <a:rPr lang="sr-Latn-CS" sz="1800" smtClean="0"/>
              <a:t>U veri pomreše svi ovi ne primivši obećanja</a:t>
            </a:r>
            <a:r>
              <a:rPr lang="en-GB" sz="1800" smtClean="0"/>
              <a:t>; </a:t>
            </a:r>
            <a:r>
              <a:rPr lang="sr-Latn-CS" sz="1800" smtClean="0"/>
              <a:t>Jer Bog nešto bolje za nas odredi da ne prime bez nas savršenstva</a:t>
            </a:r>
            <a:r>
              <a:rPr lang="en-GB" sz="1800" smtClean="0"/>
              <a:t>”.</a:t>
            </a:r>
          </a:p>
          <a:p>
            <a:pPr>
              <a:lnSpc>
                <a:spcPct val="80000"/>
              </a:lnSpc>
            </a:pPr>
            <a:r>
              <a:rPr lang="sr-Latn-CS" sz="1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Jevrejima</a:t>
            </a:r>
            <a:r>
              <a:rPr lang="en-US" sz="1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11:8-10</a:t>
            </a:r>
            <a:r>
              <a:rPr lang="en-US" sz="1800" b="1" baseline="3000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8</a:t>
            </a:r>
            <a:r>
              <a:rPr lang="en-US" sz="1800" i="1" baseline="3000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</a:t>
            </a:r>
            <a:r>
              <a:rPr lang="sr-Latn-CS" sz="1800" i="1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Verom posluša Abraham kad bi pozvan da izađe u zemlju koju šćaše da primi nasledstvo</a:t>
            </a:r>
            <a:r>
              <a:rPr lang="en-US" sz="1800" i="1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, </a:t>
            </a:r>
            <a:r>
              <a:rPr lang="sr-Latn-CS" sz="1800" b="1" i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i iziđe ne znajući kuda ide</a:t>
            </a:r>
            <a:r>
              <a:rPr lang="en-US" sz="1800" i="1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. </a:t>
            </a:r>
            <a:r>
              <a:rPr lang="en-US" sz="1800" i="1" baseline="3000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9 </a:t>
            </a:r>
            <a:r>
              <a:rPr lang="sr-Latn-CS" sz="1800" i="1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Verom dodje Abraham u zemlju obećanu, kao u tuđu i u kolibama življaše s Izakom i Jakovom sunaslednicima obećanja toga</a:t>
            </a:r>
            <a:r>
              <a:rPr lang="en-US" sz="1800" i="1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. </a:t>
            </a:r>
            <a:r>
              <a:rPr lang="en-US" sz="1800" i="1" baseline="3000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10 </a:t>
            </a:r>
            <a:r>
              <a:rPr lang="sr-Latn-CS" sz="1800" b="1" i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Jer čekaše grad koji ima temelje, kojemu je zidar i tvorac Bog.</a:t>
            </a:r>
            <a:endParaRPr lang="en-US" sz="1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</a:pPr>
            <a:endParaRPr lang="en-GB" sz="180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1" name="Picture Placeholder 4" descr="AbrahamPromises2.pn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771775" y="1484313"/>
            <a:ext cx="7493000" cy="5619750"/>
          </a:xfrm>
        </p:spPr>
      </p:pic>
      <p:sp>
        <p:nvSpPr>
          <p:cNvPr id="37898" name="Rectangle 10"/>
          <p:cNvSpPr>
            <a:spLocks noGrp="1"/>
          </p:cNvSpPr>
          <p:nvPr>
            <p:ph type="title" idx="4294967295"/>
          </p:nvPr>
        </p:nvSpPr>
        <p:spPr>
          <a:xfrm>
            <a:off x="0" y="704850"/>
            <a:ext cx="5508625" cy="563563"/>
          </a:xfrm>
        </p:spPr>
        <p:txBody>
          <a:bodyPr/>
          <a:lstStyle/>
          <a:p>
            <a:r>
              <a:rPr lang="sr-Latn-CS" sz="4600" smtClean="0"/>
              <a:t>Obećanje Abrahamu </a:t>
            </a:r>
            <a:endParaRPr lang="en-GB" sz="4600" smtClean="0"/>
          </a:p>
        </p:txBody>
      </p:sp>
      <p:sp>
        <p:nvSpPr>
          <p:cNvPr id="37900" name="Rectangle 12"/>
          <p:cNvSpPr>
            <a:spLocks noGrp="1"/>
          </p:cNvSpPr>
          <p:nvPr>
            <p:ph type="body" idx="4294967295"/>
          </p:nvPr>
        </p:nvSpPr>
        <p:spPr>
          <a:xfrm>
            <a:off x="0" y="1935163"/>
            <a:ext cx="2987675" cy="557212"/>
          </a:xfrm>
        </p:spPr>
        <p:txBody>
          <a:bodyPr/>
          <a:lstStyle/>
          <a:p>
            <a:r>
              <a:rPr lang="sr-Latn-CS" sz="2200" smtClean="0"/>
              <a:t>Da li on ide u raj ?</a:t>
            </a:r>
            <a:endParaRPr lang="en-GB" sz="220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76200" y="1584325"/>
            <a:ext cx="8915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6000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  <a:endParaRPr lang="en-US" sz="6000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</a:endParaRPr>
          </a:p>
        </p:txBody>
      </p:sp>
      <p:grpSp>
        <p:nvGrpSpPr>
          <p:cNvPr id="38914" name="Group 4"/>
          <p:cNvGrpSpPr>
            <a:grpSpLocks/>
          </p:cNvGrpSpPr>
          <p:nvPr/>
        </p:nvGrpSpPr>
        <p:grpSpPr bwMode="auto">
          <a:xfrm>
            <a:off x="0" y="6180138"/>
            <a:ext cx="9144000" cy="669925"/>
            <a:chOff x="0" y="3898"/>
            <a:chExt cx="5760" cy="422"/>
          </a:xfrm>
        </p:grpSpPr>
        <p:sp>
          <p:nvSpPr>
            <p:cNvPr id="38916" name="Text Box 5"/>
            <p:cNvSpPr txBox="1">
              <a:spLocks noChangeArrowheads="1"/>
            </p:cNvSpPr>
            <p:nvPr/>
          </p:nvSpPr>
          <p:spPr bwMode="auto">
            <a:xfrm>
              <a:off x="0" y="4089"/>
              <a:ext cx="5760" cy="231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BernhardFashion BT"/>
                </a:rPr>
                <a:t>The Covenants of Promise to Abraham and David</a:t>
              </a:r>
            </a:p>
          </p:txBody>
        </p:sp>
        <p:pic>
          <p:nvPicPr>
            <p:cNvPr id="38917" name="Picture 6" descr="bs00554_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136" y="3898"/>
              <a:ext cx="484" cy="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76200" y="3260725"/>
            <a:ext cx="8915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r-Latn-CS" sz="6000"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Obećanje</a:t>
            </a:r>
            <a:r>
              <a:rPr lang="en-US" sz="6000"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 </a:t>
            </a:r>
            <a:r>
              <a:rPr lang="sr-Latn-CS" sz="6000"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o </a:t>
            </a:r>
            <a:r>
              <a:rPr lang="sr-Latn-CS" sz="6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Potomstvu</a:t>
            </a:r>
            <a:endParaRPr lang="en-US" sz="6000" b="1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Potomstvo</a:t>
            </a:r>
            <a:endParaRPr lang="en-GB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1600" smtClean="0"/>
              <a:t>1. “</a:t>
            </a:r>
            <a:r>
              <a:rPr lang="sr-Latn-CS" sz="1600" smtClean="0"/>
              <a:t>Učiniću od tebe veliki narod</a:t>
            </a:r>
            <a:r>
              <a:rPr lang="en-GB" sz="1600" smtClean="0"/>
              <a:t>, </a:t>
            </a:r>
            <a:r>
              <a:rPr lang="sr-Latn-CS" sz="1600" smtClean="0"/>
              <a:t>i blagosloviću te</a:t>
            </a:r>
            <a:r>
              <a:rPr lang="en-GB" sz="1600" smtClean="0"/>
              <a:t>...</a:t>
            </a:r>
            <a:r>
              <a:rPr lang="sr-Latn-CS" sz="1600" smtClean="0"/>
              <a:t>i u tebi će biti blagoslovena sva plemena na zemlji</a:t>
            </a:r>
            <a:r>
              <a:rPr lang="en-GB" sz="1600" smtClean="0"/>
              <a:t>” (</a:t>
            </a:r>
            <a:r>
              <a:rPr lang="sr-Latn-CS" sz="1600" smtClean="0"/>
              <a:t>Post</a:t>
            </a:r>
            <a:r>
              <a:rPr lang="en-GB" sz="1600" smtClean="0"/>
              <a:t>. 12:2,3).</a:t>
            </a:r>
          </a:p>
          <a:p>
            <a:pPr>
              <a:lnSpc>
                <a:spcPct val="80000"/>
              </a:lnSpc>
            </a:pPr>
            <a:r>
              <a:rPr lang="en-GB" sz="1600" smtClean="0"/>
              <a:t>2. “</a:t>
            </a:r>
            <a:r>
              <a:rPr lang="sr-Latn-CS" sz="1600" smtClean="0"/>
              <a:t>Jer svu zemlju što vidiš tebi ću dati i sjemenu tvojemu do vijeka. I učiniću da sjemena tvojega bude kao praha na zemlji: ali ko uzmože izbrojati prah na zemlji, moći će uzbrojati i sjeme tvoje.</a:t>
            </a:r>
            <a:r>
              <a:rPr lang="en-GB" sz="1600" smtClean="0"/>
              <a:t>” (</a:t>
            </a:r>
            <a:r>
              <a:rPr lang="sr-Latn-CS" sz="1600" smtClean="0"/>
              <a:t>Post</a:t>
            </a:r>
            <a:r>
              <a:rPr lang="en-GB" sz="1600" smtClean="0"/>
              <a:t>. 13:15,16).</a:t>
            </a:r>
          </a:p>
          <a:p>
            <a:pPr>
              <a:lnSpc>
                <a:spcPct val="80000"/>
              </a:lnSpc>
            </a:pPr>
            <a:r>
              <a:rPr lang="en-GB" sz="1600" smtClean="0"/>
              <a:t>3. “</a:t>
            </a:r>
            <a:r>
              <a:rPr lang="sr-Latn-CS" sz="1600" smtClean="0"/>
              <a:t>Pogledaj na nebo i prebroj zvezde </a:t>
            </a:r>
            <a:r>
              <a:rPr lang="en-GB" sz="1600" smtClean="0"/>
              <a:t>...</a:t>
            </a:r>
            <a:r>
              <a:rPr lang="sr-Latn-CS" sz="1600" smtClean="0"/>
              <a:t>tako će biti sjeme tvoje</a:t>
            </a:r>
            <a:r>
              <a:rPr lang="en-GB" sz="1600" smtClean="0"/>
              <a:t>...</a:t>
            </a:r>
            <a:r>
              <a:rPr lang="sr-Latn-CS" sz="1600" smtClean="0"/>
              <a:t>sjemenu tvojemu dadoh zemlju ovu...’’</a:t>
            </a:r>
            <a:r>
              <a:rPr lang="en-GB" sz="1600" smtClean="0"/>
              <a:t> (</a:t>
            </a:r>
            <a:r>
              <a:rPr lang="sr-Latn-CS" sz="1600" smtClean="0"/>
              <a:t>Post</a:t>
            </a:r>
            <a:r>
              <a:rPr lang="en-GB" sz="1600" smtClean="0"/>
              <a:t>. 15:5,18).</a:t>
            </a:r>
          </a:p>
          <a:p>
            <a:pPr>
              <a:lnSpc>
                <a:spcPct val="80000"/>
              </a:lnSpc>
            </a:pPr>
            <a:r>
              <a:rPr lang="en-GB" sz="1600" smtClean="0"/>
              <a:t>4. “</a:t>
            </a:r>
            <a:r>
              <a:rPr lang="sr-Latn-CS" sz="1600" smtClean="0"/>
              <a:t>I daću tebi i sjemenu tvojemu nakon tebe zemlju u kojoj si došljak svu zemlju Hanansku u državu vječnu i biću im Bog</a:t>
            </a:r>
            <a:r>
              <a:rPr lang="en-GB" sz="1600" smtClean="0"/>
              <a:t>” (</a:t>
            </a:r>
            <a:r>
              <a:rPr lang="sr-Latn-CS" sz="1600" smtClean="0"/>
              <a:t>Post</a:t>
            </a:r>
            <a:r>
              <a:rPr lang="en-GB" sz="1600" smtClean="0"/>
              <a:t>. 17:8).</a:t>
            </a:r>
          </a:p>
          <a:p>
            <a:pPr>
              <a:lnSpc>
                <a:spcPct val="80000"/>
              </a:lnSpc>
            </a:pPr>
            <a:r>
              <a:rPr lang="en-GB" sz="1600" smtClean="0"/>
              <a:t>5. “</a:t>
            </a:r>
            <a:r>
              <a:rPr lang="sr-Latn-CS" sz="1600" smtClean="0"/>
              <a:t>Zaista ću te blagosloviti i sjeme tvoje veoma umnožiti, da ga bude kao zvezda na nebu i kao peska na bregu morskom i naslediće sjeme tvoje vrata neprijatelja svojih I blagosloviće se u sjemenu tvojem svi narodi na zemlji, kad si poslušao moj glas</a:t>
            </a:r>
            <a:r>
              <a:rPr lang="en-GB" sz="1600" smtClean="0"/>
              <a:t>” (</a:t>
            </a:r>
            <a:r>
              <a:rPr lang="sr-Latn-CS" sz="1600" smtClean="0"/>
              <a:t>Post</a:t>
            </a:r>
            <a:r>
              <a:rPr lang="en-GB" sz="1600" smtClean="0"/>
              <a:t>. 22:17,18).</a:t>
            </a:r>
          </a:p>
          <a:p>
            <a:pPr>
              <a:lnSpc>
                <a:spcPct val="80000"/>
              </a:lnSpc>
            </a:pPr>
            <a:endParaRPr lang="en-GB" sz="160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Određeni potomak: Isus</a:t>
            </a:r>
            <a:endParaRPr lang="en-GB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2000" smtClean="0"/>
              <a:t>“</a:t>
            </a:r>
            <a:r>
              <a:rPr lang="sr-Latn-CS" sz="2000" smtClean="0"/>
              <a:t>A Abrahamu i sjemenu njegovu rečena biše obećanja. A ne veli: i sjemenima, kao za mnoge, nego kao za jedno: i sjemenu tvojemu, koje je Hrist</a:t>
            </a:r>
            <a:r>
              <a:rPr lang="en-GB" sz="2000" smtClean="0"/>
              <a:t>” (Gal. 3:16).</a:t>
            </a:r>
          </a:p>
          <a:p>
            <a:pPr>
              <a:lnSpc>
                <a:spcPct val="80000"/>
              </a:lnSpc>
            </a:pPr>
            <a:r>
              <a:rPr lang="en-GB" sz="2000" smtClean="0"/>
              <a:t>“...</a:t>
            </a:r>
            <a:r>
              <a:rPr lang="sr-Latn-CS" sz="2000" smtClean="0"/>
              <a:t>zaveta koje učini Bog sa očevima vašim govoreći Abrahamu i sjemenu tvojemu blagosloviće se svi narodi na zemlji. Vama najprije Bog podiže sina svojega Isusa i posla ga da vas blagosilja da sve svaki od vas obrati od pakosti svojijeh</a:t>
            </a:r>
            <a:r>
              <a:rPr lang="en-GB" sz="2000" smtClean="0"/>
              <a:t>” (</a:t>
            </a:r>
            <a:r>
              <a:rPr lang="sr-Latn-CS" sz="2000" smtClean="0"/>
              <a:t>D.A.</a:t>
            </a:r>
            <a:r>
              <a:rPr lang="en-GB" sz="2000" smtClean="0"/>
              <a:t> 3:25,26).</a:t>
            </a:r>
          </a:p>
          <a:p>
            <a:pPr>
              <a:lnSpc>
                <a:spcPct val="80000"/>
              </a:lnSpc>
            </a:pPr>
            <a:r>
              <a:rPr lang="sr-Latn-CS" sz="2000" smtClean="0"/>
              <a:t>Zapis na osnovu kojeg Petar priča </a:t>
            </a:r>
            <a:r>
              <a:rPr lang="en-GB" sz="2000" smtClean="0"/>
              <a:t> </a:t>
            </a:r>
            <a:r>
              <a:rPr lang="sr-Latn-CS" sz="2000" smtClean="0"/>
              <a:t>Post.</a:t>
            </a:r>
            <a:r>
              <a:rPr lang="en-GB" sz="2000" smtClean="0"/>
              <a:t>. 22:18.</a:t>
            </a:r>
          </a:p>
          <a:p>
            <a:pPr>
              <a:lnSpc>
                <a:spcPct val="80000"/>
              </a:lnSpc>
            </a:pPr>
            <a:r>
              <a:rPr lang="sr-Latn-CS" sz="2000" smtClean="0"/>
              <a:t>Potomak</a:t>
            </a:r>
            <a:r>
              <a:rPr lang="en-GB" sz="2000" smtClean="0"/>
              <a:t>= </a:t>
            </a:r>
            <a:r>
              <a:rPr lang="sr-Latn-CS" sz="2000" smtClean="0"/>
              <a:t>I</a:t>
            </a:r>
            <a:r>
              <a:rPr lang="en-GB" sz="2000" smtClean="0"/>
              <a:t>sus</a:t>
            </a:r>
          </a:p>
          <a:p>
            <a:pPr>
              <a:lnSpc>
                <a:spcPct val="80000"/>
              </a:lnSpc>
            </a:pPr>
            <a:r>
              <a:rPr lang="sr-Latn-CS" sz="2000" smtClean="0"/>
              <a:t>Blagoslov</a:t>
            </a:r>
            <a:r>
              <a:rPr lang="en-GB" sz="2000" smtClean="0"/>
              <a:t> = </a:t>
            </a:r>
            <a:r>
              <a:rPr lang="sr-Latn-CS" sz="2000" smtClean="0"/>
              <a:t>oproštaj grehova</a:t>
            </a:r>
            <a:r>
              <a:rPr lang="en-GB" sz="2000" smtClean="0"/>
              <a:t>.</a:t>
            </a:r>
          </a:p>
          <a:p>
            <a:pPr>
              <a:lnSpc>
                <a:spcPct val="80000"/>
              </a:lnSpc>
            </a:pPr>
            <a:endParaRPr lang="en-GB" sz="200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4500" b="1" smtClean="0"/>
              <a:t>Udeo u potomstvu</a:t>
            </a:r>
            <a:r>
              <a:rPr lang="en-GB" sz="4500" b="1" smtClean="0"/>
              <a:t/>
            </a:r>
            <a:br>
              <a:rPr lang="en-GB" sz="4500" b="1" smtClean="0"/>
            </a:br>
            <a:endParaRPr lang="en-GB" sz="450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sr-Latn-CS" sz="2200" smtClean="0"/>
              <a:t>Mi imamo lični udeo u Isusu i</a:t>
            </a:r>
            <a:r>
              <a:rPr lang="en-GB" sz="2200" smtClean="0"/>
              <a:t> </a:t>
            </a:r>
            <a:r>
              <a:rPr lang="sr-Latn-CS" sz="2200" smtClean="0"/>
              <a:t>obećanje o potomstvu i mi delimo takođe </a:t>
            </a:r>
            <a:r>
              <a:rPr lang="en-GB" sz="2200" smtClean="0"/>
              <a:t>. </a:t>
            </a:r>
            <a:r>
              <a:rPr lang="sr-Latn-CS" sz="2200" smtClean="0"/>
              <a:t>Baptizmom (krštenjem) u Isusu</a:t>
            </a:r>
            <a:r>
              <a:rPr lang="en-GB" sz="2200" smtClean="0"/>
              <a:t> (R</a:t>
            </a:r>
            <a:r>
              <a:rPr lang="sr-Latn-CS" sz="2200" smtClean="0"/>
              <a:t>i</a:t>
            </a:r>
            <a:r>
              <a:rPr lang="en-GB" sz="2200" smtClean="0"/>
              <a:t>m. 6:3-5); </a:t>
            </a:r>
            <a:r>
              <a:rPr lang="sr-Latn-CS" sz="2200" smtClean="0"/>
              <a:t>često čitamo o baptizmu </a:t>
            </a:r>
            <a:r>
              <a:rPr lang="en-GB" sz="2200" smtClean="0"/>
              <a:t> </a:t>
            </a:r>
            <a:r>
              <a:rPr lang="sr-Latn-CS" sz="2200" i="1" smtClean="0"/>
              <a:t>u</a:t>
            </a:r>
            <a:r>
              <a:rPr lang="en-GB" sz="2200" i="1" smtClean="0"/>
              <a:t> </a:t>
            </a:r>
            <a:r>
              <a:rPr lang="sr-Latn-CS" sz="2200" smtClean="0"/>
              <a:t>njegovom imenu</a:t>
            </a:r>
            <a:r>
              <a:rPr lang="en-GB" sz="2200" smtClean="0"/>
              <a:t> (</a:t>
            </a:r>
            <a:r>
              <a:rPr lang="sr-Latn-CS" sz="2200" smtClean="0"/>
              <a:t>D.A. </a:t>
            </a:r>
            <a:r>
              <a:rPr lang="en-GB" sz="2200" smtClean="0"/>
              <a:t>2:38; 8:16; 10:48; 19:5). </a:t>
            </a:r>
          </a:p>
          <a:p>
            <a:pPr>
              <a:lnSpc>
                <a:spcPct val="80000"/>
              </a:lnSpc>
            </a:pPr>
            <a:r>
              <a:rPr lang="en-GB" sz="2200" smtClean="0"/>
              <a:t>Gal. 3:27-29: “</a:t>
            </a:r>
            <a:r>
              <a:rPr lang="sr-Latn-CS" sz="2200" smtClean="0"/>
              <a:t>Koji se god </a:t>
            </a:r>
            <a:r>
              <a:rPr lang="en-GB" sz="2200" smtClean="0"/>
              <a:t> (</a:t>
            </a:r>
            <a:r>
              <a:rPr lang="sr-Latn-CS" sz="2200" smtClean="0"/>
              <a:t>samo koji</a:t>
            </a:r>
            <a:r>
              <a:rPr lang="en-GB" sz="2200" smtClean="0"/>
              <a:t>!) </a:t>
            </a:r>
            <a:r>
              <a:rPr lang="sr-Latn-CS" sz="2200" smtClean="0"/>
              <a:t>u Hrista krstite u Hrista se obukoste</a:t>
            </a:r>
            <a:r>
              <a:rPr lang="en-GB" sz="2200" smtClean="0"/>
              <a:t>. </a:t>
            </a:r>
            <a:r>
              <a:rPr lang="sr-Latn-CS" sz="2200" smtClean="0"/>
              <a:t>Nema tu ni židova ni grka</a:t>
            </a:r>
            <a:r>
              <a:rPr lang="en-GB" sz="2200" smtClean="0"/>
              <a:t> (</a:t>
            </a:r>
            <a:r>
              <a:rPr lang="sr-Latn-CS" sz="2200" smtClean="0"/>
              <a:t>ne-židova</a:t>
            </a:r>
            <a:r>
              <a:rPr lang="en-GB" sz="2200" smtClean="0"/>
              <a:t>), </a:t>
            </a:r>
            <a:r>
              <a:rPr lang="sr-Latn-CS" sz="2200" smtClean="0"/>
              <a:t>nema roba ni gospodara, nema muškoga roda ni ženskoga: jer ste vi svi jedno</a:t>
            </a:r>
            <a:r>
              <a:rPr lang="en-GB" sz="2200" smtClean="0"/>
              <a:t> (</a:t>
            </a:r>
            <a:r>
              <a:rPr lang="sr-Latn-CS" sz="2200" smtClean="0"/>
              <a:t>kroz</a:t>
            </a:r>
            <a:r>
              <a:rPr lang="en-GB" sz="2200" smtClean="0"/>
              <a:t>) </a:t>
            </a:r>
            <a:r>
              <a:rPr lang="sr-Latn-CS" sz="2200" smtClean="0"/>
              <a:t>u Isusu Hristu</a:t>
            </a:r>
            <a:r>
              <a:rPr lang="en-GB" sz="2200" smtClean="0"/>
              <a:t> (</a:t>
            </a:r>
            <a:r>
              <a:rPr lang="sr-Latn-CS" sz="2200" smtClean="0"/>
              <a:t>krštenjem</a:t>
            </a:r>
            <a:r>
              <a:rPr lang="en-GB" sz="2200" smtClean="0"/>
              <a:t>). A</a:t>
            </a:r>
            <a:r>
              <a:rPr lang="sr-Latn-CS" sz="2200" smtClean="0"/>
              <a:t> kad ste vi Hristovi</a:t>
            </a:r>
            <a:r>
              <a:rPr lang="en-GB" sz="2200" smtClean="0"/>
              <a:t> (</a:t>
            </a:r>
            <a:r>
              <a:rPr lang="sr-Latn-CS" sz="2200" smtClean="0"/>
              <a:t>baptizmom u njega</a:t>
            </a:r>
            <a:r>
              <a:rPr lang="en-GB" sz="2200" smtClean="0"/>
              <a:t>), </a:t>
            </a:r>
            <a:r>
              <a:rPr lang="sr-Latn-CS" sz="2200" smtClean="0"/>
              <a:t>onda ste seme Abrahamovo i po obećanju naslednici</a:t>
            </a:r>
            <a:r>
              <a:rPr lang="en-GB" sz="2200" smtClean="0"/>
              <a:t>”.</a:t>
            </a:r>
          </a:p>
          <a:p>
            <a:pPr>
              <a:lnSpc>
                <a:spcPct val="80000"/>
              </a:lnSpc>
            </a:pPr>
            <a:endParaRPr lang="en-GB" sz="220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Nastavak Jevanđelja</a:t>
            </a:r>
            <a:endParaRPr lang="en-GB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sz="2400" smtClean="0"/>
              <a:t>Dva dela obećanja Abrahamu</a:t>
            </a:r>
            <a:r>
              <a:rPr lang="en-GB" sz="2400" smtClean="0"/>
              <a:t>:</a:t>
            </a:r>
          </a:p>
          <a:p>
            <a:r>
              <a:rPr lang="en-GB" sz="2400" b="1" smtClean="0"/>
              <a:t>1. </a:t>
            </a:r>
            <a:r>
              <a:rPr lang="sr-Latn-CS" sz="2400" b="1" smtClean="0"/>
              <a:t>Zemlja</a:t>
            </a:r>
            <a:endParaRPr lang="en-GB" sz="2400" b="1" smtClean="0"/>
          </a:p>
          <a:p>
            <a:r>
              <a:rPr lang="en-GB" sz="2400" b="1" smtClean="0"/>
              <a:t>2. </a:t>
            </a:r>
            <a:r>
              <a:rPr lang="sr-Latn-CS" sz="2400" b="1" smtClean="0"/>
              <a:t>Potomstvo</a:t>
            </a:r>
            <a:endParaRPr lang="en-GB" sz="2400" b="1" smtClean="0"/>
          </a:p>
          <a:p>
            <a:r>
              <a:rPr lang="sr-Latn-CS" sz="2400" smtClean="0"/>
              <a:t>Rani hrišćani propovedaju</a:t>
            </a:r>
            <a:r>
              <a:rPr lang="en-GB" sz="2400" smtClean="0"/>
              <a:t>:-</a:t>
            </a:r>
          </a:p>
          <a:p>
            <a:r>
              <a:rPr lang="en-GB" sz="2400" smtClean="0"/>
              <a:t>1.     “</a:t>
            </a:r>
            <a:r>
              <a:rPr lang="sr-Latn-CS" sz="2400" smtClean="0"/>
              <a:t>o Carstvu Božijem i</a:t>
            </a:r>
            <a:endParaRPr lang="en-GB" sz="2400" smtClean="0"/>
          </a:p>
          <a:p>
            <a:r>
              <a:rPr lang="en-GB" sz="2400" smtClean="0"/>
              <a:t>2.</a:t>
            </a:r>
            <a:r>
              <a:rPr lang="sr-Latn-CS" sz="2400" smtClean="0"/>
              <a:t>      o Imenu Isusa Hrista </a:t>
            </a:r>
            <a:r>
              <a:rPr lang="en-GB" sz="2400" smtClean="0"/>
              <a:t>” (Acts 8:12).</a:t>
            </a:r>
          </a:p>
          <a:p>
            <a:endParaRPr lang="en-GB" sz="2400" b="1" smtClean="0"/>
          </a:p>
          <a:p>
            <a:endParaRPr lang="en-GB" sz="24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Pavle propoveda</a:t>
            </a:r>
            <a:endParaRPr lang="en-GB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2400" smtClean="0"/>
              <a:t>Pa</a:t>
            </a:r>
            <a:r>
              <a:rPr lang="sr-Latn-CS" sz="2400" smtClean="0"/>
              <a:t>vle govori da će nagrada u budućnosti biti data onima koji su spremni odreći se svega ‘ovosvetskog’</a:t>
            </a:r>
            <a:r>
              <a:rPr lang="en-GB" sz="2400" smtClean="0"/>
              <a:t>. “</a:t>
            </a:r>
            <a:r>
              <a:rPr lang="sr-Latn-CS" sz="2400" smtClean="0"/>
              <a:t>I sad stojim pred sudom za nadane obećanja koje Bog obreče ocevima našijem</a:t>
            </a:r>
            <a:r>
              <a:rPr lang="en-GB" sz="2400" smtClean="0"/>
              <a:t>...</a:t>
            </a:r>
            <a:r>
              <a:rPr lang="sr-Latn-CS" sz="2400" smtClean="0"/>
              <a:t>(nadu Izraela)</a:t>
            </a:r>
            <a:r>
              <a:rPr lang="en-GB" sz="2400" smtClean="0"/>
              <a:t>…</a:t>
            </a:r>
            <a:r>
              <a:rPr lang="sr-Latn-CS" sz="2400" smtClean="0"/>
              <a:t>Za ovo nadanje optužen sam</a:t>
            </a:r>
            <a:r>
              <a:rPr lang="en-GB" sz="2400" smtClean="0"/>
              <a:t>” (</a:t>
            </a:r>
            <a:r>
              <a:rPr lang="sr-Latn-CS" sz="2400" smtClean="0"/>
              <a:t>D.A.</a:t>
            </a:r>
            <a:r>
              <a:rPr lang="en-GB" sz="2400" smtClean="0"/>
              <a:t> 26:6,7). </a:t>
            </a:r>
            <a:r>
              <a:rPr lang="sr-Latn-CS" sz="2400" smtClean="0"/>
              <a:t>On je veliki deo svog života proveo propovedajući</a:t>
            </a:r>
            <a:r>
              <a:rPr lang="en-GB" sz="2400" smtClean="0"/>
              <a:t> “</a:t>
            </a:r>
            <a:r>
              <a:rPr lang="sr-Latn-CS" sz="2400" smtClean="0"/>
              <a:t>dobre vesti</a:t>
            </a:r>
            <a:r>
              <a:rPr lang="en-GB" sz="2400" smtClean="0"/>
              <a:t> (</a:t>
            </a:r>
            <a:r>
              <a:rPr lang="sr-Latn-CS" sz="2400" smtClean="0"/>
              <a:t>jevanđelje</a:t>
            </a:r>
            <a:r>
              <a:rPr lang="en-GB" sz="2400" smtClean="0"/>
              <a:t>), </a:t>
            </a:r>
            <a:r>
              <a:rPr lang="sr-Latn-CS" sz="2400" smtClean="0"/>
              <a:t>obećanje koje bi ocevima našim da je ovo Bog ispunio nama</a:t>
            </a:r>
            <a:r>
              <a:rPr lang="en-GB" sz="2400" smtClean="0"/>
              <a:t>...</a:t>
            </a:r>
            <a:r>
              <a:rPr lang="sr-Latn-CS" sz="2400" smtClean="0"/>
              <a:t> Podigavši Isusa</a:t>
            </a:r>
            <a:r>
              <a:rPr lang="en-GB" sz="2400" smtClean="0"/>
              <a:t>”(</a:t>
            </a:r>
            <a:r>
              <a:rPr lang="sr-Latn-CS" sz="2400" smtClean="0"/>
              <a:t>D.A.</a:t>
            </a:r>
            <a:r>
              <a:rPr lang="en-GB" sz="2400" smtClean="0"/>
              <a:t> 13:32). Pa</a:t>
            </a:r>
            <a:r>
              <a:rPr lang="sr-Latn-CS" sz="2400" smtClean="0"/>
              <a:t>vle objašnjava kako verovanje </a:t>
            </a:r>
            <a:r>
              <a:rPr lang="en-GB" sz="2400" smtClean="0"/>
              <a:t> </a:t>
            </a:r>
            <a:r>
              <a:rPr lang="sr-Latn-CS" sz="2400" smtClean="0"/>
              <a:t>u obećanja</a:t>
            </a:r>
            <a:r>
              <a:rPr lang="en-GB" sz="2400" smtClean="0"/>
              <a:t> </a:t>
            </a:r>
            <a:r>
              <a:rPr lang="sr-Latn-CS" sz="2400" smtClean="0"/>
              <a:t>daju nadu uskrsenja iz mrtvih</a:t>
            </a:r>
            <a:r>
              <a:rPr lang="en-GB" sz="2400" smtClean="0"/>
              <a:t> (</a:t>
            </a:r>
            <a:r>
              <a:rPr lang="sr-Latn-CS" sz="2400" smtClean="0"/>
              <a:t>D.A.</a:t>
            </a:r>
            <a:r>
              <a:rPr lang="en-GB" sz="2400" smtClean="0"/>
              <a:t> 26:6-8 </a:t>
            </a:r>
            <a:r>
              <a:rPr lang="sr-Latn-CS" sz="2400" smtClean="0"/>
              <a:t>up</a:t>
            </a:r>
            <a:r>
              <a:rPr lang="en-GB" sz="2400" smtClean="0"/>
              <a:t>. 23:8), </a:t>
            </a:r>
            <a:r>
              <a:rPr lang="sr-Latn-CS" sz="2400" smtClean="0"/>
              <a:t>poznanje</a:t>
            </a:r>
            <a:r>
              <a:rPr lang="en-GB" sz="2400" smtClean="0"/>
              <a:t> </a:t>
            </a:r>
            <a:r>
              <a:rPr lang="sr-Latn-CS" sz="2400" smtClean="0"/>
              <a:t>drugog Isusovog dolaska</a:t>
            </a:r>
            <a:r>
              <a:rPr lang="en-GB" sz="2400" smtClean="0"/>
              <a:t> </a:t>
            </a:r>
            <a:r>
              <a:rPr lang="sr-Latn-CS" sz="2400" smtClean="0"/>
              <a:t>sud</a:t>
            </a:r>
            <a:r>
              <a:rPr lang="en-GB" sz="2400" smtClean="0"/>
              <a:t> </a:t>
            </a:r>
            <a:r>
              <a:rPr lang="sr-Latn-CS" sz="2400" smtClean="0"/>
              <a:t>i uspostavljanje Kraljevstva Božijeg</a:t>
            </a:r>
            <a:r>
              <a:rPr lang="en-GB" sz="2400" smtClean="0"/>
              <a:t> (</a:t>
            </a:r>
            <a:r>
              <a:rPr lang="sr-Latn-CS" sz="2400" smtClean="0"/>
              <a:t>D:A.</a:t>
            </a:r>
            <a:r>
              <a:rPr lang="en-GB" sz="2400" smtClean="0"/>
              <a:t> 24:25; 28:20,31). </a:t>
            </a:r>
            <a:r>
              <a:rPr lang="sr-Latn-CS" sz="2400" smtClean="0"/>
              <a:t>To mora biti razumljivo</a:t>
            </a:r>
            <a:r>
              <a:rPr lang="en-GB" sz="2400" smtClean="0"/>
              <a:t> </a:t>
            </a:r>
            <a:r>
              <a:rPr lang="sr-Latn-CS" sz="2400" smtClean="0"/>
              <a:t>za početak poznanja istinske</a:t>
            </a:r>
            <a:r>
              <a:rPr lang="en-GB" sz="2400" smtClean="0"/>
              <a:t> </a:t>
            </a:r>
            <a:r>
              <a:rPr lang="sr-Latn-CS" sz="2400" smtClean="0"/>
              <a:t>hrišćanske nade</a:t>
            </a:r>
            <a:r>
              <a:rPr lang="en-GB" sz="2400" smtClean="0"/>
              <a:t> “</a:t>
            </a:r>
            <a:r>
              <a:rPr lang="sr-Latn-CS" sz="2400" smtClean="0"/>
              <a:t>nade Izraela</a:t>
            </a:r>
            <a:r>
              <a:rPr lang="en-GB" sz="2400" smtClean="0"/>
              <a:t>”.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3.5  </a:t>
            </a:r>
            <a:r>
              <a:rPr lang="sr-Latn-CS" smtClean="0"/>
              <a:t>Obećanje Davidu</a:t>
            </a:r>
            <a:endParaRPr lang="en-GB" smtClean="0"/>
          </a:p>
        </p:txBody>
      </p:sp>
      <p:sp>
        <p:nvSpPr>
          <p:cNvPr id="440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2</a:t>
            </a:r>
            <a:r>
              <a:rPr lang="sr-Latn-CS" smtClean="0"/>
              <a:t>.</a:t>
            </a:r>
            <a:r>
              <a:rPr lang="en-GB" smtClean="0"/>
              <a:t> Samuel</a:t>
            </a:r>
            <a:r>
              <a:rPr lang="sr-Latn-CS" smtClean="0"/>
              <a:t>ova</a:t>
            </a:r>
            <a:r>
              <a:rPr lang="en-GB" smtClean="0"/>
              <a:t>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2200" smtClean="0"/>
              <a:t>“</a:t>
            </a:r>
            <a:r>
              <a:rPr lang="sr-Latn-CS" sz="2200" smtClean="0"/>
              <a:t>Kad se navrše dani tvoji i počineš kod otaca svojih podignuću sjeme tvoje nakon tebe, koje će izaći iz utrobe tvoje i utvrdiću carstvo njegovo. On će sazidati dom imenu mojemu i utvrdiću prijesto carstva njegova do vijeka. Ja ću mu biti otac, i on će mi biti sin: ako učini šta zlo karaću ga prutom ljudskim i udarcima sinova čovečijih. Ali milost moja neće se ukloniti od njega kao što sam je uklonio od Saula, kojega uklonih ispred tebe. Nego će tvrd biti dom tvoj i carstvo tvoje do vijeka pred tobom i presto će tvoj stajati do vijeka</a:t>
            </a:r>
            <a:r>
              <a:rPr lang="en-GB" sz="2200" smtClean="0"/>
              <a:t>” (</a:t>
            </a:r>
            <a:r>
              <a:rPr lang="sr-Latn-CS" sz="2200" smtClean="0"/>
              <a:t>st</a:t>
            </a:r>
            <a:r>
              <a:rPr lang="en-GB" sz="2200" smtClean="0"/>
              <a:t>.12-16).</a:t>
            </a:r>
          </a:p>
          <a:p>
            <a:pPr>
              <a:lnSpc>
                <a:spcPct val="80000"/>
              </a:lnSpc>
            </a:pPr>
            <a:endParaRPr lang="en-GB" sz="2200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Isus potomak sin Davidov</a:t>
            </a:r>
            <a:endParaRPr lang="en-GB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2200" smtClean="0"/>
              <a:t>“</a:t>
            </a:r>
            <a:r>
              <a:rPr lang="sr-Latn-CS" sz="2200" smtClean="0"/>
              <a:t>Ja sam </a:t>
            </a:r>
            <a:r>
              <a:rPr lang="en-GB" sz="2200" smtClean="0"/>
              <a:t>...</a:t>
            </a:r>
            <a:r>
              <a:rPr lang="sr-Latn-CS" sz="2200" smtClean="0"/>
              <a:t>rod</a:t>
            </a:r>
            <a:r>
              <a:rPr lang="en-GB" sz="2200" smtClean="0"/>
              <a:t> David</a:t>
            </a:r>
            <a:r>
              <a:rPr lang="sr-Latn-CS" sz="2200" smtClean="0"/>
              <a:t>ov</a:t>
            </a:r>
            <a:r>
              <a:rPr lang="en-GB" sz="2200" smtClean="0"/>
              <a:t>”, </a:t>
            </a:r>
            <a:r>
              <a:rPr lang="sr-Latn-CS" sz="2200" smtClean="0"/>
              <a:t>Kaže Isus</a:t>
            </a:r>
            <a:r>
              <a:rPr lang="en-GB" sz="2200" smtClean="0"/>
              <a:t> (</a:t>
            </a:r>
            <a:r>
              <a:rPr lang="sr-Latn-CS" sz="2200" smtClean="0"/>
              <a:t>Otk</a:t>
            </a:r>
            <a:r>
              <a:rPr lang="en-GB" sz="2200" smtClean="0"/>
              <a:t>. 22:16).</a:t>
            </a:r>
          </a:p>
          <a:p>
            <a:pPr>
              <a:lnSpc>
                <a:spcPct val="80000"/>
              </a:lnSpc>
            </a:pPr>
            <a:r>
              <a:rPr lang="en-GB" sz="2200" smtClean="0"/>
              <a:t>“(</a:t>
            </a:r>
            <a:r>
              <a:rPr lang="sr-Latn-CS" sz="2200" smtClean="0"/>
              <a:t>I</a:t>
            </a:r>
            <a:r>
              <a:rPr lang="en-GB" sz="2200" smtClean="0"/>
              <a:t>sus),</a:t>
            </a:r>
            <a:r>
              <a:rPr lang="sr-Latn-CS" sz="2200" smtClean="0"/>
              <a:t>koji je po tijelu rođen od sjemena Davidova</a:t>
            </a:r>
            <a:r>
              <a:rPr lang="en-GB" sz="2200" smtClean="0"/>
              <a:t>” (R</a:t>
            </a:r>
            <a:r>
              <a:rPr lang="sr-Latn-CS" sz="2200" smtClean="0"/>
              <a:t>i</a:t>
            </a:r>
            <a:r>
              <a:rPr lang="en-GB" sz="2200" smtClean="0"/>
              <a:t>m. 1:3).</a:t>
            </a:r>
          </a:p>
          <a:p>
            <a:pPr>
              <a:lnSpc>
                <a:spcPct val="80000"/>
              </a:lnSpc>
            </a:pPr>
            <a:r>
              <a:rPr lang="en-GB" sz="2200" smtClean="0"/>
              <a:t>“O</a:t>
            </a:r>
            <a:r>
              <a:rPr lang="sr-Latn-CS" sz="2200" smtClean="0"/>
              <a:t>d njegova sjemena </a:t>
            </a:r>
            <a:r>
              <a:rPr lang="en-GB" sz="2200" smtClean="0"/>
              <a:t>(David’s) </a:t>
            </a:r>
            <a:r>
              <a:rPr lang="sr-Latn-CS" sz="2200" smtClean="0"/>
              <a:t>podiže Bog</a:t>
            </a:r>
            <a:r>
              <a:rPr lang="en-GB" sz="2200" smtClean="0"/>
              <a:t>, </a:t>
            </a:r>
            <a:r>
              <a:rPr lang="sr-Latn-CS" sz="2200" smtClean="0"/>
              <a:t>obećanja Izrealu spasa Isusa</a:t>
            </a:r>
            <a:r>
              <a:rPr lang="en-GB" sz="2200" smtClean="0"/>
              <a:t>” (</a:t>
            </a:r>
            <a:r>
              <a:rPr lang="sr-Latn-CS" sz="2200" smtClean="0"/>
              <a:t>D.A:</a:t>
            </a:r>
            <a:r>
              <a:rPr lang="en-GB" sz="2200" smtClean="0"/>
              <a:t> 13:23).</a:t>
            </a:r>
          </a:p>
          <a:p>
            <a:pPr>
              <a:lnSpc>
                <a:spcPct val="80000"/>
              </a:lnSpc>
            </a:pPr>
            <a:r>
              <a:rPr lang="sr-Latn-CS" sz="2200" smtClean="0"/>
              <a:t>Anđeo reče devici Mariji</a:t>
            </a:r>
            <a:r>
              <a:rPr lang="en-GB" sz="2200" smtClean="0"/>
              <a:t>  </a:t>
            </a:r>
            <a:r>
              <a:rPr lang="sr-Latn-CS" sz="2200" smtClean="0"/>
              <a:t>da će roditi I</a:t>
            </a:r>
            <a:r>
              <a:rPr lang="en-GB" sz="2200" smtClean="0"/>
              <a:t>sus</a:t>
            </a:r>
            <a:r>
              <a:rPr lang="sr-Latn-CS" sz="2200" smtClean="0"/>
              <a:t>a</a:t>
            </a:r>
            <a:r>
              <a:rPr lang="en-GB" sz="2200" smtClean="0"/>
              <a:t>:</a:t>
            </a:r>
            <a:r>
              <a:rPr lang="sr-Latn-CS" sz="2200" smtClean="0"/>
              <a:t> i</a:t>
            </a:r>
            <a:r>
              <a:rPr lang="en-GB" sz="2200" smtClean="0"/>
              <a:t> “</a:t>
            </a:r>
            <a:r>
              <a:rPr lang="sr-Latn-CS" sz="2200" smtClean="0"/>
              <a:t>daće mu Bog presto Davida oca njegova </a:t>
            </a:r>
            <a:r>
              <a:rPr lang="en-GB" sz="2200" smtClean="0"/>
              <a:t>(</a:t>
            </a:r>
            <a:r>
              <a:rPr lang="sr-Latn-CS" sz="2200" smtClean="0"/>
              <a:t>predaka</a:t>
            </a:r>
            <a:r>
              <a:rPr lang="en-GB" sz="2200" smtClean="0"/>
              <a:t>) ...</a:t>
            </a:r>
            <a:r>
              <a:rPr lang="sr-Latn-CS" sz="2200" smtClean="0"/>
              <a:t>i carstvu njegovom neće biti kraja</a:t>
            </a:r>
            <a:r>
              <a:rPr lang="en-GB" sz="2200" smtClean="0"/>
              <a:t>” (Lk. 1:32,33). </a:t>
            </a:r>
            <a:r>
              <a:rPr lang="sr-Latn-CS" sz="2200" smtClean="0"/>
              <a:t>Aplicira na obećanje Davidu</a:t>
            </a:r>
            <a:r>
              <a:rPr lang="en-GB" sz="2200" smtClean="0"/>
              <a:t>, i</a:t>
            </a:r>
            <a:r>
              <a:rPr lang="sr-Latn-CS" sz="2200" smtClean="0"/>
              <a:t>z</a:t>
            </a:r>
            <a:r>
              <a:rPr lang="en-GB" sz="2200" smtClean="0"/>
              <a:t> 2 Sam. 7:13, </a:t>
            </a:r>
            <a:r>
              <a:rPr lang="sr-Latn-CS" sz="2200" smtClean="0"/>
              <a:t>o Isusu</a:t>
            </a:r>
            <a:r>
              <a:rPr lang="en-GB" sz="2200" smtClean="0"/>
              <a:t>.</a:t>
            </a:r>
          </a:p>
          <a:p>
            <a:pPr>
              <a:lnSpc>
                <a:spcPct val="80000"/>
              </a:lnSpc>
            </a:pPr>
            <a:endParaRPr lang="en-GB" sz="2200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Devičansko rođenje Isusa</a:t>
            </a:r>
            <a:endParaRPr lang="en-GB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2400" smtClean="0"/>
              <a:t>“</a:t>
            </a:r>
            <a:r>
              <a:rPr lang="sr-Latn-CS" sz="2400" smtClean="0"/>
              <a:t>seme tvoje</a:t>
            </a:r>
            <a:r>
              <a:rPr lang="en-GB" sz="2400" smtClean="0"/>
              <a:t>...</a:t>
            </a:r>
            <a:r>
              <a:rPr lang="sr-Latn-CS" sz="2400" smtClean="0"/>
              <a:t>koje će izaći iz utrobe tvoje</a:t>
            </a:r>
            <a:r>
              <a:rPr lang="en-GB" sz="2400" smtClean="0"/>
              <a:t>...I </a:t>
            </a:r>
            <a:r>
              <a:rPr lang="sr-Latn-CS" sz="2400" smtClean="0"/>
              <a:t>ja ću mu biti otac i on će mi biti sin</a:t>
            </a:r>
            <a:r>
              <a:rPr lang="en-GB" sz="2400" smtClean="0"/>
              <a:t>.” “...o</a:t>
            </a:r>
            <a:r>
              <a:rPr lang="sr-Latn-CS" sz="2400" smtClean="0"/>
              <a:t>d poroda tvojega posadiću na prestolu tvojemu</a:t>
            </a:r>
            <a:r>
              <a:rPr lang="en-GB" sz="2400" smtClean="0"/>
              <a:t>” (2 Sam. 7:12,14; Ps. 132:10,11). </a:t>
            </a:r>
            <a:r>
              <a:rPr lang="sr-Latn-CS" sz="2400" smtClean="0"/>
              <a:t>Isus je literarno sin Boga a</a:t>
            </a:r>
            <a:r>
              <a:rPr lang="en-GB" sz="2400" smtClean="0"/>
              <a:t> </a:t>
            </a:r>
            <a:r>
              <a:rPr lang="sr-Latn-CS" sz="2400" smtClean="0"/>
              <a:t>telesno potomak Davida</a:t>
            </a:r>
            <a:r>
              <a:rPr lang="en-GB" sz="2400" smtClean="0"/>
              <a:t>, </a:t>
            </a:r>
            <a:r>
              <a:rPr lang="sr-Latn-CS" sz="2400" smtClean="0"/>
              <a:t>i tako ima Boga kao Oca tj. nema ljudskog oca  </a:t>
            </a:r>
            <a:r>
              <a:rPr lang="en-GB" sz="2400" smtClean="0"/>
              <a:t>. T</a:t>
            </a:r>
            <a:r>
              <a:rPr lang="sr-Latn-CS" sz="2400" smtClean="0"/>
              <a:t>o se jedino moglo ispuniti devičanskim rađanjem</a:t>
            </a:r>
            <a:r>
              <a:rPr lang="en-GB" sz="2400" smtClean="0"/>
              <a:t>; </a:t>
            </a:r>
            <a:r>
              <a:rPr lang="sr-Latn-CS" sz="2400" smtClean="0"/>
              <a:t>Isusova</a:t>
            </a:r>
            <a:r>
              <a:rPr lang="en-GB" sz="2400" smtClean="0"/>
              <a:t>’ m</a:t>
            </a:r>
            <a:r>
              <a:rPr lang="sr-Latn-CS" sz="2400" smtClean="0"/>
              <a:t>ajka je Marija ona je fizički</a:t>
            </a:r>
            <a:r>
              <a:rPr lang="en-GB" sz="2400" smtClean="0"/>
              <a:t> </a:t>
            </a:r>
            <a:r>
              <a:rPr lang="sr-Latn-CS" sz="2400" smtClean="0"/>
              <a:t>potomak</a:t>
            </a:r>
            <a:r>
              <a:rPr lang="en-GB" sz="2400" smtClean="0"/>
              <a:t> David</a:t>
            </a:r>
            <a:r>
              <a:rPr lang="sr-Latn-CS" sz="2400" smtClean="0"/>
              <a:t>a</a:t>
            </a:r>
            <a:r>
              <a:rPr lang="en-GB" sz="2400" smtClean="0"/>
              <a:t>(Lk. 1:32)</a:t>
            </a:r>
            <a:r>
              <a:rPr lang="sr-Latn-CS" sz="2400" smtClean="0"/>
              <a:t> . Tako se ispunjava i jedno idrugo proroštvo</a:t>
            </a:r>
            <a:r>
              <a:rPr lang="en-GB" sz="2400" smtClean="0"/>
              <a:t>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Isus gradi dom</a:t>
            </a:r>
            <a:endParaRPr lang="en-GB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2400" smtClean="0"/>
              <a:t>“</a:t>
            </a:r>
            <a:r>
              <a:rPr lang="sr-Latn-CS" sz="2400" smtClean="0"/>
              <a:t>On će sazidati dom imenu mojemu </a:t>
            </a:r>
            <a:r>
              <a:rPr lang="en-GB" sz="2400" smtClean="0"/>
              <a:t>” (2 Sam. 7:13) </a:t>
            </a:r>
            <a:r>
              <a:rPr lang="sr-Latn-CS" sz="2400" smtClean="0"/>
              <a:t>govori da će Isus izgraditi hram Bogu</a:t>
            </a:r>
            <a:r>
              <a:rPr lang="en-GB" sz="2400" smtClean="0"/>
              <a:t>. </a:t>
            </a:r>
            <a:r>
              <a:rPr lang="sr-Latn-CS" sz="2400" smtClean="0"/>
              <a:t>Božiji</a:t>
            </a:r>
            <a:r>
              <a:rPr lang="en-GB" sz="2400" smtClean="0"/>
              <a:t> “</a:t>
            </a:r>
            <a:r>
              <a:rPr lang="sr-Latn-CS" sz="2400" smtClean="0"/>
              <a:t>dom</a:t>
            </a:r>
            <a:r>
              <a:rPr lang="en-GB" sz="2400" smtClean="0"/>
              <a:t>” </a:t>
            </a:r>
            <a:r>
              <a:rPr lang="sr-Latn-CS" sz="2400" smtClean="0"/>
              <a:t>je teamo ge će on hteti da bude</a:t>
            </a:r>
            <a:r>
              <a:rPr lang="en-GB" sz="2400" smtClean="0"/>
              <a:t>,</a:t>
            </a:r>
            <a:r>
              <a:rPr lang="sr-Latn-CS" sz="2400" smtClean="0"/>
              <a:t> i</a:t>
            </a:r>
            <a:r>
              <a:rPr lang="en-GB" sz="2400" smtClean="0"/>
              <a:t> Is. 66:1,2 </a:t>
            </a:r>
            <a:r>
              <a:rPr lang="sr-Latn-CS" sz="2400" smtClean="0"/>
              <a:t>nam govori da će to messto biti u srcu ljudi koje drže njegovu reč</a:t>
            </a:r>
            <a:r>
              <a:rPr lang="en-GB" sz="2400" smtClean="0"/>
              <a:t>. </a:t>
            </a:r>
            <a:r>
              <a:rPr lang="sr-Latn-CS" sz="2400" smtClean="0"/>
              <a:t>Dakle Isus pravi tj. gradi duhovni dom</a:t>
            </a:r>
            <a:r>
              <a:rPr lang="en-GB" sz="2400" smtClean="0"/>
              <a:t> </a:t>
            </a:r>
            <a:r>
              <a:rPr lang="sr-Latn-CS" sz="2400" smtClean="0"/>
              <a:t>gde će Bog boraviti i koji je</a:t>
            </a:r>
            <a:r>
              <a:rPr lang="en-GB" sz="2400" smtClean="0"/>
              <a:t> </a:t>
            </a:r>
            <a:r>
              <a:rPr lang="sr-Latn-CS" sz="2400" smtClean="0"/>
              <a:t>sačinjen za istinske vernike</a:t>
            </a:r>
            <a:r>
              <a:rPr lang="en-GB" sz="2400" smtClean="0"/>
              <a:t>. </a:t>
            </a:r>
            <a:r>
              <a:rPr lang="sr-Latn-CS" sz="2400" smtClean="0"/>
              <a:t>U tom smislu je Isus ugaoni kamen duhovnog hrama</a:t>
            </a:r>
            <a:r>
              <a:rPr lang="en-GB" sz="2400" smtClean="0"/>
              <a:t> (1 Pet. 2:4-8) </a:t>
            </a:r>
            <a:r>
              <a:rPr lang="sr-Latn-CS" sz="2400" smtClean="0"/>
              <a:t>a hrišćani su ostalo živo kamenje </a:t>
            </a:r>
            <a:r>
              <a:rPr lang="en-GB" sz="2400" smtClean="0"/>
              <a:t> </a:t>
            </a:r>
            <a:r>
              <a:rPr lang="sr-Latn-CS" sz="2400" smtClean="0"/>
              <a:t>tog hrama </a:t>
            </a:r>
            <a:r>
              <a:rPr lang="en-GB" sz="2400" smtClean="0"/>
              <a:t>(1 Pet. 2:5) </a:t>
            </a:r>
            <a:r>
              <a:rPr lang="sr-Latn-CS" sz="2400" smtClean="0"/>
              <a:t>postavljeni na ostala mesta</a:t>
            </a:r>
            <a:r>
              <a:rPr lang="en-GB" sz="2400" smtClean="0"/>
              <a:t>.</a:t>
            </a:r>
          </a:p>
          <a:p>
            <a:pPr>
              <a:lnSpc>
                <a:spcPct val="90000"/>
              </a:lnSpc>
            </a:pPr>
            <a:endParaRPr lang="en-GB" sz="2400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Davidov presto </a:t>
            </a:r>
            <a:endParaRPr lang="en-GB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2400" smtClean="0"/>
              <a:t>“</a:t>
            </a:r>
            <a:r>
              <a:rPr lang="sr-Latn-CS" sz="2400" smtClean="0"/>
              <a:t>utvrdiću presto carstva njegova</a:t>
            </a:r>
            <a:r>
              <a:rPr lang="en-GB" sz="2400" smtClean="0"/>
              <a:t> (</a:t>
            </a:r>
            <a:r>
              <a:rPr lang="sr-Latn-CS" sz="2400" smtClean="0"/>
              <a:t>Hristova</a:t>
            </a:r>
            <a:r>
              <a:rPr lang="en-GB" sz="2400" smtClean="0"/>
              <a:t>) </a:t>
            </a:r>
            <a:r>
              <a:rPr lang="sr-Latn-CS" sz="2400" smtClean="0"/>
              <a:t>do vijeka</a:t>
            </a:r>
            <a:r>
              <a:rPr lang="en-GB" sz="2400" smtClean="0"/>
              <a:t>... </a:t>
            </a:r>
            <a:r>
              <a:rPr lang="sr-Latn-CS" sz="2400" smtClean="0"/>
              <a:t>Dom tvoj</a:t>
            </a:r>
            <a:r>
              <a:rPr lang="en-GB" sz="2400" smtClean="0"/>
              <a:t> (David</a:t>
            </a:r>
            <a:r>
              <a:rPr lang="sr-Latn-CS" sz="2400" smtClean="0"/>
              <a:t>ov</a:t>
            </a:r>
            <a:r>
              <a:rPr lang="en-GB" sz="2400" smtClean="0"/>
              <a:t>) </a:t>
            </a:r>
            <a:r>
              <a:rPr lang="sr-Latn-CS" sz="2400" smtClean="0"/>
              <a:t>i carstvo</a:t>
            </a:r>
            <a:r>
              <a:rPr lang="en-GB" sz="2400" smtClean="0"/>
              <a:t>... </a:t>
            </a:r>
            <a:r>
              <a:rPr lang="sr-Latn-CS" sz="2400" smtClean="0"/>
              <a:t>Presto će tvoj stajati do vijeka</a:t>
            </a:r>
            <a:r>
              <a:rPr lang="en-GB" sz="2400" smtClean="0"/>
              <a:t>” (2</a:t>
            </a:r>
            <a:r>
              <a:rPr lang="sr-Latn-CS" sz="2400" smtClean="0"/>
              <a:t>.</a:t>
            </a:r>
            <a:r>
              <a:rPr lang="en-GB" sz="2400" smtClean="0"/>
              <a:t> Sam. 7:13,16 </a:t>
            </a:r>
            <a:r>
              <a:rPr lang="sr-Latn-CS" sz="2400" smtClean="0"/>
              <a:t>up</a:t>
            </a:r>
            <a:r>
              <a:rPr lang="en-GB" sz="2400" smtClean="0"/>
              <a:t>. Is. 9:6,7). Ap</a:t>
            </a:r>
            <a:r>
              <a:rPr lang="sr-Latn-CS" sz="2400" smtClean="0"/>
              <a:t>licira na Isusa u</a:t>
            </a:r>
            <a:r>
              <a:rPr lang="en-GB" sz="2400" smtClean="0"/>
              <a:t> Lk. 1:31-35. </a:t>
            </a:r>
            <a:r>
              <a:rPr lang="sr-Latn-CS" sz="2400" smtClean="0"/>
              <a:t>Hristovo carstvo</a:t>
            </a:r>
            <a:r>
              <a:rPr lang="en-GB" sz="2400" smtClean="0"/>
              <a:t> </a:t>
            </a:r>
            <a:r>
              <a:rPr lang="sr-Latn-CS" sz="2400" smtClean="0"/>
              <a:t>je Davidovo carstvo, carstvo Izraela.</a:t>
            </a:r>
            <a:r>
              <a:rPr lang="en-GB" sz="2400" smtClean="0"/>
              <a:t> </a:t>
            </a:r>
            <a:r>
              <a:rPr lang="sr-Latn-CS" sz="2400" smtClean="0"/>
              <a:t>U tom smislu dolazeće carstvo će biti ponovo uspostavljeno carstvo Izraela</a:t>
            </a:r>
            <a:r>
              <a:rPr lang="en-GB" sz="2400" smtClean="0"/>
              <a:t>. </a:t>
            </a:r>
            <a:r>
              <a:rPr lang="sr-Latn-CS" sz="2400" smtClean="0"/>
              <a:t>Potpuno ispunjenje obećanja je da će</a:t>
            </a:r>
            <a:r>
              <a:rPr lang="en-GB" sz="2400" smtClean="0"/>
              <a:t> </a:t>
            </a:r>
            <a:r>
              <a:rPr lang="sr-Latn-CS" sz="2400" smtClean="0"/>
              <a:t>Hris vladati Davidovim</a:t>
            </a:r>
            <a:r>
              <a:rPr lang="en-GB" sz="2400" smtClean="0"/>
              <a:t>“</a:t>
            </a:r>
            <a:r>
              <a:rPr lang="sr-Latn-CS" sz="2400" smtClean="0"/>
              <a:t>prestolom</a:t>
            </a:r>
            <a:r>
              <a:rPr lang="en-GB" sz="2400" smtClean="0"/>
              <a:t>”, </a:t>
            </a:r>
            <a:r>
              <a:rPr lang="sr-Latn-CS" sz="2400" smtClean="0"/>
              <a:t>tj. mestom vladavine</a:t>
            </a:r>
            <a:r>
              <a:rPr lang="en-GB" sz="2400" smtClean="0"/>
              <a:t>. </a:t>
            </a:r>
            <a:r>
              <a:rPr lang="sr-Latn-CS" sz="2400" smtClean="0"/>
              <a:t>Literarno to je u Jerusalimu</a:t>
            </a:r>
            <a:r>
              <a:rPr lang="en-GB" sz="2400" smtClean="0"/>
              <a:t>. </a:t>
            </a:r>
            <a:r>
              <a:rPr lang="sr-Latn-CS" sz="2400" smtClean="0"/>
              <a:t>Carstvo mora biti uspostavljeno ovde na zemlji kako bi se obećanje ispunilo u potpunosti</a:t>
            </a:r>
            <a:r>
              <a:rPr lang="en-GB" sz="2400" smtClean="0"/>
              <a:t>.</a:t>
            </a:r>
          </a:p>
          <a:p>
            <a:pPr>
              <a:lnSpc>
                <a:spcPct val="80000"/>
              </a:lnSpc>
            </a:pPr>
            <a:endParaRPr lang="en-GB" sz="2400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Kraljevstvo Božije</a:t>
            </a:r>
            <a:endParaRPr lang="en-GB" smtClean="0"/>
          </a:p>
        </p:txBody>
      </p:sp>
      <p:sp>
        <p:nvSpPr>
          <p:cNvPr id="501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“</a:t>
            </a:r>
            <a:r>
              <a:rPr lang="sr-Latn-CS" smtClean="0"/>
              <a:t>Carstvo tvoje... I presto tvoj će tvoj stajati do vijeka</a:t>
            </a:r>
            <a:r>
              <a:rPr lang="en-GB" smtClean="0"/>
              <a:t>” (2 Sam. 7:16) sug</a:t>
            </a:r>
            <a:r>
              <a:rPr lang="sr-Latn-CS" smtClean="0"/>
              <a:t>eriše da  je David</a:t>
            </a:r>
            <a:r>
              <a:rPr lang="en-GB" smtClean="0"/>
              <a:t> </a:t>
            </a:r>
            <a:r>
              <a:rPr lang="sr-Latn-CS" smtClean="0"/>
              <a:t>svedok uspostavljanja Hristovog večnog kraljevstva</a:t>
            </a:r>
            <a:r>
              <a:rPr lang="en-GB" smtClean="0"/>
              <a:t>. T</a:t>
            </a:r>
            <a:r>
              <a:rPr lang="sr-Latn-CS" smtClean="0"/>
              <a:t>o je indirektno obećanje da će biti </a:t>
            </a:r>
            <a:r>
              <a:rPr lang="en-GB" smtClean="0"/>
              <a:t> </a:t>
            </a:r>
            <a:r>
              <a:rPr lang="sr-Latn-CS" smtClean="0"/>
              <a:t>uskrsnut</a:t>
            </a:r>
            <a:r>
              <a:rPr lang="en-GB" smtClean="0"/>
              <a:t> </a:t>
            </a:r>
            <a:r>
              <a:rPr lang="sr-Latn-CS" smtClean="0"/>
              <a:t>po Hristovom povratku i</a:t>
            </a:r>
            <a:r>
              <a:rPr lang="en-GB" smtClean="0"/>
              <a:t> </a:t>
            </a:r>
            <a:r>
              <a:rPr lang="sr-Latn-CS" smtClean="0"/>
              <a:t>tako će moći svojim očima videti</a:t>
            </a:r>
            <a:r>
              <a:rPr lang="en-GB" smtClean="0"/>
              <a:t> k</a:t>
            </a:r>
            <a:r>
              <a:rPr lang="sr-Latn-CS" smtClean="0"/>
              <a:t>raljevstvo i suštinu uspostavljene vladavine širom sveta od Isusa koji će njom vladati iz</a:t>
            </a:r>
            <a:r>
              <a:rPr lang="en-GB" smtClean="0"/>
              <a:t> Jerusalem</a:t>
            </a:r>
            <a:r>
              <a:rPr lang="sr-Latn-CS" smtClean="0"/>
              <a:t>a</a:t>
            </a:r>
            <a:r>
              <a:rPr lang="en-GB" smtClean="0"/>
              <a:t>.</a:t>
            </a:r>
          </a:p>
          <a:p>
            <a:endParaRPr lang="en-GB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Pogrešno mišljenje</a:t>
            </a:r>
            <a:endParaRPr lang="en-GB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2200" smtClean="0"/>
              <a:t>Popular</a:t>
            </a:r>
            <a:r>
              <a:rPr lang="sr-Latn-CS" sz="2200" smtClean="0"/>
              <a:t>no</a:t>
            </a:r>
            <a:r>
              <a:rPr lang="en-GB" sz="2200" smtClean="0"/>
              <a:t> </a:t>
            </a:r>
            <a:r>
              <a:rPr lang="sr-Latn-CS" sz="2200" smtClean="0"/>
              <a:t>hrišćanstvo</a:t>
            </a:r>
            <a:r>
              <a:rPr lang="en-GB" sz="2200" smtClean="0"/>
              <a:t> </a:t>
            </a:r>
            <a:r>
              <a:rPr lang="sr-Latn-CS" sz="2200" smtClean="0"/>
              <a:t>usvaja doktrinu</a:t>
            </a:r>
            <a:r>
              <a:rPr lang="en-GB" sz="2200" smtClean="0"/>
              <a:t> </a:t>
            </a:r>
            <a:r>
              <a:rPr lang="sr-Latn-CS" sz="2200" smtClean="0"/>
              <a:t>koja jasno</a:t>
            </a:r>
            <a:r>
              <a:rPr lang="en-GB" sz="2200" smtClean="0"/>
              <a:t> </a:t>
            </a:r>
            <a:r>
              <a:rPr lang="sr-Latn-CS" sz="2200" smtClean="0"/>
              <a:t>protivreči </a:t>
            </a:r>
            <a:r>
              <a:rPr lang="en-GB" sz="2200" smtClean="0"/>
              <a:t> </a:t>
            </a:r>
            <a:r>
              <a:rPr lang="sr-Latn-CS" sz="2200" smtClean="0"/>
              <a:t>divnoj istini</a:t>
            </a:r>
            <a:r>
              <a:rPr lang="en-GB" sz="2200" smtClean="0"/>
              <a:t>.</a:t>
            </a:r>
          </a:p>
          <a:p>
            <a:pPr>
              <a:lnSpc>
                <a:spcPct val="90000"/>
              </a:lnSpc>
            </a:pPr>
            <a:r>
              <a:rPr lang="sr-Latn-CS" sz="2200" smtClean="0"/>
              <a:t>Ako je Isus fizički</a:t>
            </a:r>
            <a:r>
              <a:rPr lang="en-GB" sz="2200" smtClean="0"/>
              <a:t> </a:t>
            </a:r>
            <a:r>
              <a:rPr lang="sr-Latn-CS" sz="2200" smtClean="0"/>
              <a:t>imao </a:t>
            </a:r>
            <a:r>
              <a:rPr lang="en-GB" sz="2200" smtClean="0"/>
              <a:t>“pre-</a:t>
            </a:r>
            <a:r>
              <a:rPr lang="sr-Latn-CS" sz="2200" smtClean="0"/>
              <a:t>postojanje</a:t>
            </a:r>
            <a:r>
              <a:rPr lang="en-GB" sz="2200" smtClean="0"/>
              <a:t>”, </a:t>
            </a:r>
            <a:r>
              <a:rPr lang="sr-Latn-CS" sz="2200" smtClean="0"/>
              <a:t>tj. Da je </a:t>
            </a:r>
            <a:r>
              <a:rPr lang="en-GB" sz="2200" smtClean="0"/>
              <a:t> </a:t>
            </a:r>
            <a:r>
              <a:rPr lang="sr-Latn-CS" sz="2200" smtClean="0"/>
              <a:t>On  postojao kao osoba pre rođenja</a:t>
            </a:r>
            <a:r>
              <a:rPr lang="en-GB" sz="2200" smtClean="0"/>
              <a:t>, </a:t>
            </a:r>
            <a:r>
              <a:rPr lang="sr-Latn-CS" sz="2200" smtClean="0"/>
              <a:t>čine besmislenim</a:t>
            </a:r>
            <a:r>
              <a:rPr lang="en-GB" sz="2200" smtClean="0"/>
              <a:t> </a:t>
            </a:r>
            <a:r>
              <a:rPr lang="sr-Latn-CS" sz="2200" smtClean="0"/>
              <a:t>obećanje o Isusu kao</a:t>
            </a:r>
            <a:r>
              <a:rPr lang="en-GB" sz="2200" smtClean="0"/>
              <a:t> David</a:t>
            </a:r>
            <a:r>
              <a:rPr lang="sr-Latn-CS" sz="2200" smtClean="0"/>
              <a:t>ovom</a:t>
            </a:r>
            <a:r>
              <a:rPr lang="en-GB" sz="2200" smtClean="0"/>
              <a:t> </a:t>
            </a:r>
            <a:r>
              <a:rPr lang="sr-Latn-CS" sz="2200" smtClean="0"/>
              <a:t>potomku</a:t>
            </a:r>
            <a:r>
              <a:rPr lang="en-GB" sz="2200" smtClean="0"/>
              <a:t>.</a:t>
            </a:r>
          </a:p>
          <a:p>
            <a:pPr>
              <a:lnSpc>
                <a:spcPct val="90000"/>
              </a:lnSpc>
            </a:pPr>
            <a:r>
              <a:rPr lang="sr-Latn-CS" sz="2200" smtClean="0"/>
              <a:t>Ako je kraljevtsvo Božije na nebesima</a:t>
            </a:r>
            <a:r>
              <a:rPr lang="en-GB" sz="2200" smtClean="0"/>
              <a:t>, t</a:t>
            </a:r>
            <a:r>
              <a:rPr lang="sr-Latn-CS" sz="2200" smtClean="0"/>
              <a:t>ada Isus ne može da ponovo uspostavi Davidovo kraljevstvo nad Izraelom</a:t>
            </a:r>
            <a:r>
              <a:rPr lang="en-GB" sz="2200" smtClean="0"/>
              <a:t>,  “</a:t>
            </a:r>
            <a:r>
              <a:rPr lang="sr-Latn-CS" sz="2200" smtClean="0"/>
              <a:t>presto</a:t>
            </a:r>
            <a:r>
              <a:rPr lang="en-GB" sz="2200" smtClean="0"/>
              <a:t>” </a:t>
            </a:r>
            <a:r>
              <a:rPr lang="sr-Latn-CS" sz="2200" smtClean="0"/>
              <a:t>ili mesto vođstva,</a:t>
            </a:r>
            <a:r>
              <a:rPr lang="en-GB" sz="2200" smtClean="0"/>
              <a:t> </a:t>
            </a:r>
            <a:r>
              <a:rPr lang="sr-Latn-CS" sz="2200" smtClean="0"/>
              <a:t>vrlo je jasno da je to mesto na zemlji</a:t>
            </a:r>
            <a:r>
              <a:rPr lang="en-GB" sz="2200" smtClean="0"/>
              <a:t>, a</a:t>
            </a:r>
            <a:r>
              <a:rPr lang="sr-Latn-CS" sz="2200" smtClean="0"/>
              <a:t> ono samo može ponovno da se uspostavi na istom mestu kako je literalno i napisano</a:t>
            </a:r>
            <a:r>
              <a:rPr lang="en-GB" sz="2200" smtClean="0"/>
              <a:t>.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en-GB" sz="2200" smtClean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5" name="Oval 7"/>
          <p:cNvSpPr>
            <a:spLocks noChangeArrowheads="1"/>
          </p:cNvSpPr>
          <p:nvPr/>
        </p:nvSpPr>
        <p:spPr bwMode="auto">
          <a:xfrm>
            <a:off x="3276600" y="5181600"/>
            <a:ext cx="2286000" cy="1066800"/>
          </a:xfrm>
          <a:prstGeom prst="ellipse">
            <a:avLst/>
          </a:prstGeom>
          <a:solidFill>
            <a:schemeClr val="folHlink"/>
          </a:solidFill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r-Latn-CS" sz="5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nstantia" pitchFamily="18" charset="0"/>
              </a:rPr>
              <a:t>Da</a:t>
            </a:r>
            <a:r>
              <a:rPr lang="en-US" sz="5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nstantia" pitchFamily="18" charset="0"/>
              </a:rPr>
              <a:t>!</a:t>
            </a:r>
          </a:p>
        </p:txBody>
      </p:sp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2438400" y="4648200"/>
            <a:ext cx="4114800" cy="2286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>
              <a:latin typeface="Constantia" pitchFamily="18" charset="0"/>
            </a:endParaRP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1600200" y="990600"/>
            <a:ext cx="5715000" cy="255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r-Latn-CS" sz="5400" b="1">
                <a:effectLst>
                  <a:outerShdw blurRad="38100" dist="38100" dir="2700000" algn="tl">
                    <a:srgbClr val="C0C0C0"/>
                  </a:outerShdw>
                </a:effectLst>
                <a:latin typeface="BernhardFashion BT"/>
              </a:rPr>
              <a:t>Zaveti</a:t>
            </a:r>
            <a:r>
              <a:rPr lang="en-US" sz="5400" b="1">
                <a:effectLst>
                  <a:outerShdw blurRad="38100" dist="38100" dir="2700000" algn="tl">
                    <a:srgbClr val="C0C0C0"/>
                  </a:outerShdw>
                </a:effectLst>
                <a:latin typeface="BernhardFashion BT"/>
              </a:rPr>
              <a:t> o</a:t>
            </a:r>
            <a:r>
              <a:rPr lang="sr-Latn-CS" sz="5400" b="1">
                <a:effectLst>
                  <a:outerShdw blurRad="38100" dist="38100" dir="2700000" algn="tl">
                    <a:srgbClr val="C0C0C0"/>
                  </a:outerShdw>
                </a:effectLst>
                <a:latin typeface="BernhardFashion BT"/>
              </a:rPr>
              <a:t>bećanja</a:t>
            </a:r>
            <a:r>
              <a:rPr lang="en-US" sz="5400" b="1">
                <a:effectLst>
                  <a:outerShdw blurRad="38100" dist="38100" dir="2700000" algn="tl">
                    <a:srgbClr val="C0C0C0"/>
                  </a:outerShdw>
                </a:effectLst>
                <a:latin typeface="BernhardFashion BT"/>
              </a:rPr>
              <a:t> Abraham</a:t>
            </a:r>
            <a:r>
              <a:rPr lang="sr-Latn-CS" sz="5400" b="1">
                <a:effectLst>
                  <a:outerShdw blurRad="38100" dist="38100" dir="2700000" algn="tl">
                    <a:srgbClr val="C0C0C0"/>
                  </a:outerShdw>
                </a:effectLst>
                <a:latin typeface="BernhardFashion BT"/>
              </a:rPr>
              <a:t>u</a:t>
            </a:r>
            <a:r>
              <a:rPr lang="en-US" sz="5400" b="1">
                <a:effectLst>
                  <a:outerShdw blurRad="38100" dist="38100" dir="2700000" algn="tl">
                    <a:srgbClr val="C0C0C0"/>
                  </a:outerShdw>
                </a:effectLst>
                <a:latin typeface="BernhardFashion BT"/>
              </a:rPr>
              <a:t> </a:t>
            </a:r>
            <a:r>
              <a:rPr lang="sr-Latn-CS" sz="5400" b="1">
                <a:effectLst>
                  <a:outerShdw blurRad="38100" dist="38100" dir="2700000" algn="tl">
                    <a:srgbClr val="C0C0C0"/>
                  </a:outerShdw>
                </a:effectLst>
                <a:latin typeface="BernhardFashion BT"/>
              </a:rPr>
              <a:t>i</a:t>
            </a:r>
            <a:r>
              <a:rPr lang="en-US" sz="5400" b="1">
                <a:effectLst>
                  <a:outerShdw blurRad="38100" dist="38100" dir="2700000" algn="tl">
                    <a:srgbClr val="C0C0C0"/>
                  </a:outerShdw>
                </a:effectLst>
                <a:latin typeface="BernhardFashion BT"/>
              </a:rPr>
              <a:t> David</a:t>
            </a:r>
            <a:r>
              <a:rPr lang="sr-Latn-CS" sz="5400" b="1">
                <a:effectLst>
                  <a:outerShdw blurRad="38100" dist="38100" dir="2700000" algn="tl">
                    <a:srgbClr val="C0C0C0"/>
                  </a:outerShdw>
                </a:effectLst>
                <a:latin typeface="BernhardFashion BT"/>
              </a:rPr>
              <a:t>u</a:t>
            </a:r>
            <a:endParaRPr lang="en-US" sz="5400" b="1">
              <a:effectLst>
                <a:outerShdw blurRad="38100" dist="38100" dir="2700000" algn="tl">
                  <a:srgbClr val="C0C0C0"/>
                </a:outerShdw>
              </a:effectLst>
              <a:latin typeface="BernhardFashion BT"/>
            </a:endParaRP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1447800" y="4191000"/>
            <a:ext cx="6248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i="1">
                <a:effectLst>
                  <a:outerShdw blurRad="38100" dist="38100" dir="2700000" algn="tl">
                    <a:srgbClr val="C0C0C0"/>
                  </a:outerShdw>
                </a:effectLst>
                <a:latin typeface="BernhardFashion BT"/>
              </a:rPr>
              <a:t>D</a:t>
            </a:r>
            <a:r>
              <a:rPr lang="sr-Latn-CS" sz="4000" b="1" i="1">
                <a:effectLst>
                  <a:outerShdw blurRad="38100" dist="38100" dir="2700000" algn="tl">
                    <a:srgbClr val="C0C0C0"/>
                  </a:outerShdw>
                </a:effectLst>
                <a:latin typeface="BernhardFashion BT"/>
              </a:rPr>
              <a:t>a li uključuju i tebe </a:t>
            </a:r>
            <a:r>
              <a:rPr lang="en-US" sz="28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88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5" grpId="0" animBg="1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9" name="Text Box 5"/>
          <p:cNvSpPr txBox="1"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r>
              <a:rPr lang="sr-Latn-CS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Da li je ponuđena i tebi</a:t>
            </a:r>
            <a:r>
              <a:rPr lang="en-US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</p:txBody>
      </p:sp>
      <p:sp>
        <p:nvSpPr>
          <p:cNvPr id="82948" name="Oval 4"/>
          <p:cNvSpPr>
            <a:spLocks noGrp="1" noChangeArrowheads="1"/>
          </p:cNvSpPr>
          <p:nvPr>
            <p:ph idx="1"/>
          </p:nvPr>
        </p:nvSpPr>
        <p:spPr>
          <a:xfrm>
            <a:off x="2819400" y="2819400"/>
            <a:ext cx="3352800" cy="1905000"/>
          </a:xfrm>
          <a:prstGeom prst="ellipse">
            <a:avLst/>
          </a:prstGeom>
          <a:solidFill>
            <a:schemeClr val="folHlink"/>
          </a:solidFill>
          <a:ln w="57150">
            <a:solidFill>
              <a:schemeClr val="tx1"/>
            </a:solidFill>
            <a:round/>
          </a:ln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sr-Latn-CS" sz="6000" b="1" i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Da</a:t>
            </a:r>
            <a:r>
              <a:rPr lang="en-US" sz="6000" b="1" i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88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8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500" smtClean="0"/>
              <a:t>3.2  </a:t>
            </a:r>
            <a:r>
              <a:rPr lang="sr-Latn-CS" sz="4500" smtClean="0"/>
              <a:t>Obećanja u raju</a:t>
            </a:r>
            <a:r>
              <a:rPr lang="en-GB" sz="4500" smtClean="0"/>
              <a:t/>
            </a:r>
            <a:br>
              <a:rPr lang="en-GB" sz="4500" smtClean="0"/>
            </a:br>
            <a:endParaRPr lang="en-GB" sz="4500" smtClean="0"/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mtClean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en-GB" smtClean="0"/>
              <a:t>Stud</a:t>
            </a:r>
            <a:r>
              <a:rPr lang="sr-Latn-CS" smtClean="0"/>
              <a:t>ij</a:t>
            </a:r>
            <a:r>
              <a:rPr lang="en-GB" smtClean="0"/>
              <a:t> 3: </a:t>
            </a:r>
            <a:r>
              <a:rPr lang="sr-Latn-CS" smtClean="0"/>
              <a:t>Pitanja</a:t>
            </a:r>
            <a:endParaRPr lang="en-GB" smtClean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4038600" cy="443388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1400" smtClean="0"/>
              <a:t>1. 	</a:t>
            </a:r>
            <a:r>
              <a:rPr lang="sr-Latn-CS" sz="1400" smtClean="0"/>
              <a:t>Koje Božije obećanje predviđa stalni sukob između greha i pravednosti</a:t>
            </a:r>
            <a:r>
              <a:rPr lang="en-GB" sz="1400" smtClean="0"/>
              <a:t>?</a:t>
            </a:r>
          </a:p>
          <a:p>
            <a:pPr>
              <a:lnSpc>
                <a:spcPct val="80000"/>
              </a:lnSpc>
            </a:pPr>
            <a:r>
              <a:rPr lang="sr-Latn-CS" sz="1400" smtClean="0"/>
              <a:t>Obećanje Noju</a:t>
            </a:r>
          </a:p>
          <a:p>
            <a:pPr>
              <a:lnSpc>
                <a:spcPct val="80000"/>
              </a:lnSpc>
            </a:pPr>
            <a:r>
              <a:rPr lang="sr-Latn-CS" sz="1400" smtClean="0"/>
              <a:t>Obećanje u raju</a:t>
            </a:r>
            <a:endParaRPr lang="en-GB" sz="1400" smtClean="0"/>
          </a:p>
          <a:p>
            <a:pPr>
              <a:lnSpc>
                <a:spcPct val="80000"/>
              </a:lnSpc>
            </a:pPr>
            <a:r>
              <a:rPr lang="sr-Latn-CS" sz="1400" smtClean="0"/>
              <a:t>Obećane Davidu</a:t>
            </a:r>
            <a:endParaRPr lang="en-GB" sz="1400" smtClean="0"/>
          </a:p>
          <a:p>
            <a:pPr>
              <a:lnSpc>
                <a:spcPct val="80000"/>
              </a:lnSpc>
            </a:pPr>
            <a:r>
              <a:rPr lang="sr-Latn-CS" sz="1400" smtClean="0"/>
              <a:t>Obećanje Abrahamu</a:t>
            </a:r>
            <a:r>
              <a:rPr lang="en-GB" sz="1400" smtClean="0"/>
              <a:t> </a:t>
            </a:r>
          </a:p>
          <a:p>
            <a:pPr>
              <a:lnSpc>
                <a:spcPct val="80000"/>
              </a:lnSpc>
            </a:pPr>
            <a:r>
              <a:rPr lang="en-GB" sz="1400" smtClean="0"/>
              <a:t>2. 	</a:t>
            </a:r>
            <a:r>
              <a:rPr lang="sr-Latn-CS" sz="1400" smtClean="0"/>
              <a:t>Koja od navedenih izjava su istinite u obećanju u raju</a:t>
            </a:r>
            <a:r>
              <a:rPr lang="en-GB" sz="1400" smtClean="0"/>
              <a:t>?</a:t>
            </a:r>
          </a:p>
          <a:p>
            <a:pPr>
              <a:lnSpc>
                <a:spcPct val="80000"/>
              </a:lnSpc>
            </a:pPr>
            <a:r>
              <a:rPr lang="sr-Latn-CS" sz="1400" smtClean="0"/>
              <a:t>Seme zmije je Lucifer</a:t>
            </a:r>
            <a:endParaRPr lang="en-GB" sz="1400" smtClean="0"/>
          </a:p>
          <a:p>
            <a:pPr>
              <a:lnSpc>
                <a:spcPct val="80000"/>
              </a:lnSpc>
            </a:pPr>
            <a:r>
              <a:rPr lang="sr-Latn-CS" sz="1400" smtClean="0"/>
              <a:t>Hrist i pravednici su ženino seme</a:t>
            </a:r>
            <a:endParaRPr lang="en-GB" sz="1400" smtClean="0"/>
          </a:p>
          <a:p>
            <a:pPr>
              <a:lnSpc>
                <a:spcPct val="80000"/>
              </a:lnSpc>
            </a:pPr>
            <a:r>
              <a:rPr lang="sr-Latn-CS" sz="1400" smtClean="0"/>
              <a:t>Seme zmije je privremeno ranjeno od Hrista</a:t>
            </a:r>
            <a:endParaRPr lang="en-GB" sz="1400" smtClean="0"/>
          </a:p>
          <a:p>
            <a:pPr>
              <a:lnSpc>
                <a:spcPct val="80000"/>
              </a:lnSpc>
            </a:pPr>
            <a:r>
              <a:rPr lang="sr-Latn-CS" sz="1400" smtClean="0"/>
              <a:t>Seme žene je uništeno Hristovom smrću</a:t>
            </a:r>
            <a:endParaRPr lang="en-GB" sz="1400" smtClean="0"/>
          </a:p>
          <a:p>
            <a:pPr>
              <a:lnSpc>
                <a:spcPct val="80000"/>
              </a:lnSpc>
            </a:pPr>
            <a:r>
              <a:rPr lang="en-GB" sz="1400" smtClean="0"/>
              <a:t>3. 	</a:t>
            </a:r>
            <a:r>
              <a:rPr lang="sr-Latn-CS" sz="1400" smtClean="0"/>
              <a:t>Gde će Abrahamovo seme živeti zauvek</a:t>
            </a:r>
            <a:r>
              <a:rPr lang="en-GB" sz="1400" smtClean="0"/>
              <a:t>?</a:t>
            </a:r>
          </a:p>
          <a:p>
            <a:pPr>
              <a:lnSpc>
                <a:spcPct val="80000"/>
              </a:lnSpc>
            </a:pPr>
            <a:r>
              <a:rPr lang="sr-Latn-CS" sz="1400" smtClean="0"/>
              <a:t>U raju</a:t>
            </a:r>
            <a:endParaRPr lang="en-GB" sz="1400" smtClean="0"/>
          </a:p>
          <a:p>
            <a:pPr>
              <a:lnSpc>
                <a:spcPct val="80000"/>
              </a:lnSpc>
            </a:pPr>
            <a:r>
              <a:rPr lang="sr-Latn-CS" sz="1400" smtClean="0"/>
              <a:t>U Jerusailimu</a:t>
            </a:r>
            <a:endParaRPr lang="en-GB" sz="1400" smtClean="0"/>
          </a:p>
          <a:p>
            <a:pPr>
              <a:lnSpc>
                <a:spcPct val="80000"/>
              </a:lnSpc>
            </a:pPr>
            <a:r>
              <a:rPr lang="sr-Latn-CS" sz="1400" smtClean="0"/>
              <a:t>Na zemlji</a:t>
            </a:r>
            <a:endParaRPr lang="en-GB" sz="1400" smtClean="0"/>
          </a:p>
          <a:p>
            <a:pPr>
              <a:lnSpc>
                <a:spcPct val="80000"/>
              </a:lnSpc>
            </a:pPr>
            <a:r>
              <a:rPr lang="sr-Latn-CS" sz="1400" smtClean="0"/>
              <a:t>Neko na zemlji a neko na nebu</a:t>
            </a:r>
            <a:r>
              <a:rPr lang="en-GB" sz="1400" smtClean="0"/>
              <a:t> </a:t>
            </a:r>
          </a:p>
          <a:p>
            <a:pPr>
              <a:lnSpc>
                <a:spcPct val="80000"/>
              </a:lnSpc>
            </a:pPr>
            <a:endParaRPr lang="en-GB" sz="1400" smtClean="0"/>
          </a:p>
          <a:p>
            <a:pPr>
              <a:lnSpc>
                <a:spcPct val="80000"/>
              </a:lnSpc>
            </a:pPr>
            <a:endParaRPr lang="en-GB" sz="140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875"/>
            <a:ext cx="4038600" cy="443388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1400" smtClean="0"/>
              <a:t>4. 	</a:t>
            </a:r>
            <a:r>
              <a:rPr lang="sr-Latn-CS" sz="1400" smtClean="0"/>
              <a:t>Šta je od navedenog obećano Davidu?</a:t>
            </a:r>
            <a:endParaRPr lang="en-GB" sz="1400" smtClean="0"/>
          </a:p>
          <a:p>
            <a:pPr>
              <a:lnSpc>
                <a:spcPct val="80000"/>
              </a:lnSpc>
            </a:pPr>
            <a:r>
              <a:rPr lang="sr-Latn-CS" sz="1400" smtClean="0"/>
              <a:t>Da će njegov veliki potomak živeti zauvek</a:t>
            </a:r>
            <a:endParaRPr lang="en-GB" sz="1400" smtClean="0"/>
          </a:p>
          <a:p>
            <a:pPr>
              <a:lnSpc>
                <a:spcPct val="80000"/>
              </a:lnSpc>
            </a:pPr>
            <a:r>
              <a:rPr lang="sr-Latn-CS" sz="1400" smtClean="0"/>
              <a:t>Da će njegovo seme imati kraljevstvo na nebu</a:t>
            </a:r>
            <a:endParaRPr lang="en-GB" sz="1400" smtClean="0"/>
          </a:p>
          <a:p>
            <a:pPr>
              <a:lnSpc>
                <a:spcPct val="80000"/>
              </a:lnSpc>
            </a:pPr>
            <a:r>
              <a:rPr lang="sr-Latn-CS" sz="1400" smtClean="0"/>
              <a:t>Da će seme biti Božiji sin</a:t>
            </a:r>
            <a:endParaRPr lang="en-GB" sz="1400" smtClean="0"/>
          </a:p>
          <a:p>
            <a:pPr>
              <a:lnSpc>
                <a:spcPct val="80000"/>
              </a:lnSpc>
            </a:pPr>
            <a:r>
              <a:rPr lang="sr-Latn-CS" sz="1400" smtClean="0"/>
              <a:t>Da će njegovo seme, Isus živeti na nebu pre rođenja na zemlji</a:t>
            </a:r>
            <a:r>
              <a:rPr lang="en-GB" sz="1400" smtClean="0"/>
              <a:t> </a:t>
            </a:r>
          </a:p>
          <a:p>
            <a:pPr>
              <a:lnSpc>
                <a:spcPct val="80000"/>
              </a:lnSpc>
            </a:pPr>
            <a:r>
              <a:rPr lang="en-GB" sz="1400" smtClean="0"/>
              <a:t>5. 	</a:t>
            </a:r>
            <a:r>
              <a:rPr lang="sr-Latn-CS" sz="1400" smtClean="0"/>
              <a:t>Kako mi možemo biti Abrahamovo seme</a:t>
            </a:r>
            <a:r>
              <a:rPr lang="en-GB" sz="1400" smtClean="0"/>
              <a:t>?  </a:t>
            </a:r>
          </a:p>
          <a:p>
            <a:pPr>
              <a:lnSpc>
                <a:spcPct val="80000"/>
              </a:lnSpc>
            </a:pPr>
            <a:r>
              <a:rPr lang="en-GB" sz="1400" smtClean="0"/>
              <a:t>	______________________________________________________________</a:t>
            </a:r>
          </a:p>
          <a:p>
            <a:pPr>
              <a:lnSpc>
                <a:spcPct val="80000"/>
              </a:lnSpc>
            </a:pPr>
            <a:r>
              <a:rPr lang="en-GB" sz="1400" smtClean="0"/>
              <a:t>6. 	</a:t>
            </a:r>
            <a:r>
              <a:rPr lang="sr-Latn-CS" sz="1400" smtClean="0"/>
              <a:t>Hoće li zemlja biti uništena</a:t>
            </a:r>
            <a:r>
              <a:rPr lang="en-GB" sz="1400" smtClean="0"/>
              <a:t>?</a:t>
            </a:r>
          </a:p>
          <a:p>
            <a:pPr>
              <a:lnSpc>
                <a:spcPct val="80000"/>
              </a:lnSpc>
            </a:pPr>
            <a:r>
              <a:rPr lang="en-GB" sz="1400" smtClean="0"/>
              <a:t>7. 	</a:t>
            </a:r>
            <a:r>
              <a:rPr lang="sr-Latn-CS" sz="1400" smtClean="0"/>
              <a:t>Kako Božija obećanja dokazuju tvoj odgovor na pitanje 6</a:t>
            </a:r>
            <a:r>
              <a:rPr lang="en-GB" sz="1400" smtClean="0"/>
              <a:t>?  </a:t>
            </a:r>
          </a:p>
          <a:p>
            <a:pPr>
              <a:lnSpc>
                <a:spcPct val="80000"/>
              </a:lnSpc>
            </a:pPr>
            <a:r>
              <a:rPr lang="en-GB" sz="1400" smtClean="0"/>
              <a:t>______________________________________________________________</a:t>
            </a:r>
          </a:p>
          <a:p>
            <a:pPr>
              <a:lnSpc>
                <a:spcPct val="80000"/>
              </a:lnSpc>
            </a:pPr>
            <a:r>
              <a:rPr lang="en-GB" sz="1400" smtClean="0"/>
              <a:t>8. 	</a:t>
            </a:r>
            <a:r>
              <a:rPr lang="sr-Latn-CS" sz="1400" smtClean="0"/>
              <a:t>Objasni obećanje u rau iz Postanja</a:t>
            </a:r>
            <a:r>
              <a:rPr lang="en-GB" sz="1400" smtClean="0"/>
              <a:t> 3:15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en-GB" sz="14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Neprijateljstvo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smtClean="0"/>
              <a:t>I još mećem neprijateljstvo </a:t>
            </a:r>
            <a:r>
              <a:rPr lang="en-GB" smtClean="0"/>
              <a:t>(</a:t>
            </a:r>
            <a:r>
              <a:rPr lang="sr-Latn-CS" smtClean="0"/>
              <a:t>mržnju</a:t>
            </a:r>
            <a:r>
              <a:rPr lang="en-GB" smtClean="0"/>
              <a:t>, </a:t>
            </a:r>
            <a:r>
              <a:rPr lang="sr-Latn-CS" smtClean="0"/>
              <a:t>neslogu</a:t>
            </a:r>
            <a:r>
              <a:rPr lang="en-GB" smtClean="0"/>
              <a:t>) </a:t>
            </a:r>
            <a:r>
              <a:rPr lang="sr-Latn-CS" smtClean="0"/>
              <a:t>između tebe i žene</a:t>
            </a:r>
            <a:r>
              <a:rPr lang="en-GB" smtClean="0"/>
              <a:t>, </a:t>
            </a:r>
            <a:r>
              <a:rPr lang="sr-Latn-CS" smtClean="0"/>
              <a:t>između sjemena tvojega </a:t>
            </a:r>
            <a:r>
              <a:rPr lang="en-GB" smtClean="0"/>
              <a:t> (</a:t>
            </a:r>
            <a:r>
              <a:rPr lang="sr-Latn-CS" smtClean="0"/>
              <a:t>posebno</a:t>
            </a:r>
            <a:r>
              <a:rPr lang="en-GB" smtClean="0"/>
              <a:t>, </a:t>
            </a:r>
            <a:r>
              <a:rPr lang="sr-Latn-CS" smtClean="0"/>
              <a:t>značajno</a:t>
            </a:r>
            <a:r>
              <a:rPr lang="en-GB" smtClean="0"/>
              <a:t>) </a:t>
            </a:r>
            <a:r>
              <a:rPr lang="sr-Latn-CS" smtClean="0"/>
              <a:t>i sjemena njezina</a:t>
            </a:r>
            <a:r>
              <a:rPr lang="en-GB" smtClean="0"/>
              <a:t> (</a:t>
            </a:r>
            <a:r>
              <a:rPr lang="sr-Latn-CS" smtClean="0"/>
              <a:t>ženinom potomstvu</a:t>
            </a:r>
            <a:r>
              <a:rPr lang="en-GB" smtClean="0"/>
              <a:t>) </a:t>
            </a:r>
            <a:r>
              <a:rPr lang="sr-Latn-CS" smtClean="0"/>
              <a:t>ono će ti na glavu stajati a ti ćeš ga u petu ujedati</a:t>
            </a:r>
            <a:r>
              <a:rPr lang="en-GB" smtClean="0"/>
              <a:t>” (</a:t>
            </a:r>
            <a:r>
              <a:rPr lang="sr-Latn-CS" smtClean="0"/>
              <a:t>Post</a:t>
            </a:r>
            <a:r>
              <a:rPr lang="en-GB" smtClean="0"/>
              <a:t>. 3:15).</a:t>
            </a:r>
          </a:p>
          <a:p>
            <a:endParaRPr lang="en-GB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4500" smtClean="0"/>
              <a:t>Sjeme (potomstvo) žene</a:t>
            </a:r>
            <a:r>
              <a:rPr lang="en-GB" sz="4500" smtClean="0"/>
              <a:t> = </a:t>
            </a:r>
            <a:r>
              <a:rPr lang="sr-Latn-CS" sz="4500" smtClean="0"/>
              <a:t>I</a:t>
            </a:r>
            <a:r>
              <a:rPr lang="en-GB" sz="4500" smtClean="0"/>
              <a:t>sus </a:t>
            </a:r>
            <a:r>
              <a:rPr lang="sr-Latn-CS" sz="4500" smtClean="0"/>
              <a:t>i oni koji su u Njemu kršteni </a:t>
            </a:r>
            <a:endParaRPr lang="en-GB" sz="4500" smtClean="0"/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smtClean="0"/>
              <a:t>Isus je Abrahamov potomak </a:t>
            </a:r>
            <a:r>
              <a:rPr lang="en-GB" smtClean="0"/>
              <a:t> (Gal. 3:16), </a:t>
            </a:r>
            <a:r>
              <a:rPr lang="sr-Latn-CS" smtClean="0"/>
              <a:t>rođen od žene</a:t>
            </a:r>
            <a:r>
              <a:rPr lang="en-GB" smtClean="0"/>
              <a:t> (Gal. 4:4); </a:t>
            </a:r>
            <a:r>
              <a:rPr lang="sr-Latn-CS" smtClean="0"/>
              <a:t>ako smo mi kršteni u Isusu</a:t>
            </a:r>
            <a:r>
              <a:rPr lang="en-GB" smtClean="0"/>
              <a:t>, </a:t>
            </a:r>
            <a:r>
              <a:rPr lang="sr-Latn-CS" smtClean="0"/>
              <a:t>mi smo takođe </a:t>
            </a:r>
            <a:r>
              <a:rPr lang="en-GB" smtClean="0"/>
              <a:t> “</a:t>
            </a:r>
            <a:r>
              <a:rPr lang="sr-Latn-CS" smtClean="0"/>
              <a:t>potomstvo</a:t>
            </a:r>
            <a:r>
              <a:rPr lang="en-GB" smtClean="0"/>
              <a:t>” (Gal. 3:27-29).</a:t>
            </a:r>
          </a:p>
          <a:p>
            <a:endParaRPr lang="en-GB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Sjeme (potomstvo) zmije</a:t>
            </a:r>
            <a:endParaRPr lang="en-GB" smtClean="0"/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smtClean="0"/>
              <a:t>Se odnosi na  sličnost </a:t>
            </a:r>
            <a:r>
              <a:rPr lang="en-GB" smtClean="0"/>
              <a:t>osobina </a:t>
            </a:r>
            <a:r>
              <a:rPr lang="sr-Latn-CS" smtClean="0"/>
              <a:t>sa zmijom</a:t>
            </a:r>
            <a:r>
              <a:rPr lang="en-GB" smtClean="0"/>
              <a:t>:</a:t>
            </a:r>
          </a:p>
          <a:p>
            <a:r>
              <a:rPr lang="sr-Latn-CS" smtClean="0"/>
              <a:t>Iskrivljuje reč Božiju</a:t>
            </a:r>
            <a:endParaRPr lang="en-GB" smtClean="0"/>
          </a:p>
          <a:p>
            <a:r>
              <a:rPr lang="sr-Latn-CS" smtClean="0"/>
              <a:t>laže</a:t>
            </a:r>
            <a:endParaRPr lang="en-GB" smtClean="0"/>
          </a:p>
          <a:p>
            <a:r>
              <a:rPr lang="sr-Latn-CS" smtClean="0"/>
              <a:t>uvodi druge u greh</a:t>
            </a:r>
            <a:endParaRPr lang="en-GB" smtClean="0"/>
          </a:p>
          <a:p>
            <a:endParaRPr lang="en-GB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Pojam  zmije </a:t>
            </a:r>
            <a:endParaRPr lang="en-GB" smtClean="0"/>
          </a:p>
        </p:txBody>
      </p:sp>
      <p:pic>
        <p:nvPicPr>
          <p:cNvPr id="21506" name="Content Placeholder 3" descr="satan_search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124200" y="2001838"/>
            <a:ext cx="2895600" cy="42545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Neprijateljstvo</a:t>
            </a:r>
            <a:endParaRPr lang="en-GB" smtClean="0"/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“</a:t>
            </a:r>
            <a:r>
              <a:rPr lang="sr-Latn-CS" smtClean="0"/>
              <a:t>Ti</a:t>
            </a:r>
            <a:r>
              <a:rPr lang="en-GB" smtClean="0"/>
              <a:t> (</a:t>
            </a:r>
            <a:r>
              <a:rPr lang="sr-Latn-CS" smtClean="0"/>
              <a:t>zmijo</a:t>
            </a:r>
            <a:r>
              <a:rPr lang="en-GB" smtClean="0"/>
              <a:t>) </a:t>
            </a:r>
            <a:r>
              <a:rPr lang="sr-Latn-CS" smtClean="0"/>
              <a:t>za petu ćeš ga ujedati</a:t>
            </a:r>
            <a:r>
              <a:rPr lang="en-GB" smtClean="0"/>
              <a:t>” (</a:t>
            </a:r>
            <a:r>
              <a:rPr lang="sr-Latn-CS" smtClean="0"/>
              <a:t>Post</a:t>
            </a:r>
            <a:r>
              <a:rPr lang="en-GB" smtClean="0"/>
              <a:t>. 3:15). </a:t>
            </a:r>
            <a:r>
              <a:rPr lang="sr-Latn-CS" smtClean="0"/>
              <a:t>Ono će joj na glavu stati (tj. uništiti</a:t>
            </a:r>
            <a:r>
              <a:rPr lang="en-GB" smtClean="0"/>
              <a:t> </a:t>
            </a:r>
            <a:r>
              <a:rPr lang="sr-Latn-CS" smtClean="0"/>
              <a:t>greh)</a:t>
            </a:r>
            <a:r>
              <a:rPr lang="en-GB" smtClean="0"/>
              <a:t>- “</a:t>
            </a:r>
            <a:r>
              <a:rPr lang="sr-Latn-CS" smtClean="0"/>
              <a:t>ono će ti na glavu stajati</a:t>
            </a:r>
            <a:r>
              <a:rPr lang="en-GB" smtClean="0"/>
              <a:t>”. </a:t>
            </a:r>
            <a:r>
              <a:rPr lang="sr-Latn-CS" smtClean="0"/>
              <a:t>Stati zmiji na glavu je svakako za nju smrtonosno dok je ujed zmije za petu čoveku</a:t>
            </a:r>
            <a:r>
              <a:rPr lang="en-GB" smtClean="0"/>
              <a:t> </a:t>
            </a:r>
            <a:r>
              <a:rPr lang="sr-Latn-CS" smtClean="0"/>
              <a:t>prolazna rana </a:t>
            </a:r>
            <a:r>
              <a:rPr lang="en-GB" smtClean="0"/>
              <a:t>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2691</TotalTime>
  <Words>1943</Words>
  <Application>Microsoft Office PowerPoint</Application>
  <PresentationFormat>On-screen Show (4:3)</PresentationFormat>
  <Paragraphs>140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7" baseType="lpstr">
      <vt:lpstr>Constantia</vt:lpstr>
      <vt:lpstr>Arial</vt:lpstr>
      <vt:lpstr>Calibri</vt:lpstr>
      <vt:lpstr>Wingdings 2</vt:lpstr>
      <vt:lpstr>BernhardFashion BT</vt:lpstr>
      <vt:lpstr>Times New Roman</vt:lpstr>
      <vt:lpstr>Flow</vt:lpstr>
      <vt:lpstr>Slide 1</vt:lpstr>
      <vt:lpstr>3.1  Uvod</vt:lpstr>
      <vt:lpstr>Pavle propoveda</vt:lpstr>
      <vt:lpstr>3.2  Obećanja u raju </vt:lpstr>
      <vt:lpstr>Neprijateljstvo</vt:lpstr>
      <vt:lpstr>Sjeme (potomstvo) žene = Isus i oni koji su u Njemu kršteni </vt:lpstr>
      <vt:lpstr>Sjeme (potomstvo) zmije</vt:lpstr>
      <vt:lpstr>Pojam  zmije </vt:lpstr>
      <vt:lpstr>Neprijateljstvo</vt:lpstr>
      <vt:lpstr>Uništenje zmije</vt:lpstr>
      <vt:lpstr>Neprijateljstvo na krstu</vt:lpstr>
      <vt:lpstr>Neprijateljstvo današnjice</vt:lpstr>
      <vt:lpstr>3.3  Obećanje Noju </vt:lpstr>
      <vt:lpstr>Zavet</vt:lpstr>
      <vt:lpstr>Zemlja neće biti uništena. </vt:lpstr>
      <vt:lpstr>3.4  Obećanje Abrahamu </vt:lpstr>
      <vt:lpstr>Slide 17</vt:lpstr>
      <vt:lpstr>Suština  obećanja</vt:lpstr>
      <vt:lpstr>Slide 19</vt:lpstr>
      <vt:lpstr>Abrahamovo putovanje </vt:lpstr>
      <vt:lpstr>Obećanje za zemlju</vt:lpstr>
      <vt:lpstr>Slide 22</vt:lpstr>
      <vt:lpstr>Abraham nije primio obećanu zemlju</vt:lpstr>
      <vt:lpstr>Obećanje Abrahamu </vt:lpstr>
      <vt:lpstr>Slide 25</vt:lpstr>
      <vt:lpstr>Potomstvo</vt:lpstr>
      <vt:lpstr>Određeni potomak: Isus</vt:lpstr>
      <vt:lpstr>Udeo u potomstvu </vt:lpstr>
      <vt:lpstr>Nastavak Jevanđelja</vt:lpstr>
      <vt:lpstr>3.5  Obećanje Davidu</vt:lpstr>
      <vt:lpstr>2. Samuelova 7</vt:lpstr>
      <vt:lpstr>Isus potomak sin Davidov</vt:lpstr>
      <vt:lpstr>Devičansko rođenje Isusa</vt:lpstr>
      <vt:lpstr>Isus gradi dom</vt:lpstr>
      <vt:lpstr>Davidov presto </vt:lpstr>
      <vt:lpstr>Kraljevstvo Božije</vt:lpstr>
      <vt:lpstr>Pogrešno mišljenje</vt:lpstr>
      <vt:lpstr>Slide 38</vt:lpstr>
      <vt:lpstr>Da li je ponuđena i tebi?</vt:lpstr>
      <vt:lpstr>Studij 3: Pitanja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</dc:creator>
  <cp:lastModifiedBy>John</cp:lastModifiedBy>
  <cp:revision>38</cp:revision>
  <dcterms:created xsi:type="dcterms:W3CDTF">2012-04-15T06:33:01Z</dcterms:created>
  <dcterms:modified xsi:type="dcterms:W3CDTF">2012-08-13T16:00:44Z</dcterms:modified>
</cp:coreProperties>
</file>