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0" r:id="rId3"/>
    <p:sldId id="268" r:id="rId4"/>
    <p:sldId id="270" r:id="rId5"/>
    <p:sldId id="269" r:id="rId6"/>
    <p:sldId id="271" r:id="rId7"/>
    <p:sldId id="272" r:id="rId8"/>
    <p:sldId id="273" r:id="rId9"/>
    <p:sldId id="274" r:id="rId10"/>
    <p:sldId id="275" r:id="rId11"/>
    <p:sldId id="277" r:id="rId12"/>
    <p:sldId id="276" r:id="rId13"/>
    <p:sldId id="278" r:id="rId14"/>
    <p:sldId id="298" r:id="rId15"/>
    <p:sldId id="279" r:id="rId16"/>
    <p:sldId id="257" r:id="rId17"/>
    <p:sldId id="258" r:id="rId18"/>
    <p:sldId id="262" r:id="rId19"/>
    <p:sldId id="280" r:id="rId20"/>
    <p:sldId id="281" r:id="rId21"/>
    <p:sldId id="282" r:id="rId22"/>
    <p:sldId id="283" r:id="rId23"/>
    <p:sldId id="284" r:id="rId24"/>
    <p:sldId id="285" r:id="rId25"/>
    <p:sldId id="286" r:id="rId26"/>
    <p:sldId id="287" r:id="rId27"/>
    <p:sldId id="263" r:id="rId28"/>
    <p:sldId id="288" r:id="rId29"/>
    <p:sldId id="289" r:id="rId30"/>
    <p:sldId id="290" r:id="rId31"/>
    <p:sldId id="291" r:id="rId32"/>
    <p:sldId id="297" r:id="rId33"/>
    <p:sldId id="265"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C00"/>
    <a:srgbClr val="FF9900"/>
    <a:srgbClr val="491D43"/>
    <a:srgbClr val="003366"/>
    <a:srgbClr val="000066"/>
    <a:srgbClr val="660066"/>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686"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C4E48-B30B-4F64-8B1D-9D0E4A099B60}" type="datetimeFigureOut">
              <a:rPr lang="en-GB" smtClean="0"/>
              <a:pPr/>
              <a:t>12/08/2012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C6EAE-153F-4C08-AFE8-D977C1F06658}" type="slidenum">
              <a:rPr lang="en-GB" smtClean="0"/>
              <a:pPr/>
              <a:t>‹#›</a:t>
            </a:fld>
            <a:endParaRPr lang="en-GB"/>
          </a:p>
        </p:txBody>
      </p:sp>
    </p:spTree>
    <p:extLst>
      <p:ext uri="{BB962C8B-B14F-4D97-AF65-F5344CB8AC3E}">
        <p14:creationId xmlns:p14="http://schemas.microsoft.com/office/powerpoint/2010/main" val="20028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AA3A231-C030-403B-A2CD-AE07E3DEBC8D}" type="slidenum">
              <a:rPr lang="en-GB"/>
              <a:pPr/>
              <a:t>16</a:t>
            </a:fld>
            <a:endParaRPr lang="en-GB"/>
          </a:p>
        </p:txBody>
      </p:sp>
      <p:sp>
        <p:nvSpPr>
          <p:cNvPr id="174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685800" y="4343400"/>
            <a:ext cx="5486400" cy="4116388"/>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34923E4-60CC-4838-8711-63AAFEA99732}" type="slidenum">
              <a:rPr lang="en-GB"/>
              <a:pPr/>
              <a:t>17</a:t>
            </a:fld>
            <a:endParaRPr lang="en-GB"/>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6388"/>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8013" cy="5849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GB"/>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GB"/>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A6CA68DE-D754-4BA6-ABB7-4579E7FD0E6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17E41-6FA1-47BA-8425-C1AF7970ABD3}" type="datetimeFigureOut">
              <a:rPr lang="en-GB" smtClean="0"/>
              <a:pPr/>
              <a:t>12/08/2012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8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17E41-6FA1-47BA-8425-C1AF7970ABD3}" type="datetimeFigureOut">
              <a:rPr lang="en-GB" smtClean="0"/>
              <a:pPr/>
              <a:t>12/08/2012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21F21-2891-49AC-AFA3-68A78AB0F84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lstStyle/>
          <a:p>
            <a:r>
              <a:rPr lang="zh-CN" altLang="en-US" dirty="0" smtClean="0"/>
              <a:t>第</a:t>
            </a:r>
            <a:r>
              <a:rPr lang="en-US" altLang="zh-CN" dirty="0" smtClean="0"/>
              <a:t>2</a:t>
            </a:r>
            <a:r>
              <a:rPr lang="zh-CN" altLang="en-US" dirty="0" smtClean="0"/>
              <a:t>章</a:t>
            </a:r>
            <a:r>
              <a:rPr lang="en-GB" dirty="0" smtClean="0"/>
              <a:t>:</a:t>
            </a:r>
            <a:r>
              <a:rPr lang="zh-CN" altLang="en-US" dirty="0"/>
              <a:t>神的灵</a:t>
            </a:r>
            <a:endParaRPr lang="en-GB" dirty="0"/>
          </a:p>
        </p:txBody>
      </p:sp>
      <p:pic>
        <p:nvPicPr>
          <p:cNvPr id="4" name="Picture 3" descr="BBjpg.JPG"/>
          <p:cNvPicPr>
            <a:picLocks noChangeAspect="1"/>
          </p:cNvPicPr>
          <p:nvPr/>
        </p:nvPicPr>
        <p:blipFill>
          <a:blip r:embed="rId2" cstate="print"/>
          <a:stretch>
            <a:fillRect/>
          </a:stretch>
        </p:blipFill>
        <p:spPr>
          <a:xfrm>
            <a:off x="3347864" y="2492896"/>
            <a:ext cx="2592288" cy="39844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solidFill>
                  <a:schemeClr val="tx2">
                    <a:lumMod val="50000"/>
                  </a:schemeClr>
                </a:solidFill>
              </a:rPr>
              <a:t>提摩太后书</a:t>
            </a:r>
            <a:r>
              <a:rPr lang="en-US" altLang="zh-CN" b="1" dirty="0">
                <a:solidFill>
                  <a:schemeClr val="tx2">
                    <a:lumMod val="50000"/>
                  </a:schemeClr>
                </a:solidFill>
              </a:rPr>
              <a:t>3:15-17</a:t>
            </a:r>
            <a:endParaRPr lang="en-GB" b="1" dirty="0">
              <a:solidFill>
                <a:schemeClr val="tx2">
                  <a:lumMod val="50000"/>
                </a:schemeClr>
              </a:solidFill>
            </a:endParaRPr>
          </a:p>
        </p:txBody>
      </p:sp>
      <p:sp>
        <p:nvSpPr>
          <p:cNvPr id="3" name="Content Placeholder 2"/>
          <p:cNvSpPr>
            <a:spLocks noGrp="1"/>
          </p:cNvSpPr>
          <p:nvPr>
            <p:ph idx="1"/>
          </p:nvPr>
        </p:nvSpPr>
        <p:spPr>
          <a:xfrm>
            <a:off x="251520" y="1600200"/>
            <a:ext cx="5400600" cy="4997152"/>
          </a:xfrm>
        </p:spPr>
        <p:txBody>
          <a:bodyPr>
            <a:normAutofit/>
          </a:bodyPr>
          <a:lstStyle/>
          <a:p>
            <a:pPr>
              <a:buNone/>
            </a:pPr>
            <a:r>
              <a:rPr lang="zh-CN" altLang="en-US" dirty="0"/>
              <a:t>“知道你是从小明白</a:t>
            </a:r>
            <a:r>
              <a:rPr lang="en-US" altLang="zh-CN" dirty="0"/>
              <a:t>《</a:t>
            </a:r>
            <a:r>
              <a:rPr lang="zh-CN" altLang="en-US" dirty="0"/>
              <a:t>圣经</a:t>
            </a:r>
            <a:r>
              <a:rPr lang="en-US" altLang="zh-CN" dirty="0"/>
              <a:t>》</a:t>
            </a:r>
            <a:r>
              <a:rPr lang="zh-CN" altLang="en-US" dirty="0"/>
              <a:t>，这</a:t>
            </a:r>
            <a:r>
              <a:rPr lang="en-US" altLang="zh-CN" dirty="0"/>
              <a:t>《</a:t>
            </a:r>
            <a:r>
              <a:rPr lang="zh-CN" altLang="en-US" dirty="0"/>
              <a:t>圣经</a:t>
            </a:r>
            <a:r>
              <a:rPr lang="en-US" altLang="zh-CN" dirty="0"/>
              <a:t>》</a:t>
            </a:r>
            <a:r>
              <a:rPr lang="zh-CN" altLang="en-US" dirty="0"/>
              <a:t>能使你因信基督耶稣有得救的智慧。</a:t>
            </a:r>
            <a:r>
              <a:rPr lang="en-US" altLang="zh-CN" dirty="0"/>
              <a:t>《</a:t>
            </a:r>
            <a:r>
              <a:rPr lang="zh-CN" altLang="en-US" dirty="0"/>
              <a:t>圣经</a:t>
            </a:r>
            <a:r>
              <a:rPr lang="en-US" altLang="zh-CN" dirty="0"/>
              <a:t>》</a:t>
            </a:r>
            <a:r>
              <a:rPr lang="zh-CN" altLang="en-US" dirty="0"/>
              <a:t>都是神所默示的，于教训、督责、使人归正、教导人学义都是有益，叫属神的人得以完全，预备行各样的善事”</a:t>
            </a:r>
            <a:endParaRPr lang="en-GB" dirty="0"/>
          </a:p>
        </p:txBody>
      </p:sp>
      <p:pic>
        <p:nvPicPr>
          <p:cNvPr id="4" name="Picture 3" descr="timothy.jpg"/>
          <p:cNvPicPr>
            <a:picLocks noChangeAspect="1"/>
          </p:cNvPicPr>
          <p:nvPr/>
        </p:nvPicPr>
        <p:blipFill>
          <a:blip r:embed="rId2" cstate="print">
            <a:duotone>
              <a:prstClr val="black"/>
              <a:schemeClr val="accent1">
                <a:tint val="45000"/>
                <a:satMod val="400000"/>
              </a:schemeClr>
            </a:duotone>
          </a:blip>
          <a:stretch>
            <a:fillRect/>
          </a:stretch>
        </p:blipFill>
        <p:spPr>
          <a:xfrm>
            <a:off x="5508104" y="1700808"/>
            <a:ext cx="3419872" cy="4541590"/>
          </a:xfrm>
          <a:prstGeom prst="rect">
            <a:avLst/>
          </a:prstGeom>
          <a:effectLst>
            <a:softEdge rad="1270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2timothy3_16-17.jpg"/>
          <p:cNvPicPr>
            <a:picLocks noGrp="1" noChangeAspect="1"/>
          </p:cNvPicPr>
          <p:nvPr>
            <p:ph idx="1"/>
          </p:nvPr>
        </p:nvPicPr>
        <p:blipFill>
          <a:blip r:embed="rId2" cstate="print"/>
          <a:stretch>
            <a:fillRect/>
          </a:stretch>
        </p:blipFill>
        <p:spPr>
          <a:xfrm>
            <a:off x="-252536" y="0"/>
            <a:ext cx="10602416" cy="763374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n-GB" sz="3600" b="1" dirty="0" smtClean="0">
                <a:solidFill>
                  <a:schemeClr val="accent2">
                    <a:lumMod val="75000"/>
                  </a:schemeClr>
                </a:solidFill>
              </a:rPr>
              <a:t>2 </a:t>
            </a:r>
            <a:r>
              <a:rPr lang="zh-CN" altLang="en-US" sz="3600" b="1" dirty="0" smtClean="0">
                <a:solidFill>
                  <a:schemeClr val="accent2">
                    <a:lumMod val="75000"/>
                  </a:schemeClr>
                </a:solidFill>
              </a:rPr>
              <a:t>彼特</a:t>
            </a:r>
            <a:r>
              <a:rPr lang="en-GB" sz="3600" b="1" dirty="0" smtClean="0">
                <a:solidFill>
                  <a:schemeClr val="accent2">
                    <a:lumMod val="75000"/>
                  </a:schemeClr>
                </a:solidFill>
              </a:rPr>
              <a:t>. 1:16,19-21</a:t>
            </a:r>
            <a:endParaRPr lang="en-GB" sz="3600" b="1" dirty="0">
              <a:solidFill>
                <a:schemeClr val="accent2">
                  <a:lumMod val="75000"/>
                </a:schemeClr>
              </a:solidFill>
            </a:endParaRPr>
          </a:p>
        </p:txBody>
      </p:sp>
      <p:sp>
        <p:nvSpPr>
          <p:cNvPr id="3" name="Content Placeholder 2"/>
          <p:cNvSpPr>
            <a:spLocks noGrp="1"/>
          </p:cNvSpPr>
          <p:nvPr>
            <p:ph sz="half" idx="1"/>
          </p:nvPr>
        </p:nvSpPr>
        <p:spPr>
          <a:xfrm>
            <a:off x="457200" y="836713"/>
            <a:ext cx="8291264" cy="3096344"/>
          </a:xfrm>
        </p:spPr>
        <p:txBody>
          <a:bodyPr>
            <a:normAutofit fontScale="25000" lnSpcReduction="20000"/>
          </a:bodyPr>
          <a:lstStyle/>
          <a:p>
            <a:pPr>
              <a:buNone/>
            </a:pPr>
            <a:r>
              <a:rPr lang="zh-CN" altLang="en-US" sz="9600" dirty="0">
                <a:solidFill>
                  <a:schemeClr val="accent2">
                    <a:lumMod val="50000"/>
                  </a:schemeClr>
                </a:solidFill>
              </a:rPr>
              <a:t>基督的大能，和他降临的事，告诉你们，并不是随从乖巧捏造的虚言</a:t>
            </a:r>
            <a:r>
              <a:rPr lang="en-AU" sz="9600" dirty="0" smtClean="0">
                <a:solidFill>
                  <a:schemeClr val="accent2">
                    <a:lumMod val="50000"/>
                  </a:schemeClr>
                </a:solidFill>
              </a:rPr>
              <a:t>...</a:t>
            </a:r>
          </a:p>
          <a:p>
            <a:pPr>
              <a:buNone/>
            </a:pPr>
            <a:r>
              <a:rPr lang="zh-CN" altLang="en-US" sz="9600" dirty="0">
                <a:solidFill>
                  <a:schemeClr val="accent2">
                    <a:lumMod val="50000"/>
                  </a:schemeClr>
                </a:solidFill>
              </a:rPr>
              <a:t>我们并有先知更确的预言，如同灯照在暗处。你们在这预言上留意，直等到天发亮晨星在你们心里出现的时候，才是好的</a:t>
            </a:r>
            <a:r>
              <a:rPr lang="zh-CN" altLang="en-US" sz="9600" dirty="0" smtClean="0">
                <a:solidFill>
                  <a:schemeClr val="accent2">
                    <a:lumMod val="50000"/>
                  </a:schemeClr>
                </a:solidFill>
              </a:rPr>
              <a:t>。第一</a:t>
            </a:r>
            <a:r>
              <a:rPr lang="zh-CN" altLang="en-US" sz="9600" dirty="0">
                <a:solidFill>
                  <a:schemeClr val="accent2">
                    <a:lumMod val="50000"/>
                  </a:schemeClr>
                </a:solidFill>
              </a:rPr>
              <a:t>要紧的，该知道经上所有的预言，没有可随私意解说</a:t>
            </a:r>
            <a:r>
              <a:rPr lang="zh-CN" altLang="en-US" sz="9600" dirty="0" smtClean="0">
                <a:solidFill>
                  <a:schemeClr val="accent2">
                    <a:lumMod val="50000"/>
                  </a:schemeClr>
                </a:solidFill>
              </a:rPr>
              <a:t>的</a:t>
            </a:r>
            <a:r>
              <a:rPr lang="zh-CN" altLang="en-US" sz="9600" dirty="0">
                <a:solidFill>
                  <a:schemeClr val="accent2">
                    <a:lumMod val="50000"/>
                  </a:schemeClr>
                </a:solidFill>
              </a:rPr>
              <a:t>。</a:t>
            </a:r>
            <a:r>
              <a:rPr lang="en-US" altLang="zh-CN" sz="9600" dirty="0" smtClean="0">
                <a:solidFill>
                  <a:schemeClr val="accent2">
                    <a:lumMod val="50000"/>
                  </a:schemeClr>
                </a:solidFill>
              </a:rPr>
              <a:t> </a:t>
            </a:r>
            <a:r>
              <a:rPr lang="zh-CN" altLang="en-US" sz="9600" dirty="0">
                <a:solidFill>
                  <a:schemeClr val="accent2">
                    <a:lumMod val="50000"/>
                  </a:schemeClr>
                </a:solidFill>
              </a:rPr>
              <a:t>因为预言从来没有出于人意的，乃是人被圣灵感动说出神的话来。 </a:t>
            </a:r>
            <a:endParaRPr lang="en-GB" dirty="0"/>
          </a:p>
        </p:txBody>
      </p:sp>
      <p:sp>
        <p:nvSpPr>
          <p:cNvPr id="5" name="Content Placeholder 4"/>
          <p:cNvSpPr>
            <a:spLocks noGrp="1"/>
          </p:cNvSpPr>
          <p:nvPr>
            <p:ph sz="half" idx="2"/>
          </p:nvPr>
        </p:nvSpPr>
        <p:spPr>
          <a:xfrm>
            <a:off x="2123728" y="4193704"/>
            <a:ext cx="4896544" cy="2664296"/>
          </a:xfrm>
        </p:spPr>
        <p:txBody>
          <a:bodyPr>
            <a:normAutofit fontScale="25000" lnSpcReduction="20000"/>
          </a:bodyPr>
          <a:lstStyle/>
          <a:p>
            <a:pPr algn="ctr">
              <a:buNone/>
            </a:pPr>
            <a:r>
              <a:rPr lang="zh-CN" altLang="en-US" sz="12300" b="1" dirty="0">
                <a:solidFill>
                  <a:schemeClr val="accent2">
                    <a:lumMod val="50000"/>
                  </a:schemeClr>
                </a:solidFill>
              </a:rPr>
              <a:t>希伯来书</a:t>
            </a:r>
            <a:r>
              <a:rPr lang="en-AU" sz="12300" b="1" dirty="0" smtClean="0">
                <a:solidFill>
                  <a:schemeClr val="accent2">
                    <a:lumMod val="50000"/>
                  </a:schemeClr>
                </a:solidFill>
              </a:rPr>
              <a:t>1:1-2</a:t>
            </a:r>
          </a:p>
          <a:p>
            <a:pPr>
              <a:buNone/>
            </a:pPr>
            <a:r>
              <a:rPr lang="zh-CN" altLang="en-US" sz="8000" dirty="0">
                <a:solidFill>
                  <a:schemeClr val="accent2">
                    <a:lumMod val="50000"/>
                  </a:schemeClr>
                </a:solidFill>
              </a:rPr>
              <a:t>神既在古时借着众先知，多次多方的晓谕列祖</a:t>
            </a:r>
            <a:r>
              <a:rPr lang="zh-CN" altLang="en-US" sz="8000" dirty="0" smtClean="0">
                <a:solidFill>
                  <a:schemeClr val="accent2">
                    <a:lumMod val="50000"/>
                  </a:schemeClr>
                </a:solidFill>
              </a:rPr>
              <a:t>，就</a:t>
            </a:r>
            <a:r>
              <a:rPr lang="zh-CN" altLang="en-US" sz="8000" dirty="0">
                <a:solidFill>
                  <a:schemeClr val="accent2">
                    <a:lumMod val="50000"/>
                  </a:schemeClr>
                </a:solidFill>
              </a:rPr>
              <a:t>在这末世，借着他儿子晓谕我们，又早已立他为承受万有的，也曾借着他创造诸世界。</a:t>
            </a:r>
            <a:endParaRPr lang="en-AU" dirty="0"/>
          </a:p>
        </p:txBody>
      </p:sp>
      <p:pic>
        <p:nvPicPr>
          <p:cNvPr id="4" name="Picture 3" descr="scribe.jpg"/>
          <p:cNvPicPr>
            <a:picLocks noChangeAspect="1"/>
          </p:cNvPicPr>
          <p:nvPr/>
        </p:nvPicPr>
        <p:blipFill>
          <a:blip r:embed="rId3" cstate="print"/>
          <a:stretch>
            <a:fillRect/>
          </a:stretch>
        </p:blipFill>
        <p:spPr>
          <a:xfrm>
            <a:off x="-324544" y="5013176"/>
            <a:ext cx="2747797" cy="2060848"/>
          </a:xfrm>
          <a:prstGeom prst="rect">
            <a:avLst/>
          </a:prstGeom>
          <a:effectLst>
            <a:softEdge rad="127000"/>
          </a:effectLst>
        </p:spPr>
      </p:pic>
      <p:pic>
        <p:nvPicPr>
          <p:cNvPr id="6" name="Picture 5" descr="jesus clouds.jpg"/>
          <p:cNvPicPr>
            <a:picLocks noChangeAspect="1"/>
          </p:cNvPicPr>
          <p:nvPr/>
        </p:nvPicPr>
        <p:blipFill>
          <a:blip r:embed="rId4" cstate="print"/>
          <a:stretch>
            <a:fillRect/>
          </a:stretch>
        </p:blipFill>
        <p:spPr>
          <a:xfrm>
            <a:off x="6660232" y="4077072"/>
            <a:ext cx="2720123" cy="2590031"/>
          </a:xfrm>
          <a:prstGeom prst="rect">
            <a:avLst/>
          </a:prstGeom>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5328592" cy="6048672"/>
          </a:xfrm>
        </p:spPr>
        <p:txBody>
          <a:bodyPr>
            <a:normAutofit/>
          </a:bodyPr>
          <a:lstStyle/>
          <a:p>
            <a:pPr>
              <a:buNone/>
            </a:pPr>
            <a:r>
              <a:rPr lang="zh-CN" altLang="en-US" dirty="0" smtClean="0">
                <a:solidFill>
                  <a:schemeClr val="tx2">
                    <a:lumMod val="75000"/>
                  </a:schemeClr>
                </a:solidFill>
              </a:rPr>
              <a:t>彼特描述圣经的作者被</a:t>
            </a:r>
            <a:r>
              <a:rPr lang="en-GB" dirty="0" smtClean="0">
                <a:solidFill>
                  <a:schemeClr val="tx2">
                    <a:lumMod val="75000"/>
                  </a:schemeClr>
                </a:solidFill>
              </a:rPr>
              <a:t>‘</a:t>
            </a:r>
            <a:r>
              <a:rPr lang="zh-CN" altLang="en-US" dirty="0" smtClean="0">
                <a:solidFill>
                  <a:schemeClr val="tx2">
                    <a:lumMod val="75000"/>
                  </a:schemeClr>
                </a:solidFill>
              </a:rPr>
              <a:t>控制</a:t>
            </a:r>
            <a:r>
              <a:rPr lang="en-GB" dirty="0" smtClean="0">
                <a:solidFill>
                  <a:schemeClr val="tx2">
                    <a:lumMod val="75000"/>
                  </a:schemeClr>
                </a:solidFill>
              </a:rPr>
              <a:t>’ </a:t>
            </a:r>
            <a:r>
              <a:rPr lang="zh-CN" altLang="en-US" dirty="0" smtClean="0">
                <a:solidFill>
                  <a:schemeClr val="tx2">
                    <a:lumMod val="75000"/>
                  </a:schemeClr>
                </a:solidFill>
              </a:rPr>
              <a:t>，这个希腊词在使徒行传</a:t>
            </a:r>
            <a:r>
              <a:rPr lang="en-GB" dirty="0" smtClean="0">
                <a:solidFill>
                  <a:schemeClr val="tx2">
                    <a:lumMod val="75000"/>
                  </a:schemeClr>
                </a:solidFill>
              </a:rPr>
              <a:t>27:17,27 </a:t>
            </a:r>
            <a:r>
              <a:rPr lang="zh-CN" altLang="en-US" dirty="0" smtClean="0">
                <a:solidFill>
                  <a:schemeClr val="tx2">
                    <a:lumMod val="75000"/>
                  </a:schemeClr>
                </a:solidFill>
              </a:rPr>
              <a:t>指小船被风主宰着</a:t>
            </a:r>
            <a:r>
              <a:rPr lang="en-GB" dirty="0" smtClean="0">
                <a:solidFill>
                  <a:schemeClr val="tx2">
                    <a:lumMod val="75000"/>
                  </a:schemeClr>
                </a:solidFill>
              </a:rPr>
              <a:t>, </a:t>
            </a:r>
            <a:r>
              <a:rPr lang="zh-CN" altLang="en-US" dirty="0" smtClean="0">
                <a:solidFill>
                  <a:schemeClr val="tx2">
                    <a:lumMod val="75000"/>
                  </a:schemeClr>
                </a:solidFill>
              </a:rPr>
              <a:t>失去控制</a:t>
            </a:r>
            <a:r>
              <a:rPr lang="en-GB" dirty="0" smtClean="0">
                <a:solidFill>
                  <a:schemeClr val="tx2">
                    <a:lumMod val="75000"/>
                  </a:schemeClr>
                </a:solidFill>
              </a:rPr>
              <a:t>. </a:t>
            </a:r>
            <a:r>
              <a:rPr lang="zh-CN" altLang="en-US" dirty="0" smtClean="0">
                <a:solidFill>
                  <a:schemeClr val="tx2">
                    <a:lumMod val="75000"/>
                  </a:schemeClr>
                </a:solidFill>
              </a:rPr>
              <a:t>米</a:t>
            </a:r>
            <a:r>
              <a:rPr lang="en-GB" dirty="0" smtClean="0">
                <a:solidFill>
                  <a:schemeClr val="tx2">
                    <a:lumMod val="75000"/>
                  </a:schemeClr>
                </a:solidFill>
              </a:rPr>
              <a:t> 2:7 </a:t>
            </a:r>
            <a:r>
              <a:rPr lang="zh-CN" altLang="en-US" dirty="0" smtClean="0">
                <a:solidFill>
                  <a:schemeClr val="tx2">
                    <a:lumMod val="75000"/>
                  </a:schemeClr>
                </a:solidFill>
              </a:rPr>
              <a:t>评论说人们并不能够阻止真正的先知说上帝的道</a:t>
            </a:r>
            <a:r>
              <a:rPr lang="en-GB" dirty="0" smtClean="0">
                <a:solidFill>
                  <a:schemeClr val="tx2">
                    <a:lumMod val="75000"/>
                  </a:schemeClr>
                </a:solidFill>
              </a:rPr>
              <a:t>, </a:t>
            </a:r>
            <a:r>
              <a:rPr lang="zh-CN" altLang="en-US" dirty="0" smtClean="0">
                <a:solidFill>
                  <a:schemeClr val="tx2">
                    <a:lumMod val="75000"/>
                  </a:schemeClr>
                </a:solidFill>
              </a:rPr>
              <a:t>因为先知被上帝的灵控制着</a:t>
            </a:r>
            <a:r>
              <a:rPr lang="en-GB" dirty="0" smtClean="0">
                <a:solidFill>
                  <a:schemeClr val="tx2">
                    <a:lumMod val="75000"/>
                  </a:schemeClr>
                </a:solidFill>
              </a:rPr>
              <a:t>. </a:t>
            </a:r>
            <a:r>
              <a:rPr lang="zh-CN" altLang="en-US" dirty="0" smtClean="0">
                <a:solidFill>
                  <a:schemeClr val="tx2">
                    <a:lumMod val="75000"/>
                  </a:schemeClr>
                </a:solidFill>
              </a:rPr>
              <a:t>这些人是真正的</a:t>
            </a:r>
            <a:r>
              <a:rPr lang="en-GB" dirty="0" smtClean="0">
                <a:solidFill>
                  <a:schemeClr val="tx2">
                    <a:lumMod val="75000"/>
                  </a:schemeClr>
                </a:solidFill>
              </a:rPr>
              <a:t> ‘</a:t>
            </a:r>
            <a:r>
              <a:rPr lang="zh-CN" altLang="en-US" dirty="0" smtClean="0">
                <a:solidFill>
                  <a:schemeClr val="tx2">
                    <a:lumMod val="75000"/>
                  </a:schemeClr>
                </a:solidFill>
              </a:rPr>
              <a:t>被主宰</a:t>
            </a:r>
            <a:r>
              <a:rPr lang="en-GB" dirty="0" smtClean="0">
                <a:solidFill>
                  <a:schemeClr val="tx2">
                    <a:lumMod val="75000"/>
                  </a:schemeClr>
                </a:solidFill>
              </a:rPr>
              <a:t>’.</a:t>
            </a:r>
            <a:endParaRPr lang="en-GB" dirty="0">
              <a:solidFill>
                <a:schemeClr val="tx2">
                  <a:lumMod val="75000"/>
                </a:schemeClr>
              </a:solidFill>
            </a:endParaRPr>
          </a:p>
        </p:txBody>
      </p:sp>
      <p:pic>
        <p:nvPicPr>
          <p:cNvPr id="4" name="Picture 3" descr="boat.jpg"/>
          <p:cNvPicPr>
            <a:picLocks noChangeAspect="1"/>
          </p:cNvPicPr>
          <p:nvPr/>
        </p:nvPicPr>
        <p:blipFill>
          <a:blip r:embed="rId3" cstate="print"/>
          <a:stretch>
            <a:fillRect/>
          </a:stretch>
        </p:blipFill>
        <p:spPr>
          <a:xfrm>
            <a:off x="5436096" y="1484784"/>
            <a:ext cx="3707904" cy="4115270"/>
          </a:xfrm>
          <a:prstGeom prst="rect">
            <a:avLst/>
          </a:prstGeom>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8229600" cy="1143000"/>
          </a:xfrm>
        </p:spPr>
        <p:txBody>
          <a:bodyPr/>
          <a:lstStyle/>
          <a:p>
            <a:r>
              <a:rPr lang="zh-CN" altLang="en-US" dirty="0" smtClean="0">
                <a:solidFill>
                  <a:srgbClr val="FFCC00"/>
                </a:solidFill>
                <a:effectLst>
                  <a:glow rad="101600">
                    <a:schemeClr val="tx2">
                      <a:lumMod val="75000"/>
                      <a:alpha val="60000"/>
                    </a:schemeClr>
                  </a:glow>
                </a:effectLst>
              </a:rPr>
              <a:t>也可以这样说</a:t>
            </a:r>
            <a:endParaRPr lang="en-AU" dirty="0">
              <a:solidFill>
                <a:srgbClr val="FFCC00"/>
              </a:solidFill>
              <a:effectLst>
                <a:glow rad="101600">
                  <a:schemeClr val="tx2">
                    <a:lumMod val="75000"/>
                    <a:alpha val="60000"/>
                  </a:schemeClr>
                </a:glow>
              </a:effectLst>
            </a:endParaRPr>
          </a:p>
        </p:txBody>
      </p:sp>
      <p:sp>
        <p:nvSpPr>
          <p:cNvPr id="3" name="Content Placeholder 2"/>
          <p:cNvSpPr>
            <a:spLocks noGrp="1"/>
          </p:cNvSpPr>
          <p:nvPr>
            <p:ph idx="1"/>
          </p:nvPr>
        </p:nvSpPr>
        <p:spPr>
          <a:xfrm>
            <a:off x="539552" y="1916832"/>
            <a:ext cx="8229600" cy="4569371"/>
          </a:xfrm>
        </p:spPr>
        <p:txBody>
          <a:bodyPr>
            <a:normAutofit/>
          </a:bodyPr>
          <a:lstStyle/>
          <a:p>
            <a:pPr>
              <a:buNone/>
            </a:pPr>
            <a:r>
              <a:rPr lang="zh-CN" altLang="en-US" dirty="0" smtClean="0">
                <a:solidFill>
                  <a:srgbClr val="CC6600"/>
                </a:solidFill>
              </a:rPr>
              <a:t>“圣经”受圣灵感应而写的，但必须从整体上理解，判断哪些是历史性事件，</a:t>
            </a:r>
            <a:r>
              <a:rPr lang="zh-CN" altLang="en-US" dirty="0">
                <a:solidFill>
                  <a:srgbClr val="CC6600"/>
                </a:solidFill>
              </a:rPr>
              <a:t>但</a:t>
            </a:r>
            <a:r>
              <a:rPr lang="zh-CN" altLang="en-US" dirty="0" smtClean="0">
                <a:solidFill>
                  <a:srgbClr val="CC6600"/>
                </a:solidFill>
              </a:rPr>
              <a:t>仍然提供给我们学习 </a:t>
            </a:r>
            <a:r>
              <a:rPr lang="en-US" altLang="zh-CN" dirty="0">
                <a:solidFill>
                  <a:srgbClr val="CC6600"/>
                </a:solidFill>
              </a:rPr>
              <a:t>- </a:t>
            </a:r>
            <a:r>
              <a:rPr lang="zh-CN" altLang="en-US" dirty="0">
                <a:solidFill>
                  <a:srgbClr val="CC6600"/>
                </a:solidFill>
              </a:rPr>
              <a:t>这是对我们的具体说明</a:t>
            </a:r>
            <a:r>
              <a:rPr lang="zh-CN" altLang="en-US" dirty="0" smtClean="0">
                <a:solidFill>
                  <a:srgbClr val="CC6600"/>
                </a:solidFill>
              </a:rPr>
              <a:t>。</a:t>
            </a:r>
            <a:endParaRPr lang="en-US" altLang="zh-CN" dirty="0" smtClean="0">
              <a:solidFill>
                <a:srgbClr val="CC6600"/>
              </a:solidFill>
            </a:endParaRPr>
          </a:p>
          <a:p>
            <a:pPr>
              <a:buNone/>
            </a:pPr>
            <a:r>
              <a:rPr lang="zh-CN" altLang="en-US" b="1" dirty="0" smtClean="0">
                <a:solidFill>
                  <a:schemeClr val="accent2">
                    <a:lumMod val="50000"/>
                  </a:schemeClr>
                </a:solidFill>
              </a:rPr>
              <a:t>对于给定的段落，我们需要通篇理解。我们</a:t>
            </a:r>
            <a:r>
              <a:rPr lang="zh-CN" altLang="en-US" b="1" dirty="0">
                <a:solidFill>
                  <a:schemeClr val="accent2">
                    <a:lumMod val="50000"/>
                  </a:schemeClr>
                </a:solidFill>
              </a:rPr>
              <a:t>可以对某一</a:t>
            </a:r>
            <a:r>
              <a:rPr lang="zh-CN" altLang="en-US" b="1" dirty="0" smtClean="0">
                <a:solidFill>
                  <a:schemeClr val="accent2">
                    <a:lumMod val="50000"/>
                  </a:schemeClr>
                </a:solidFill>
              </a:rPr>
              <a:t>问题才能得出</a:t>
            </a:r>
            <a:r>
              <a:rPr lang="zh-CN" altLang="en-US" b="1" dirty="0">
                <a:solidFill>
                  <a:schemeClr val="accent2">
                    <a:lumMod val="50000"/>
                  </a:schemeClr>
                </a:solidFill>
              </a:rPr>
              <a:t>一个明智的结论。我们要</a:t>
            </a:r>
            <a:r>
              <a:rPr lang="zh-CN" altLang="en-US" b="1" dirty="0" smtClean="0">
                <a:solidFill>
                  <a:schemeClr val="accent2">
                    <a:lumMod val="50000"/>
                  </a:schemeClr>
                </a:solidFill>
              </a:rPr>
              <a:t>知道耶稣</a:t>
            </a:r>
            <a:r>
              <a:rPr lang="zh-CN" altLang="en-US" b="1" dirty="0">
                <a:solidFill>
                  <a:schemeClr val="accent2">
                    <a:lumMod val="50000"/>
                  </a:schemeClr>
                </a:solidFill>
              </a:rPr>
              <a:t>的</a:t>
            </a:r>
            <a:r>
              <a:rPr lang="zh-CN" altLang="en-US" b="1" dirty="0" smtClean="0">
                <a:solidFill>
                  <a:schemeClr val="accent2">
                    <a:lumMod val="50000"/>
                  </a:schemeClr>
                </a:solidFill>
              </a:rPr>
              <a:t>例子“也被写入” </a:t>
            </a:r>
            <a:r>
              <a:rPr lang="en-AU" b="1" i="1" dirty="0" smtClean="0">
                <a:solidFill>
                  <a:schemeClr val="accent2">
                    <a:lumMod val="50000"/>
                  </a:schemeClr>
                </a:solidFill>
              </a:rPr>
              <a:t>- </a:t>
            </a:r>
          </a:p>
          <a:p>
            <a:pPr>
              <a:buNone/>
            </a:pPr>
            <a:r>
              <a:rPr lang="en-AU" b="1" i="1" dirty="0" smtClean="0">
                <a:solidFill>
                  <a:schemeClr val="accent2">
                    <a:lumMod val="50000"/>
                  </a:schemeClr>
                </a:solidFill>
              </a:rPr>
              <a:t>	</a:t>
            </a:r>
            <a:r>
              <a:rPr lang="en-AU" b="1" i="1" dirty="0" smtClean="0">
                <a:solidFill>
                  <a:schemeClr val="accent2">
                    <a:lumMod val="50000"/>
                  </a:schemeClr>
                </a:solidFill>
              </a:rPr>
              <a:t>“</a:t>
            </a:r>
            <a:r>
              <a:rPr lang="zh-CN" altLang="en-US" b="1" i="1" dirty="0" smtClean="0">
                <a:solidFill>
                  <a:schemeClr val="accent2">
                    <a:lumMod val="50000"/>
                  </a:schemeClr>
                </a:solidFill>
              </a:rPr>
              <a:t>耶稣回答</a:t>
            </a:r>
            <a:r>
              <a:rPr lang="en-AU" i="1" dirty="0" smtClean="0">
                <a:solidFill>
                  <a:schemeClr val="accent2">
                    <a:lumMod val="50000"/>
                  </a:schemeClr>
                </a:solidFill>
              </a:rPr>
              <a:t>”</a:t>
            </a:r>
            <a:r>
              <a:rPr lang="zh-CN" altLang="en-US" i="1" dirty="0" smtClean="0">
                <a:solidFill>
                  <a:schemeClr val="accent2">
                    <a:lumMod val="50000"/>
                  </a:schemeClr>
                </a:solidFill>
              </a:rPr>
              <a:t>这也记录</a:t>
            </a:r>
            <a:r>
              <a:rPr lang="en-AU" i="1" dirty="0" smtClean="0">
                <a:solidFill>
                  <a:schemeClr val="accent2">
                    <a:lumMod val="50000"/>
                  </a:schemeClr>
                </a:solidFill>
              </a:rPr>
              <a:t>”</a:t>
            </a:r>
            <a:r>
              <a:rPr lang="zh-CN" altLang="en-US" sz="3000" dirty="0">
                <a:solidFill>
                  <a:schemeClr val="accent2">
                    <a:lumMod val="50000"/>
                  </a:schemeClr>
                </a:solidFill>
              </a:rPr>
              <a:t>马太</a:t>
            </a:r>
            <a:r>
              <a:rPr lang="en-AU" sz="3000" dirty="0" smtClean="0">
                <a:solidFill>
                  <a:schemeClr val="accent2">
                    <a:lumMod val="50000"/>
                  </a:schemeClr>
                </a:solidFill>
              </a:rPr>
              <a:t> </a:t>
            </a:r>
            <a:r>
              <a:rPr lang="en-AU" sz="3000" dirty="0" smtClean="0">
                <a:solidFill>
                  <a:schemeClr val="accent2">
                    <a:lumMod val="50000"/>
                  </a:schemeClr>
                </a:solidFill>
              </a:rPr>
              <a:t>4:7</a:t>
            </a:r>
          </a:p>
          <a:p>
            <a:pPr>
              <a:buNone/>
            </a:pPr>
            <a:endParaRPr lang="en-AU" dirty="0"/>
          </a:p>
        </p:txBody>
      </p:sp>
      <p:pic>
        <p:nvPicPr>
          <p:cNvPr id="4" name="Picture 3" descr="thinking man.jpg"/>
          <p:cNvPicPr>
            <a:picLocks noChangeAspect="1"/>
          </p:cNvPicPr>
          <p:nvPr/>
        </p:nvPicPr>
        <p:blipFill>
          <a:blip r:embed="rId2" cstate="print"/>
          <a:stretch>
            <a:fillRect/>
          </a:stretch>
        </p:blipFill>
        <p:spPr>
          <a:xfrm>
            <a:off x="899592" y="0"/>
            <a:ext cx="1829142" cy="1818630"/>
          </a:xfrm>
          <a:prstGeom prst="ellipse">
            <a:avLst/>
          </a:prstGeom>
          <a:effectLst>
            <a:softEdge rad="63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649491"/>
          </a:xfrm>
        </p:spPr>
        <p:txBody>
          <a:bodyPr>
            <a:normAutofit fontScale="85000" lnSpcReduction="10000"/>
          </a:bodyPr>
          <a:lstStyle/>
          <a:p>
            <a:r>
              <a:rPr lang="zh-CN" altLang="en-US" dirty="0"/>
              <a:t>很多人受圣灵感动而说出了他们本不情愿说的话。下面是人们熟知的一些例子</a:t>
            </a:r>
            <a:r>
              <a:rPr lang="en-US" altLang="zh-CN" dirty="0" smtClean="0"/>
              <a:t>:</a:t>
            </a:r>
          </a:p>
          <a:p>
            <a:r>
              <a:rPr lang="zh-CN" altLang="en-US" dirty="0"/>
              <a:t>摩西</a:t>
            </a:r>
            <a:r>
              <a:rPr lang="en-US" altLang="zh-CN" dirty="0"/>
              <a:t>(</a:t>
            </a:r>
            <a:r>
              <a:rPr lang="zh-CN" altLang="en-US" dirty="0"/>
              <a:t>出埃及记</a:t>
            </a:r>
            <a:r>
              <a:rPr lang="en-US" altLang="zh-CN" dirty="0"/>
              <a:t>4:10</a:t>
            </a:r>
            <a:r>
              <a:rPr lang="en-US" altLang="zh-CN" dirty="0" smtClean="0"/>
              <a:t>)</a:t>
            </a:r>
          </a:p>
          <a:p>
            <a:r>
              <a:rPr lang="zh-CN" altLang="en-US" dirty="0"/>
              <a:t>耶利</a:t>
            </a:r>
            <a:r>
              <a:rPr lang="zh-CN" altLang="en-US" dirty="0" smtClean="0"/>
              <a:t>米</a:t>
            </a:r>
            <a:r>
              <a:rPr lang="en-GB" dirty="0" smtClean="0"/>
              <a:t>(</a:t>
            </a:r>
            <a:r>
              <a:rPr lang="zh-CN" altLang="en-US" dirty="0" smtClean="0"/>
              <a:t>耶</a:t>
            </a:r>
            <a:r>
              <a:rPr lang="en-GB" dirty="0" smtClean="0"/>
              <a:t>1:6)</a:t>
            </a:r>
          </a:p>
          <a:p>
            <a:pPr lvl="0"/>
            <a:r>
              <a:rPr lang="zh-CN" altLang="en-US" dirty="0"/>
              <a:t>以西结</a:t>
            </a:r>
            <a:r>
              <a:rPr lang="en-US" altLang="zh-CN" dirty="0"/>
              <a:t>(</a:t>
            </a:r>
            <a:r>
              <a:rPr lang="zh-CN" altLang="en-US" dirty="0"/>
              <a:t>以西结书</a:t>
            </a:r>
            <a:r>
              <a:rPr lang="en-US" altLang="zh-CN" dirty="0"/>
              <a:t>3:14</a:t>
            </a:r>
            <a:r>
              <a:rPr lang="en-US" altLang="zh-CN" dirty="0" smtClean="0"/>
              <a:t>)</a:t>
            </a:r>
          </a:p>
          <a:p>
            <a:pPr lvl="0"/>
            <a:r>
              <a:rPr lang="zh-CN" altLang="en-US" dirty="0"/>
              <a:t>约拿</a:t>
            </a:r>
            <a:r>
              <a:rPr lang="en-US" altLang="zh-CN" dirty="0"/>
              <a:t>(</a:t>
            </a:r>
            <a:r>
              <a:rPr lang="zh-CN" altLang="en-US" dirty="0"/>
              <a:t>约拿书</a:t>
            </a:r>
            <a:r>
              <a:rPr lang="en-US" altLang="zh-CN" dirty="0"/>
              <a:t>1:2,3</a:t>
            </a:r>
            <a:r>
              <a:rPr lang="en-US" altLang="zh-CN" dirty="0" smtClean="0"/>
              <a:t>)</a:t>
            </a:r>
          </a:p>
          <a:p>
            <a:pPr lvl="0"/>
            <a:r>
              <a:rPr lang="zh-CN" altLang="en-US" dirty="0"/>
              <a:t>保罗</a:t>
            </a:r>
            <a:r>
              <a:rPr lang="en-US" altLang="zh-CN" dirty="0"/>
              <a:t>(</a:t>
            </a:r>
            <a:r>
              <a:rPr lang="zh-CN" altLang="en-US" dirty="0"/>
              <a:t>使徒行传</a:t>
            </a:r>
            <a:r>
              <a:rPr lang="en-US" altLang="zh-CN" dirty="0"/>
              <a:t>18:9</a:t>
            </a:r>
            <a:r>
              <a:rPr lang="en-US" altLang="zh-CN" dirty="0" smtClean="0"/>
              <a:t>)</a:t>
            </a:r>
          </a:p>
          <a:p>
            <a:pPr lvl="0"/>
            <a:r>
              <a:rPr lang="zh-CN" altLang="en-US" dirty="0"/>
              <a:t>提摩太</a:t>
            </a:r>
            <a:r>
              <a:rPr lang="en-US" altLang="zh-CN" dirty="0"/>
              <a:t>(</a:t>
            </a:r>
            <a:r>
              <a:rPr lang="zh-CN" altLang="en-US" dirty="0"/>
              <a:t>提摩太前书</a:t>
            </a:r>
            <a:r>
              <a:rPr lang="en-US" altLang="zh-CN" dirty="0"/>
              <a:t>4:6-14</a:t>
            </a:r>
            <a:r>
              <a:rPr lang="en-US" altLang="zh-CN" dirty="0" smtClean="0"/>
              <a:t>)</a:t>
            </a:r>
          </a:p>
          <a:p>
            <a:pPr lvl="0"/>
            <a:r>
              <a:rPr lang="zh-CN" altLang="en-US" dirty="0"/>
              <a:t>巴兰</a:t>
            </a:r>
            <a:r>
              <a:rPr lang="en-US" altLang="zh-CN" dirty="0"/>
              <a:t>(</a:t>
            </a:r>
            <a:r>
              <a:rPr lang="zh-CN" altLang="en-US" dirty="0"/>
              <a:t>民数记</a:t>
            </a:r>
            <a:r>
              <a:rPr lang="en-US" altLang="zh-CN" dirty="0"/>
              <a:t>22-24</a:t>
            </a:r>
            <a:r>
              <a:rPr lang="en-US" altLang="zh-CN" dirty="0" smtClean="0"/>
              <a:t>)</a:t>
            </a:r>
          </a:p>
          <a:p>
            <a:pPr lvl="0"/>
            <a:r>
              <a:rPr lang="zh-CN" altLang="en-US" dirty="0"/>
              <a:t>这些全都证实了我们在彼得后书</a:t>
            </a:r>
            <a:r>
              <a:rPr lang="en-US" altLang="zh-CN" dirty="0"/>
              <a:t>1:19…21</a:t>
            </a:r>
            <a:r>
              <a:rPr lang="zh-CN" altLang="en-US" dirty="0"/>
              <a:t>中学到的：神的话语不是世人自身的想法，而是世人受圣灵感动而写下来以给人启示的。先知阿摩司说道：“主耶和华发命，谁能不说预言呢？”</a:t>
            </a:r>
            <a:r>
              <a:rPr lang="en-US" altLang="zh-CN" dirty="0"/>
              <a:t>(</a:t>
            </a:r>
            <a:r>
              <a:rPr lang="zh-CN" altLang="en-US" dirty="0"/>
              <a:t>阿摩司书</a:t>
            </a:r>
            <a:r>
              <a:rPr lang="en-US" altLang="zh-CN" dirty="0"/>
              <a:t>3:8)</a:t>
            </a:r>
            <a:endParaRPr lang="en-GB" dirty="0"/>
          </a:p>
        </p:txBody>
      </p:sp>
      <p:pic>
        <p:nvPicPr>
          <p:cNvPr id="4" name="Picture 3" descr="moses bush.jpg"/>
          <p:cNvPicPr>
            <a:picLocks noChangeAspect="1"/>
          </p:cNvPicPr>
          <p:nvPr/>
        </p:nvPicPr>
        <p:blipFill>
          <a:blip r:embed="rId2" cstate="print"/>
          <a:stretch>
            <a:fillRect/>
          </a:stretch>
        </p:blipFill>
        <p:spPr>
          <a:xfrm>
            <a:off x="4355976" y="1268760"/>
            <a:ext cx="2245990" cy="2892563"/>
          </a:xfrm>
          <a:prstGeom prst="rect">
            <a:avLst/>
          </a:prstGeom>
          <a:effectLst>
            <a:softEdge rad="127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Grp="1" noChangeAspect="1"/>
          </p:cNvGraphicFramePr>
          <p:nvPr>
            <p:ph/>
          </p:nvPr>
        </p:nvGraphicFramePr>
        <p:xfrm>
          <a:off x="179388" y="692150"/>
          <a:ext cx="4514850" cy="5949950"/>
        </p:xfrm>
        <a:graphic>
          <a:graphicData uri="http://schemas.openxmlformats.org/presentationml/2006/ole">
            <mc:AlternateContent xmlns:mc="http://schemas.openxmlformats.org/markup-compatibility/2006">
              <mc:Choice xmlns:v="urn:schemas-microsoft-com:vml" Requires="v">
                <p:oleObj spid="_x0000_s1042" name="Image" r:id="rId4" imgW="16266667" imgH="21434921" progId="">
                  <p:embed/>
                </p:oleObj>
              </mc:Choice>
              <mc:Fallback>
                <p:oleObj name="Image" r:id="rId4" imgW="16266667" imgH="2143492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92150"/>
                        <a:ext cx="4514850" cy="5949950"/>
                      </a:xfrm>
                      <a:prstGeom prst="rect">
                        <a:avLst/>
                      </a:prstGeom>
                      <a:noFill/>
                      <a:ln w="28575">
                        <a:solidFill>
                          <a:srgbClr val="993300"/>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00B8FF"/>
                            </a:solidFill>
                          </a14:hiddenFill>
                        </a:ext>
                      </a:extLst>
                    </p:spPr>
                  </p:pic>
                </p:oleObj>
              </mc:Fallback>
            </mc:AlternateContent>
          </a:graphicData>
        </a:graphic>
      </p:graphicFrame>
      <p:sp>
        <p:nvSpPr>
          <p:cNvPr id="6149" name="Rectangle 5"/>
          <p:cNvSpPr>
            <a:spLocks noChangeArrowheads="1"/>
          </p:cNvSpPr>
          <p:nvPr/>
        </p:nvSpPr>
        <p:spPr bwMode="auto">
          <a:xfrm>
            <a:off x="4716463" y="274638"/>
            <a:ext cx="3970337" cy="1858962"/>
          </a:xfrm>
          <a:prstGeom prst="rect">
            <a:avLst/>
          </a:prstGeom>
          <a:noFill/>
          <a:ln w="9525">
            <a:noFill/>
            <a:round/>
            <a:headEnd/>
            <a:tailEnd/>
          </a:ln>
          <a:effectLst/>
        </p:spPr>
        <p:txBody>
          <a:bodyPr lIns="90000" tIns="46800" rIns="90000" bIns="46800" anchor="ctr"/>
          <a:lstStyle/>
          <a:p>
            <a:pPr algn="ctr">
              <a:lnSpc>
                <a:spcPct val="100000"/>
              </a:lnSpc>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sz="4400" b="1" dirty="0" smtClean="0">
                <a:solidFill>
                  <a:srgbClr val="993300"/>
                </a:solidFill>
                <a:effectLst>
                  <a:outerShdw blurRad="38100" dist="38100" dir="2700000" algn="tl">
                    <a:srgbClr val="C0C0C0"/>
                  </a:outerShdw>
                </a:effectLst>
              </a:rPr>
              <a:t>圣经翻译</a:t>
            </a:r>
            <a:endParaRPr lang="en-GB" sz="4400" b="1" dirty="0">
              <a:solidFill>
                <a:srgbClr val="993300"/>
              </a:solidFill>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4638"/>
            <a:ext cx="8229600" cy="1143000"/>
          </a:xfrm>
          <a:ln/>
        </p:spPr>
        <p:txBody>
          <a:bodyPr/>
          <a:lstStyle/>
          <a:p>
            <a:pPr>
              <a:lnSpc>
                <a:spcPct val="100000"/>
              </a:lnSpc>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b="1" dirty="0">
                <a:solidFill>
                  <a:srgbClr val="993300"/>
                </a:solidFill>
                <a:effectLst>
                  <a:outerShdw blurRad="38100" dist="38100" dir="2700000" algn="tl">
                    <a:srgbClr val="C0C0C0"/>
                  </a:outerShdw>
                </a:effectLst>
              </a:rPr>
              <a:t>以</a:t>
            </a:r>
            <a:r>
              <a:rPr lang="zh-CN" altLang="en-US" b="1" dirty="0" smtClean="0">
                <a:solidFill>
                  <a:srgbClr val="993300"/>
                </a:solidFill>
                <a:effectLst>
                  <a:outerShdw blurRad="38100" dist="38100" dir="2700000" algn="tl">
                    <a:srgbClr val="C0C0C0"/>
                  </a:outerShdw>
                </a:effectLst>
              </a:rPr>
              <a:t>下几种翻译</a:t>
            </a:r>
            <a:endParaRPr lang="en-GB" b="1" dirty="0">
              <a:solidFill>
                <a:srgbClr val="993300"/>
              </a:solidFill>
              <a:effectLst>
                <a:outerShdw blurRad="38100" dist="38100" dir="2700000" algn="tl">
                  <a:srgbClr val="C0C0C0"/>
                </a:outerShdw>
              </a:effectLst>
            </a:endParaRPr>
          </a:p>
        </p:txBody>
      </p:sp>
      <p:sp>
        <p:nvSpPr>
          <p:cNvPr id="9218" name="Rectangle 2"/>
          <p:cNvSpPr>
            <a:spLocks noGrp="1" noChangeArrowheads="1"/>
          </p:cNvSpPr>
          <p:nvPr>
            <p:ph type="body" idx="1"/>
          </p:nvPr>
        </p:nvSpPr>
        <p:spPr>
          <a:xfrm>
            <a:off x="457200" y="1600200"/>
            <a:ext cx="8229600" cy="5073650"/>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dirty="0"/>
              <a:t>翻译的含义包括：</a:t>
            </a:r>
            <a:r>
              <a:rPr lang="en-GB" dirty="0" smtClean="0"/>
              <a:t>:</a:t>
            </a:r>
            <a:endParaRPr lang="en-GB" dirty="0"/>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The Good News Bible/ </a:t>
            </a:r>
            <a:r>
              <a:rPr lang="en-GB" sz="2400" dirty="0" err="1"/>
              <a:t>Todays</a:t>
            </a:r>
            <a:r>
              <a:rPr lang="en-GB" sz="2400" dirty="0"/>
              <a:t> English Version (TEV)</a:t>
            </a:r>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The New English Bible</a:t>
            </a:r>
          </a:p>
          <a:p>
            <a:pP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sz="2800" dirty="0"/>
              <a:t>字</a:t>
            </a:r>
            <a:r>
              <a:rPr lang="en-US" altLang="zh-CN" sz="2800" dirty="0"/>
              <a:t>/</a:t>
            </a:r>
            <a:r>
              <a:rPr lang="zh-CN" altLang="en-US" sz="2800" dirty="0"/>
              <a:t>词的含</a:t>
            </a:r>
            <a:r>
              <a:rPr lang="zh-CN" altLang="en-US" sz="2800" dirty="0" smtClean="0"/>
              <a:t>义的融合</a:t>
            </a:r>
            <a:r>
              <a:rPr lang="en-GB" sz="2800" dirty="0" smtClean="0"/>
              <a:t>:</a:t>
            </a:r>
            <a:endParaRPr lang="en-GB" sz="2800" dirty="0"/>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New International Version</a:t>
            </a:r>
          </a:p>
          <a:p>
            <a:pP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CN" altLang="en-US" sz="2800" dirty="0"/>
              <a:t>意译版本：</a:t>
            </a:r>
            <a:r>
              <a:rPr lang="en-GB" sz="2800" dirty="0" smtClean="0"/>
              <a:t>:</a:t>
            </a:r>
            <a:endParaRPr lang="en-GB" sz="2800" dirty="0"/>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J. B. Philips</a:t>
            </a:r>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The Living Bible</a:t>
            </a:r>
          </a:p>
        </p:txBody>
      </p:sp>
      <p:pic>
        <p:nvPicPr>
          <p:cNvPr id="9220" name="Picture 4"/>
          <p:cNvPicPr>
            <a:picLocks noChangeAspect="1" noChangeArrowheads="1"/>
          </p:cNvPicPr>
          <p:nvPr/>
        </p:nvPicPr>
        <p:blipFill>
          <a:blip r:embed="rId3" cstate="print"/>
          <a:srcRect/>
          <a:stretch>
            <a:fillRect/>
          </a:stretch>
        </p:blipFill>
        <p:spPr bwMode="auto">
          <a:xfrm>
            <a:off x="440538" y="5229200"/>
            <a:ext cx="7516011" cy="1628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2.3</a:t>
            </a:r>
            <a:r>
              <a:rPr lang="zh-CN" altLang="en-US" dirty="0"/>
              <a:t>圣灵的恩赐</a:t>
            </a:r>
            <a:endParaRPr lang="en-GB" dirty="0"/>
          </a:p>
        </p:txBody>
      </p:sp>
      <p:pic>
        <p:nvPicPr>
          <p:cNvPr id="4" name="Content Placeholder 3" descr="holy spirit 2.jpg"/>
          <p:cNvPicPr>
            <a:picLocks noGrp="1" noChangeAspect="1"/>
          </p:cNvPicPr>
          <p:nvPr>
            <p:ph idx="1"/>
          </p:nvPr>
        </p:nvPicPr>
        <p:blipFill>
          <a:blip r:embed="rId2" cstate="print"/>
          <a:stretch>
            <a:fillRect/>
          </a:stretch>
        </p:blipFill>
        <p:spPr>
          <a:xfrm>
            <a:off x="1979712" y="2132856"/>
            <a:ext cx="5075953" cy="3362819"/>
          </a:xfrm>
          <a:effectLst>
            <a:softEdge rad="1270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恩</a:t>
            </a:r>
            <a:r>
              <a:rPr lang="zh-CN" altLang="en-US" dirty="0" smtClean="0"/>
              <a:t>赐都有着特别的目的和日期</a:t>
            </a:r>
            <a:endParaRPr lang="en-GB" dirty="0"/>
          </a:p>
        </p:txBody>
      </p:sp>
      <p:sp>
        <p:nvSpPr>
          <p:cNvPr id="3" name="Content Placeholder 2"/>
          <p:cNvSpPr>
            <a:spLocks noGrp="1"/>
          </p:cNvSpPr>
          <p:nvPr>
            <p:ph idx="1"/>
          </p:nvPr>
        </p:nvSpPr>
        <p:spPr/>
        <p:txBody>
          <a:bodyPr/>
          <a:lstStyle/>
          <a:p>
            <a:pPr>
              <a:buNone/>
            </a:pPr>
            <a:r>
              <a:rPr lang="zh-CN" altLang="en-US" dirty="0" smtClean="0"/>
              <a:t>为了搭</a:t>
            </a:r>
            <a:r>
              <a:rPr lang="zh-CN" altLang="en-US" dirty="0"/>
              <a:t>建圣</a:t>
            </a:r>
            <a:r>
              <a:rPr lang="zh-CN" altLang="en-US" dirty="0" smtClean="0"/>
              <a:t>幕，</a:t>
            </a:r>
            <a:r>
              <a:rPr lang="zh-CN" altLang="en-US" dirty="0"/>
              <a:t>他们“为神的智慧所充满，给亚伦作衣服</a:t>
            </a:r>
            <a:r>
              <a:rPr lang="en-US" altLang="zh-CN" dirty="0"/>
              <a:t>……”(</a:t>
            </a:r>
            <a:r>
              <a:rPr lang="zh-CN" altLang="en-US" dirty="0"/>
              <a:t>出埃及记</a:t>
            </a:r>
            <a:r>
              <a:rPr lang="en-US" altLang="zh-CN" dirty="0"/>
              <a:t>28:3</a:t>
            </a:r>
            <a:r>
              <a:rPr lang="en-US" altLang="zh-CN" dirty="0" smtClean="0"/>
              <a:t>)</a:t>
            </a:r>
            <a:r>
              <a:rPr lang="zh-CN" altLang="en-US" dirty="0"/>
              <a:t> 比撤列是这些人中的一个，“我</a:t>
            </a:r>
            <a:r>
              <a:rPr lang="en-US" altLang="zh-CN" dirty="0"/>
              <a:t>(</a:t>
            </a:r>
            <a:r>
              <a:rPr lang="zh-CN" altLang="en-US" dirty="0"/>
              <a:t>神</a:t>
            </a:r>
            <a:r>
              <a:rPr lang="en-US" altLang="zh-CN" dirty="0"/>
              <a:t>)</a:t>
            </a:r>
            <a:r>
              <a:rPr lang="zh-CN" altLang="en-US" dirty="0"/>
              <a:t>的灵充满了他，使他有智慧，有聪明，有知识，能作各样的工，能想出巧工，用金</a:t>
            </a:r>
            <a:r>
              <a:rPr lang="en-US" altLang="zh-CN" dirty="0"/>
              <a:t>…</a:t>
            </a:r>
            <a:r>
              <a:rPr lang="zh-CN" altLang="en-US" dirty="0"/>
              <a:t>刻石</a:t>
            </a:r>
            <a:r>
              <a:rPr lang="en-US" altLang="zh-CN" dirty="0"/>
              <a:t>…</a:t>
            </a:r>
            <a:r>
              <a:rPr lang="zh-CN" altLang="en-US" dirty="0"/>
              <a:t>能作各样的工”</a:t>
            </a:r>
            <a:r>
              <a:rPr lang="en-US" altLang="zh-CN" dirty="0"/>
              <a:t>(</a:t>
            </a:r>
            <a:r>
              <a:rPr lang="zh-CN" altLang="en-US" dirty="0"/>
              <a:t>出埃及记</a:t>
            </a:r>
            <a:r>
              <a:rPr lang="en-US" altLang="zh-CN" dirty="0"/>
              <a:t>31:-5)</a:t>
            </a:r>
            <a:r>
              <a:rPr lang="zh-CN" altLang="en-US" dirty="0"/>
              <a:t>。</a:t>
            </a:r>
          </a:p>
          <a:p>
            <a:pPr>
              <a:buNone/>
            </a:pPr>
            <a:endParaRPr lang="zh-CN" altLang="en-US" dirty="0"/>
          </a:p>
          <a:p>
            <a:pPr lvl="0"/>
            <a:endParaRPr lang="en-GB" dirty="0" smtClean="0"/>
          </a:p>
          <a:p>
            <a:pPr lvl="0"/>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2.1</a:t>
            </a:r>
            <a:r>
              <a:rPr lang="zh-CN" altLang="en-US" dirty="0"/>
              <a:t>神的灵：定义</a:t>
            </a:r>
            <a:endParaRPr lang="en-GB" dirty="0"/>
          </a:p>
        </p:txBody>
      </p:sp>
      <p:sp>
        <p:nvSpPr>
          <p:cNvPr id="3" name="Content Placeholder 2"/>
          <p:cNvSpPr>
            <a:spLocks noGrp="1"/>
          </p:cNvSpPr>
          <p:nvPr>
            <p:ph idx="1"/>
          </p:nvPr>
        </p:nvSpPr>
        <p:spPr>
          <a:xfrm>
            <a:off x="467544" y="1268761"/>
            <a:ext cx="8229600" cy="2952327"/>
          </a:xfrm>
        </p:spPr>
        <p:txBody>
          <a:bodyPr>
            <a:normAutofit/>
          </a:bodyPr>
          <a:lstStyle/>
          <a:p>
            <a:pPr>
              <a:buNone/>
            </a:pPr>
            <a:r>
              <a:rPr lang="zh-CN" altLang="en-US" dirty="0">
                <a:solidFill>
                  <a:schemeClr val="tx2">
                    <a:lumMod val="50000"/>
                  </a:schemeClr>
                </a:solidFill>
              </a:rPr>
              <a:t>在旧约中，希伯来语的“灵”是指“气”或“权力</a:t>
            </a:r>
            <a:r>
              <a:rPr lang="en-US" altLang="zh-CN" dirty="0">
                <a:solidFill>
                  <a:schemeClr val="tx2">
                    <a:lumMod val="50000"/>
                  </a:schemeClr>
                </a:solidFill>
              </a:rPr>
              <a:t>"</a:t>
            </a:r>
            <a:r>
              <a:rPr lang="zh-CN" altLang="en-US" dirty="0">
                <a:solidFill>
                  <a:schemeClr val="tx2">
                    <a:lumMod val="50000"/>
                  </a:schemeClr>
                </a:solidFill>
              </a:rPr>
              <a:t>，这样，神的灵就是他的“气息（呼吸）”是神的本真，反映了神的意念。</a:t>
            </a:r>
            <a:endParaRPr lang="en-GB" dirty="0">
              <a:solidFill>
                <a:schemeClr val="tx2">
                  <a:lumMod val="50000"/>
                </a:schemeClr>
              </a:solidFill>
            </a:endParaRPr>
          </a:p>
        </p:txBody>
      </p:sp>
      <p:pic>
        <p:nvPicPr>
          <p:cNvPr id="5" name="Picture 4" descr="Hands-around-tree-resized.jpg"/>
          <p:cNvPicPr>
            <a:picLocks noChangeAspect="1"/>
          </p:cNvPicPr>
          <p:nvPr/>
        </p:nvPicPr>
        <p:blipFill>
          <a:blip r:embed="rId2" cstate="print"/>
          <a:stretch>
            <a:fillRect/>
          </a:stretch>
        </p:blipFill>
        <p:spPr>
          <a:xfrm>
            <a:off x="2699792" y="3933056"/>
            <a:ext cx="3852132" cy="2924944"/>
          </a:xfrm>
          <a:prstGeom prst="rect">
            <a:avLst/>
          </a:prstGeom>
          <a:effectLst>
            <a:softEdge rad="317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4680520" cy="6264696"/>
          </a:xfrm>
        </p:spPr>
        <p:txBody>
          <a:bodyPr>
            <a:normAutofit/>
          </a:bodyPr>
          <a:lstStyle/>
          <a:p>
            <a:pPr lvl="0">
              <a:buNone/>
            </a:pPr>
            <a:r>
              <a:rPr lang="zh-CN" altLang="en-US" dirty="0"/>
              <a:t>另一个士师，参孙，被给予了圣灵以去杀死一头壮狮</a:t>
            </a:r>
            <a:r>
              <a:rPr lang="en-US" altLang="zh-CN" dirty="0"/>
              <a:t>(</a:t>
            </a:r>
            <a:r>
              <a:rPr lang="zh-CN" altLang="en-US" dirty="0"/>
              <a:t>士师记</a:t>
            </a:r>
            <a:r>
              <a:rPr lang="en-US" altLang="zh-CN" dirty="0"/>
              <a:t>14:5,6)</a:t>
            </a:r>
            <a:r>
              <a:rPr lang="zh-CN" altLang="en-US" dirty="0"/>
              <a:t>；杀掉</a:t>
            </a:r>
            <a:r>
              <a:rPr lang="en-US" altLang="zh-CN" dirty="0"/>
              <a:t>30</a:t>
            </a:r>
            <a:r>
              <a:rPr lang="zh-CN" altLang="en-US" dirty="0"/>
              <a:t>个人</a:t>
            </a:r>
            <a:r>
              <a:rPr lang="en-US" altLang="zh-CN" dirty="0"/>
              <a:t>(</a:t>
            </a:r>
            <a:r>
              <a:rPr lang="zh-CN" altLang="en-US" dirty="0"/>
              <a:t>士师记</a:t>
            </a:r>
            <a:r>
              <a:rPr lang="en-US" altLang="zh-CN" dirty="0"/>
              <a:t>14:19)</a:t>
            </a:r>
            <a:r>
              <a:rPr lang="zh-CN" altLang="en-US" dirty="0"/>
              <a:t>和挣脱捆绑他的绳子（士师记</a:t>
            </a:r>
            <a:r>
              <a:rPr lang="en-US" altLang="zh-CN" dirty="0"/>
              <a:t>15:4)</a:t>
            </a:r>
            <a:r>
              <a:rPr lang="zh-CN" altLang="en-US" dirty="0"/>
              <a:t>。如此的</a:t>
            </a:r>
            <a:r>
              <a:rPr lang="en-US" altLang="zh-CN" dirty="0"/>
              <a:t>"</a:t>
            </a:r>
            <a:r>
              <a:rPr lang="zh-CN" altLang="en-US" dirty="0"/>
              <a:t>圣灵”却没有一直被参孙拥有，它只降到他身上去完成特定的事，然后被收回。</a:t>
            </a:r>
            <a:endParaRPr lang="en-GB" dirty="0"/>
          </a:p>
        </p:txBody>
      </p:sp>
      <p:pic>
        <p:nvPicPr>
          <p:cNvPr id="4" name="Picture 3" descr="samson lio.jpg"/>
          <p:cNvPicPr>
            <a:picLocks noChangeAspect="1"/>
          </p:cNvPicPr>
          <p:nvPr/>
        </p:nvPicPr>
        <p:blipFill>
          <a:blip r:embed="rId2" cstate="print"/>
          <a:stretch>
            <a:fillRect/>
          </a:stretch>
        </p:blipFill>
        <p:spPr>
          <a:xfrm>
            <a:off x="4716016" y="678383"/>
            <a:ext cx="4149307" cy="5144121"/>
          </a:xfrm>
          <a:prstGeom prst="rect">
            <a:avLst/>
          </a:prstGeom>
          <a:effectLst>
            <a:softEdge rad="1270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1">
              <a:buNone/>
            </a:pPr>
            <a:r>
              <a:rPr lang="zh-CN" altLang="en-US" dirty="0"/>
              <a:t>得圣灵恩赐是为了一个特殊的目的，而</a:t>
            </a:r>
            <a:r>
              <a:rPr lang="zh-CN" altLang="en-US" dirty="0" smtClean="0"/>
              <a:t>：</a:t>
            </a:r>
            <a:endParaRPr lang="en-US" altLang="zh-CN" dirty="0" smtClean="0"/>
          </a:p>
          <a:p>
            <a:pPr lvl="1">
              <a:buNone/>
            </a:pPr>
            <a:r>
              <a:rPr lang="zh-CN" altLang="en-US" dirty="0"/>
              <a:t>不是得救的保</a:t>
            </a:r>
            <a:r>
              <a:rPr lang="zh-CN" altLang="en-US" dirty="0" smtClean="0"/>
              <a:t>证</a:t>
            </a:r>
            <a:endParaRPr lang="en-US" altLang="zh-CN" dirty="0" smtClean="0"/>
          </a:p>
          <a:p>
            <a:pPr lvl="1">
              <a:buNone/>
            </a:pPr>
            <a:r>
              <a:rPr lang="zh-CN" altLang="en-US" dirty="0"/>
              <a:t>不是在人的一生中都持续拥有的东</a:t>
            </a:r>
            <a:r>
              <a:rPr lang="zh-CN" altLang="en-US" dirty="0" smtClean="0"/>
              <a:t>西</a:t>
            </a:r>
            <a:endParaRPr lang="en-US" altLang="zh-CN" dirty="0" smtClean="0"/>
          </a:p>
          <a:p>
            <a:pPr lvl="1">
              <a:buNone/>
            </a:pPr>
            <a:r>
              <a:rPr lang="zh-CN" altLang="en-US" dirty="0" smtClean="0"/>
              <a:t>恩惠得救</a:t>
            </a:r>
            <a:r>
              <a:rPr lang="en-GB" dirty="0" smtClean="0"/>
              <a:t>, </a:t>
            </a:r>
            <a:r>
              <a:rPr lang="zh-CN" altLang="en-US" dirty="0" smtClean="0"/>
              <a:t>而不是圣灵</a:t>
            </a:r>
            <a:r>
              <a:rPr lang="en-GB" dirty="0" smtClean="0"/>
              <a:t>(</a:t>
            </a:r>
            <a:r>
              <a:rPr lang="zh-CN" altLang="en-US" dirty="0" smtClean="0"/>
              <a:t>以弗所书</a:t>
            </a:r>
            <a:r>
              <a:rPr lang="en-GB" dirty="0" smtClean="0"/>
              <a:t>2:8). </a:t>
            </a:r>
            <a:r>
              <a:rPr lang="zh-CN" altLang="en-US" dirty="0" smtClean="0"/>
              <a:t>像撒</a:t>
            </a:r>
            <a:r>
              <a:rPr lang="zh-CN" altLang="en-US" dirty="0" smtClean="0"/>
              <a:t>，巴</a:t>
            </a:r>
            <a:r>
              <a:rPr lang="en-GB" dirty="0" smtClean="0"/>
              <a:t>(</a:t>
            </a:r>
            <a:r>
              <a:rPr lang="zh-CN" altLang="en-US" dirty="0"/>
              <a:t>民</a:t>
            </a:r>
            <a:r>
              <a:rPr lang="en-GB" dirty="0" smtClean="0"/>
              <a:t> 23:5,16), </a:t>
            </a:r>
            <a:r>
              <a:rPr lang="zh-CN" altLang="en-US" dirty="0"/>
              <a:t>犹大</a:t>
            </a:r>
            <a:r>
              <a:rPr lang="en-GB" dirty="0" smtClean="0"/>
              <a:t> (</a:t>
            </a:r>
            <a:r>
              <a:rPr lang="zh-CN" altLang="en-US" dirty="0"/>
              <a:t>马太</a:t>
            </a:r>
            <a:r>
              <a:rPr lang="en-GB" dirty="0" smtClean="0"/>
              <a:t> 10:1) </a:t>
            </a:r>
            <a:r>
              <a:rPr lang="zh-CN" altLang="en-US" dirty="0" smtClean="0"/>
              <a:t>马太</a:t>
            </a:r>
            <a:r>
              <a:rPr lang="en-GB" dirty="0" smtClean="0"/>
              <a:t>7:21-23 </a:t>
            </a:r>
            <a:r>
              <a:rPr lang="zh-CN" altLang="en-US" dirty="0" smtClean="0"/>
              <a:t>中的这些人都有恩惠</a:t>
            </a:r>
            <a:r>
              <a:rPr lang="en-GB" dirty="0" smtClean="0"/>
              <a:t>; </a:t>
            </a:r>
            <a:r>
              <a:rPr lang="zh-CN" altLang="en-US" dirty="0" smtClean="0"/>
              <a:t>但并没有得救。</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zh-CN" altLang="en-US" b="1" cap="small" dirty="0">
                <a:solidFill>
                  <a:schemeClr val="accent2">
                    <a:lumMod val="75000"/>
                  </a:schemeClr>
                </a:solidFill>
                <a:effectLst>
                  <a:glow rad="101600">
                    <a:srgbClr val="FFC000">
                      <a:alpha val="60000"/>
                    </a:srgbClr>
                  </a:glow>
                </a:effectLst>
              </a:rPr>
              <a:t>圣灵恩赐在一世纪时出现的原因</a:t>
            </a:r>
            <a:r>
              <a:rPr lang="en-GB" b="1" dirty="0" smtClean="0"/>
              <a:t/>
            </a:r>
            <a:br>
              <a:rPr lang="en-GB" b="1" dirty="0" smtClean="0"/>
            </a:br>
            <a:endParaRPr lang="en-GB" dirty="0"/>
          </a:p>
        </p:txBody>
      </p:sp>
      <p:sp>
        <p:nvSpPr>
          <p:cNvPr id="3" name="Content Placeholder 2"/>
          <p:cNvSpPr>
            <a:spLocks noGrp="1"/>
          </p:cNvSpPr>
          <p:nvPr>
            <p:ph idx="1"/>
          </p:nvPr>
        </p:nvSpPr>
        <p:spPr>
          <a:xfrm>
            <a:off x="467544" y="2332037"/>
            <a:ext cx="8229600" cy="4525963"/>
          </a:xfrm>
        </p:spPr>
        <p:txBody>
          <a:bodyPr>
            <a:normAutofit fontScale="85000" lnSpcReduction="10000"/>
          </a:bodyPr>
          <a:lstStyle/>
          <a:p>
            <a:r>
              <a:rPr lang="en-GB" dirty="0" smtClean="0"/>
              <a:t>-</a:t>
            </a:r>
            <a:r>
              <a:rPr lang="zh-CN" altLang="en-US" dirty="0"/>
              <a:t>福音的传布得到圣灵的协助</a:t>
            </a:r>
            <a:r>
              <a:rPr lang="en-GB" dirty="0" smtClean="0"/>
              <a:t>: “</a:t>
            </a:r>
            <a:r>
              <a:rPr lang="zh-CN" altLang="en-US" dirty="0"/>
              <a:t>门徒出去，到处宣传福音。主和他们同工，用神迹随着，证实所传的道</a:t>
            </a:r>
            <a:r>
              <a:rPr lang="en-GB" dirty="0" smtClean="0"/>
              <a:t>” (</a:t>
            </a:r>
            <a:r>
              <a:rPr lang="zh-CN" altLang="en-US" dirty="0" smtClean="0"/>
              <a:t>马可</a:t>
            </a:r>
            <a:r>
              <a:rPr lang="en-GB" dirty="0" smtClean="0"/>
              <a:t> 16:20).</a:t>
            </a:r>
            <a:r>
              <a:rPr lang="zh-CN" altLang="en-US" dirty="0"/>
              <a:t>在以哥念也同样，主借他们的手施行神迹奇事，证明他的恩道”</a:t>
            </a:r>
            <a:r>
              <a:rPr lang="en-US" altLang="zh-CN" dirty="0"/>
              <a:t>(</a:t>
            </a:r>
            <a:r>
              <a:rPr lang="zh-CN" altLang="en-US" dirty="0"/>
              <a:t>使徒行传</a:t>
            </a:r>
            <a:r>
              <a:rPr lang="en-US" altLang="zh-CN" dirty="0"/>
              <a:t>14:3)</a:t>
            </a:r>
            <a:r>
              <a:rPr lang="zh-CN" altLang="en-US" dirty="0" smtClean="0"/>
              <a:t>。</a:t>
            </a:r>
            <a:endParaRPr lang="en-US" altLang="zh-CN" dirty="0" smtClean="0"/>
          </a:p>
          <a:p>
            <a:endParaRPr lang="en-GB" dirty="0" smtClean="0"/>
          </a:p>
          <a:p>
            <a:pPr lvl="0"/>
            <a:r>
              <a:rPr lang="zh-CN" altLang="en-US" dirty="0"/>
              <a:t>“（耶稣）升上高天的时候，他</a:t>
            </a:r>
            <a:r>
              <a:rPr lang="en-US" altLang="zh-CN" dirty="0"/>
              <a:t>……</a:t>
            </a:r>
            <a:r>
              <a:rPr lang="zh-CN" altLang="en-US" dirty="0"/>
              <a:t>将各样的思赐赏给人</a:t>
            </a:r>
            <a:r>
              <a:rPr lang="en-US" altLang="zh-CN" dirty="0"/>
              <a:t>……</a:t>
            </a:r>
            <a:r>
              <a:rPr lang="zh-CN" altLang="en-US" dirty="0"/>
              <a:t>为要成全圣徒，各尽其职，建立基督的身体”，也就是发展信徒</a:t>
            </a:r>
            <a:r>
              <a:rPr lang="en-US" altLang="zh-CN" dirty="0"/>
              <a:t>(</a:t>
            </a:r>
            <a:r>
              <a:rPr lang="zh-CN" altLang="en-US" dirty="0"/>
              <a:t>以弗所书</a:t>
            </a:r>
            <a:r>
              <a:rPr lang="en-US" altLang="zh-CN" dirty="0"/>
              <a:t>4:8,12)</a:t>
            </a:r>
            <a:r>
              <a:rPr lang="zh-CN" altLang="en-US" dirty="0" smtClean="0"/>
              <a:t>。</a:t>
            </a:r>
            <a:endParaRPr lang="en-US" altLang="zh-CN" dirty="0" smtClean="0"/>
          </a:p>
          <a:p>
            <a:pPr lvl="0"/>
            <a:endParaRPr lang="en-US" altLang="zh-CN" dirty="0" smtClean="0"/>
          </a:p>
          <a:p>
            <a:pPr lvl="0"/>
            <a:r>
              <a:rPr lang="en-GB" dirty="0" smtClean="0"/>
              <a:t>“</a:t>
            </a:r>
            <a:r>
              <a:rPr lang="zh-CN" altLang="en-US" dirty="0"/>
              <a:t>因为我切切想见你们，要把那些属灵的恩赐分给你们，使你们可以坚固（罗马书</a:t>
            </a:r>
            <a:r>
              <a:rPr lang="en-US" altLang="zh-CN" dirty="0"/>
              <a:t>1:11</a:t>
            </a:r>
            <a:r>
              <a:rPr lang="zh-CN" altLang="en-US" dirty="0"/>
              <a:t>）。</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solidFill>
                  <a:schemeClr val="tx2">
                    <a:lumMod val="75000"/>
                  </a:schemeClr>
                </a:solidFill>
              </a:rPr>
              <a:t>特定时期的特定事件</a:t>
            </a:r>
            <a:endParaRPr lang="en-GB" b="1" dirty="0">
              <a:solidFill>
                <a:schemeClr val="tx2">
                  <a:lumMod val="75000"/>
                </a:schemeClr>
              </a:solidFill>
            </a:endParaRPr>
          </a:p>
        </p:txBody>
      </p:sp>
      <p:sp>
        <p:nvSpPr>
          <p:cNvPr id="3" name="Content Placeholder 2"/>
          <p:cNvSpPr>
            <a:spLocks noGrp="1"/>
          </p:cNvSpPr>
          <p:nvPr>
            <p:ph idx="1"/>
          </p:nvPr>
        </p:nvSpPr>
        <p:spPr>
          <a:xfrm>
            <a:off x="467544" y="1268760"/>
            <a:ext cx="8363272" cy="4857403"/>
          </a:xfrm>
        </p:spPr>
        <p:txBody>
          <a:bodyPr/>
          <a:lstStyle/>
          <a:p>
            <a:pPr>
              <a:buNone/>
            </a:pPr>
            <a:r>
              <a:rPr lang="zh-CN" altLang="en-US" dirty="0"/>
              <a:t>保罗在他受洗时“被圣灵充满</a:t>
            </a:r>
            <a:r>
              <a:rPr lang="zh-CN" altLang="en-US" dirty="0" smtClean="0"/>
              <a:t>”</a:t>
            </a:r>
            <a:r>
              <a:rPr lang="en-GB" sz="2400" dirty="0" smtClean="0"/>
              <a:t>(</a:t>
            </a:r>
            <a:r>
              <a:rPr lang="zh-CN" altLang="en-US" sz="2400" dirty="0"/>
              <a:t>使徒行传</a:t>
            </a:r>
            <a:r>
              <a:rPr lang="en-US" altLang="zh-CN" sz="2400" dirty="0"/>
              <a:t>9:17</a:t>
            </a:r>
            <a:r>
              <a:rPr lang="en-GB" sz="2400" dirty="0" smtClean="0"/>
              <a:t>), </a:t>
            </a:r>
            <a:r>
              <a:rPr lang="zh-CN" altLang="en-US" dirty="0" smtClean="0"/>
              <a:t>但</a:t>
            </a:r>
            <a:r>
              <a:rPr lang="zh-CN" altLang="en-US" dirty="0"/>
              <a:t>是，几年后，为了惩罚一个恶人，他又“被圣灵充满”，使那人的眼睛变</a:t>
            </a:r>
            <a:r>
              <a:rPr lang="zh-CN" altLang="en-US" dirty="0" smtClean="0"/>
              <a:t>瞎</a:t>
            </a:r>
            <a:r>
              <a:rPr lang="en-GB" dirty="0" smtClean="0"/>
              <a:t> </a:t>
            </a:r>
            <a:r>
              <a:rPr lang="zh-CN" altLang="en-US" sz="2400" dirty="0" smtClean="0"/>
              <a:t>使</a:t>
            </a:r>
            <a:r>
              <a:rPr lang="zh-CN" altLang="en-US" sz="2400" dirty="0"/>
              <a:t>徒行</a:t>
            </a:r>
            <a:r>
              <a:rPr lang="zh-CN" altLang="en-US" sz="2400" dirty="0" smtClean="0"/>
              <a:t>传</a:t>
            </a:r>
            <a:r>
              <a:rPr lang="en-GB" sz="2400" dirty="0" smtClean="0"/>
              <a:t>13:9</a:t>
            </a:r>
          </a:p>
          <a:p>
            <a:endParaRPr lang="en-GB" dirty="0" smtClean="0"/>
          </a:p>
          <a:p>
            <a:endParaRPr lang="en-GB" dirty="0"/>
          </a:p>
        </p:txBody>
      </p:sp>
      <p:pic>
        <p:nvPicPr>
          <p:cNvPr id="4" name="Picture 3" descr="paul preaching.jpg"/>
          <p:cNvPicPr>
            <a:picLocks noChangeAspect="1"/>
          </p:cNvPicPr>
          <p:nvPr/>
        </p:nvPicPr>
        <p:blipFill>
          <a:blip r:embed="rId2" cstate="print"/>
          <a:stretch>
            <a:fillRect/>
          </a:stretch>
        </p:blipFill>
        <p:spPr>
          <a:xfrm>
            <a:off x="2627784" y="3356992"/>
            <a:ext cx="3836268" cy="3254539"/>
          </a:xfrm>
          <a:prstGeom prst="rect">
            <a:avLst/>
          </a:prstGeom>
          <a:effectLst>
            <a:softEdge rad="1270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zh-CN" altLang="en-US" sz="4000" b="1" cap="small" dirty="0">
                <a:solidFill>
                  <a:schemeClr val="accent2">
                    <a:lumMod val="75000"/>
                  </a:schemeClr>
                </a:solidFill>
                <a:latin typeface="Copperplate Gothic Bold" pitchFamily="34" charset="0"/>
              </a:rPr>
              <a:t>一世纪的圣灵恩赐</a:t>
            </a:r>
            <a:r>
              <a:rPr lang="en-GB" b="1" dirty="0" smtClean="0"/>
              <a:t/>
            </a:r>
            <a:br>
              <a:rPr lang="en-GB" b="1" dirty="0" smtClean="0"/>
            </a:br>
            <a:endParaRPr lang="en-GB" dirty="0"/>
          </a:p>
        </p:txBody>
      </p:sp>
      <p:sp>
        <p:nvSpPr>
          <p:cNvPr id="3" name="Content Placeholder 2"/>
          <p:cNvSpPr>
            <a:spLocks noGrp="1"/>
          </p:cNvSpPr>
          <p:nvPr>
            <p:ph idx="1"/>
          </p:nvPr>
        </p:nvSpPr>
        <p:spPr>
          <a:xfrm>
            <a:off x="457200" y="1340768"/>
            <a:ext cx="8229600" cy="4785395"/>
          </a:xfrm>
        </p:spPr>
        <p:txBody>
          <a:bodyPr/>
          <a:lstStyle/>
          <a:p>
            <a:pPr>
              <a:buNone/>
            </a:pPr>
            <a:r>
              <a:rPr lang="zh-CN" altLang="en-US" b="1" dirty="0"/>
              <a:t>预言</a:t>
            </a:r>
            <a:r>
              <a:rPr lang="en-GB" b="1" dirty="0" smtClean="0"/>
              <a:t>-</a:t>
            </a:r>
            <a:r>
              <a:rPr lang="zh-CN" altLang="en-US" b="1" dirty="0"/>
              <a:t>希腊语的“先知</a:t>
            </a:r>
            <a:r>
              <a:rPr lang="en-US" altLang="zh-CN" b="1" dirty="0"/>
              <a:t>/</a:t>
            </a:r>
            <a:r>
              <a:rPr lang="zh-CN" altLang="en-US" b="1" dirty="0"/>
              <a:t>预言家”一词是指那些能提前说出神的言语的人。也就是，那些受圣灵感动，替神说话，并预言将来要发生的事的人</a:t>
            </a:r>
            <a:r>
              <a:rPr lang="en-US" altLang="zh-CN" b="1" dirty="0"/>
              <a:t>(</a:t>
            </a:r>
            <a:r>
              <a:rPr lang="zh-CN" altLang="en-US" b="1" dirty="0"/>
              <a:t>见彼得后书</a:t>
            </a:r>
            <a:r>
              <a:rPr lang="en-US" altLang="zh-CN" b="1" dirty="0"/>
              <a:t>1:19…21)</a:t>
            </a:r>
            <a:endParaRPr lang="en-GB" dirty="0"/>
          </a:p>
        </p:txBody>
      </p:sp>
      <p:pic>
        <p:nvPicPr>
          <p:cNvPr id="5" name="Picture 4" descr="apostles.jpg"/>
          <p:cNvPicPr>
            <a:picLocks noChangeAspect="1"/>
          </p:cNvPicPr>
          <p:nvPr/>
        </p:nvPicPr>
        <p:blipFill>
          <a:blip r:embed="rId2" cstate="print"/>
          <a:stretch>
            <a:fillRect/>
          </a:stretch>
        </p:blipFill>
        <p:spPr>
          <a:xfrm>
            <a:off x="2699792" y="3861048"/>
            <a:ext cx="4080956" cy="2996952"/>
          </a:xfrm>
          <a:prstGeom prst="rect">
            <a:avLst/>
          </a:prstGeom>
          <a:effectLst>
            <a:softEdge rad="1270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cap="small" dirty="0"/>
              <a:t>一世纪的圣灵恩赐</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a:t>
            </a:r>
            <a:r>
              <a:rPr lang="zh-CN" altLang="en-US" b="1" dirty="0"/>
              <a:t>医治疾</a:t>
            </a:r>
            <a:r>
              <a:rPr lang="zh-CN" altLang="en-US" b="1" dirty="0" smtClean="0"/>
              <a:t>病 乞丐</a:t>
            </a:r>
            <a:r>
              <a:rPr lang="en-GB" dirty="0" smtClean="0"/>
              <a:t>: </a:t>
            </a:r>
            <a:r>
              <a:rPr lang="zh-CN" altLang="en-US" dirty="0"/>
              <a:t>“他就跳起来，站着，又行走。同他们进了殿，走着、跳着</a:t>
            </a:r>
            <a:r>
              <a:rPr lang="en-US" altLang="zh-CN" dirty="0"/>
              <a:t>……</a:t>
            </a:r>
            <a:r>
              <a:rPr lang="zh-CN" altLang="en-US" dirty="0"/>
              <a:t>百姓都看见他行走，赞美神；认得他是那素常坐在殿的门口求周济的，就因他所遇着的事，满心稀奇惊讶。那人</a:t>
            </a:r>
            <a:r>
              <a:rPr lang="en-US" altLang="zh-CN" dirty="0"/>
              <a:t>(</a:t>
            </a:r>
            <a:r>
              <a:rPr lang="zh-CN" altLang="en-US" dirty="0"/>
              <a:t>乞丐</a:t>
            </a:r>
            <a:r>
              <a:rPr lang="en-US" altLang="zh-CN" dirty="0"/>
              <a:t>)...</a:t>
            </a:r>
            <a:r>
              <a:rPr lang="zh-CN" altLang="en-US" dirty="0"/>
              <a:t>众百姓一齐跑到他们那里，很觉稀奇”</a:t>
            </a:r>
            <a:r>
              <a:rPr lang="en-US" altLang="zh-CN" dirty="0"/>
              <a:t>(</a:t>
            </a:r>
            <a:r>
              <a:rPr lang="zh-CN" altLang="en-US" dirty="0"/>
              <a:t>使徒行传</a:t>
            </a:r>
            <a:r>
              <a:rPr lang="en-US" altLang="zh-CN" dirty="0"/>
              <a:t>3:7-11)</a:t>
            </a:r>
            <a:r>
              <a:rPr lang="zh-CN" altLang="en-US" dirty="0" smtClean="0"/>
              <a:t>。</a:t>
            </a:r>
            <a:endParaRPr lang="en-US" altLang="zh-CN" dirty="0" smtClean="0"/>
          </a:p>
          <a:p>
            <a:endParaRPr lang="en-GB" dirty="0" smtClean="0"/>
          </a:p>
          <a:p>
            <a:r>
              <a:rPr lang="en-GB" dirty="0" smtClean="0"/>
              <a:t>“</a:t>
            </a:r>
            <a:r>
              <a:rPr lang="zh-CN" altLang="en-US" dirty="0"/>
              <a:t>	我 们 当 怎 样 办 这 两 个 人 呢 ？ 因 为 他 们 诚 然 行 了 一 件 明 显 的 神 迹 ， 凡 住 耶 路 撒 冷 的 人 都 知 道 ， 我 们 也 不 能 说 没 有 。</a:t>
            </a:r>
            <a:r>
              <a:rPr lang="en-GB" dirty="0" smtClean="0"/>
              <a:t>” (</a:t>
            </a:r>
            <a:r>
              <a:rPr lang="zh-CN" altLang="en-US" dirty="0"/>
              <a:t>使徒</a:t>
            </a:r>
            <a:r>
              <a:rPr lang="en-GB" dirty="0" smtClean="0"/>
              <a:t> 4:16)- </a:t>
            </a:r>
            <a:r>
              <a:rPr lang="zh-CN" altLang="en-US" dirty="0" smtClean="0"/>
              <a:t>毫无疑问，这一点是不同于五旬。</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cap="small" dirty="0"/>
              <a:t>一世纪的圣灵恩赐</a:t>
            </a:r>
            <a:endParaRPr lang="en-GB" dirty="0"/>
          </a:p>
        </p:txBody>
      </p:sp>
      <p:sp>
        <p:nvSpPr>
          <p:cNvPr id="3" name="Content Placeholder 2"/>
          <p:cNvSpPr>
            <a:spLocks noGrp="1"/>
          </p:cNvSpPr>
          <p:nvPr>
            <p:ph idx="1"/>
          </p:nvPr>
        </p:nvSpPr>
        <p:spPr>
          <a:xfrm>
            <a:off x="457200" y="1600200"/>
            <a:ext cx="8229600" cy="4781128"/>
          </a:xfrm>
        </p:spPr>
        <p:txBody>
          <a:bodyPr>
            <a:normAutofit fontScale="85000" lnSpcReduction="10000"/>
          </a:bodyPr>
          <a:lstStyle/>
          <a:p>
            <a:pPr>
              <a:buNone/>
            </a:pPr>
            <a:r>
              <a:rPr lang="zh-CN" altLang="en-US" sz="5100" b="1" dirty="0"/>
              <a:t>讲方言</a:t>
            </a:r>
            <a:r>
              <a:rPr lang="en-GB" sz="5100" b="1" dirty="0" smtClean="0"/>
              <a:t>/</a:t>
            </a:r>
            <a:r>
              <a:rPr lang="zh-CN" altLang="en-US" sz="5100" b="1" dirty="0" smtClean="0"/>
              <a:t>语言</a:t>
            </a:r>
            <a:r>
              <a:rPr lang="en-GB" sz="5100" b="1" dirty="0" smtClean="0"/>
              <a:t> </a:t>
            </a:r>
            <a:endParaRPr lang="en-GB" sz="5100" dirty="0" smtClean="0"/>
          </a:p>
          <a:p>
            <a:r>
              <a:rPr lang="zh-CN" altLang="en-US" dirty="0"/>
              <a:t>传</a:t>
            </a:r>
            <a:r>
              <a:rPr lang="zh-CN" altLang="en-US" dirty="0" smtClean="0"/>
              <a:t>道时</a:t>
            </a:r>
            <a:r>
              <a:rPr lang="zh-CN" altLang="en-US" dirty="0"/>
              <a:t>“他们原是没有学问的小民”</a:t>
            </a:r>
            <a:r>
              <a:rPr lang="en-US" altLang="zh-CN" dirty="0"/>
              <a:t>(</a:t>
            </a:r>
            <a:r>
              <a:rPr lang="zh-CN" altLang="en-US" dirty="0"/>
              <a:t>使徒行传</a:t>
            </a:r>
            <a:r>
              <a:rPr lang="en-US" altLang="zh-CN" dirty="0"/>
              <a:t>4:13</a:t>
            </a:r>
            <a:r>
              <a:rPr lang="en-US" altLang="zh-CN" dirty="0" smtClean="0"/>
              <a:t>)</a:t>
            </a:r>
          </a:p>
          <a:p>
            <a:r>
              <a:rPr lang="zh-CN" altLang="en-US" dirty="0"/>
              <a:t>他的门徒们“都被圣灵充满，按着圣灵所赐的口才说起别国的话来</a:t>
            </a:r>
            <a:r>
              <a:rPr lang="en-US" altLang="zh-CN" dirty="0"/>
              <a:t>…</a:t>
            </a:r>
            <a:r>
              <a:rPr lang="zh-CN" altLang="en-US" dirty="0"/>
              <a:t>众人都来聚集（同样，对圣灵恩赐对公众所展示）。各人听见门徒用众人的乡谈说话，就甚纳闷，都惊讶稀奇说：‘看哪，这说话的不都是加利利人吗？我们各人怎么听见他们说我们生来所用的乡谈呢？我们帕提亚人、玛代人</a:t>
            </a:r>
            <a:r>
              <a:rPr lang="en-US" altLang="zh-CN" dirty="0"/>
              <a:t>…’</a:t>
            </a:r>
            <a:r>
              <a:rPr lang="zh-CN" altLang="en-US" dirty="0"/>
              <a:t>都听见他们用我们的乡谈，众人就都惊讶”</a:t>
            </a:r>
            <a:r>
              <a:rPr lang="en-US" altLang="zh-CN" dirty="0"/>
              <a:t>(</a:t>
            </a:r>
            <a:r>
              <a:rPr lang="zh-CN" altLang="en-US" dirty="0"/>
              <a:t>使徒行传</a:t>
            </a:r>
            <a:r>
              <a:rPr lang="en-US" altLang="zh-CN" dirty="0"/>
              <a:t>2:4…12</a:t>
            </a:r>
            <a:r>
              <a:rPr lang="en-US" altLang="zh-CN" dirty="0" smtClean="0"/>
              <a:t>)</a:t>
            </a:r>
          </a:p>
          <a:p>
            <a:r>
              <a:rPr lang="zh-CN" altLang="en-US" dirty="0"/>
              <a:t>语言</a:t>
            </a:r>
            <a:r>
              <a:rPr lang="en-GB" dirty="0" smtClean="0"/>
              <a:t>,</a:t>
            </a:r>
            <a:r>
              <a:rPr lang="zh-CN" altLang="en-US" dirty="0" smtClean="0"/>
              <a:t>非繁文缛节</a:t>
            </a:r>
            <a:r>
              <a:rPr lang="en-GB" dirty="0" smtClean="0"/>
              <a:t>.</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143000"/>
          </a:xfrm>
        </p:spPr>
        <p:txBody>
          <a:bodyPr/>
          <a:lstStyle/>
          <a:p>
            <a:r>
              <a:rPr lang="en-GB" dirty="0" smtClean="0"/>
              <a:t>2.4</a:t>
            </a:r>
            <a:r>
              <a:rPr lang="zh-CN" altLang="en-US" dirty="0"/>
              <a:t>圣灵恩赐的收回</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a:solidFill>
                  <a:schemeClr val="tx2">
                    <a:lumMod val="75000"/>
                  </a:schemeClr>
                </a:solidFill>
              </a:rPr>
              <a:t>耶稣再次降临时，圣灵将被赐予信徒</a:t>
            </a:r>
            <a:endParaRPr lang="en-GB" b="1" dirty="0">
              <a:solidFill>
                <a:schemeClr val="tx2">
                  <a:lumMod val="75000"/>
                </a:schemeClr>
              </a:solidFill>
            </a:endParaRPr>
          </a:p>
        </p:txBody>
      </p:sp>
      <p:sp>
        <p:nvSpPr>
          <p:cNvPr id="3" name="Content Placeholder 2"/>
          <p:cNvSpPr>
            <a:spLocks noGrp="1"/>
          </p:cNvSpPr>
          <p:nvPr>
            <p:ph idx="1"/>
          </p:nvPr>
        </p:nvSpPr>
        <p:spPr/>
        <p:txBody>
          <a:bodyPr/>
          <a:lstStyle/>
          <a:p>
            <a:pPr>
              <a:buNone/>
            </a:pPr>
            <a:r>
              <a:rPr lang="zh-CN" altLang="en-US" dirty="0"/>
              <a:t>这些圣灵恩赐被称作“来世权能”</a:t>
            </a:r>
            <a:r>
              <a:rPr lang="en-US" altLang="zh-CN" dirty="0"/>
              <a:t>(</a:t>
            </a:r>
            <a:r>
              <a:rPr lang="zh-CN" altLang="en-US" dirty="0"/>
              <a:t>希伯来书</a:t>
            </a:r>
            <a:r>
              <a:rPr lang="en-US" altLang="zh-CN" dirty="0"/>
              <a:t>6:4,5)</a:t>
            </a:r>
            <a:r>
              <a:rPr lang="zh-CN" altLang="en-US" dirty="0"/>
              <a:t>；约珥书</a:t>
            </a:r>
            <a:r>
              <a:rPr lang="en-US" altLang="zh-CN" dirty="0"/>
              <a:t>2:26…29</a:t>
            </a:r>
            <a:r>
              <a:rPr lang="zh-CN" altLang="en-US" dirty="0"/>
              <a:t>描述了在以色列人悔改后，圣灵降临到他们身上。</a:t>
            </a:r>
            <a:endParaRPr lang="en-GB" dirty="0"/>
          </a:p>
        </p:txBody>
      </p:sp>
      <p:pic>
        <p:nvPicPr>
          <p:cNvPr id="4" name="Picture 3" descr="man sky.jpg"/>
          <p:cNvPicPr>
            <a:picLocks noChangeAspect="1"/>
          </p:cNvPicPr>
          <p:nvPr/>
        </p:nvPicPr>
        <p:blipFill>
          <a:blip r:embed="rId3" cstate="print"/>
          <a:stretch>
            <a:fillRect/>
          </a:stretch>
        </p:blipFill>
        <p:spPr>
          <a:xfrm>
            <a:off x="2411760" y="3645024"/>
            <a:ext cx="4419575" cy="2941026"/>
          </a:xfrm>
          <a:prstGeom prst="rect">
            <a:avLst/>
          </a:prstGeom>
          <a:effectLst>
            <a:softEdge rad="1270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一世纪和耶</a:t>
            </a:r>
            <a:r>
              <a:rPr lang="zh-CN" altLang="en-US" dirty="0"/>
              <a:t>稣再次降</a:t>
            </a:r>
            <a:r>
              <a:rPr lang="zh-CN" altLang="en-US" dirty="0" smtClean="0"/>
              <a:t>临之间</a:t>
            </a:r>
            <a:r>
              <a:rPr lang="zh-CN" altLang="en-US" dirty="0"/>
              <a:t>圣灵恩赐被收回</a:t>
            </a:r>
            <a:endParaRPr lang="en-GB" dirty="0"/>
          </a:p>
        </p:txBody>
      </p:sp>
      <p:sp>
        <p:nvSpPr>
          <p:cNvPr id="3" name="Content Placeholder 2"/>
          <p:cNvSpPr>
            <a:spLocks noGrp="1"/>
          </p:cNvSpPr>
          <p:nvPr>
            <p:ph idx="1"/>
          </p:nvPr>
        </p:nvSpPr>
        <p:spPr>
          <a:xfrm>
            <a:off x="467544" y="1988840"/>
            <a:ext cx="8229600" cy="4525963"/>
          </a:xfrm>
        </p:spPr>
        <p:txBody>
          <a:bodyPr>
            <a:normAutofit fontScale="77500" lnSpcReduction="20000"/>
          </a:bodyPr>
          <a:lstStyle/>
          <a:p>
            <a:r>
              <a:rPr lang="zh-CN" altLang="en-US" dirty="0"/>
              <a:t>“先知讲道之能终必归于无有，说方言之以终必停止，知识也能终归地无有。</a:t>
            </a:r>
            <a:r>
              <a:rPr lang="en-US" altLang="zh-CN" dirty="0"/>
              <a:t>(</a:t>
            </a:r>
            <a:r>
              <a:rPr lang="zh-CN" altLang="en-US" dirty="0"/>
              <a:t>因为</a:t>
            </a:r>
            <a:r>
              <a:rPr lang="en-US" altLang="zh-CN" dirty="0"/>
              <a:t>)</a:t>
            </a:r>
            <a:r>
              <a:rPr lang="zh-CN" altLang="en-US" dirty="0"/>
              <a:t>我们现在所知道的有限，先知所讲的也有限，等那完全的来到，这有限的必归于无有了”（哥林多前书</a:t>
            </a:r>
            <a:r>
              <a:rPr lang="en-US" altLang="zh-CN" dirty="0"/>
              <a:t>13:8-10</a:t>
            </a:r>
            <a:r>
              <a:rPr lang="zh-CN" altLang="en-US" dirty="0" smtClean="0"/>
              <a:t>）。</a:t>
            </a:r>
            <a:endParaRPr lang="en-US" altLang="zh-CN" dirty="0" smtClean="0"/>
          </a:p>
          <a:p>
            <a:r>
              <a:rPr lang="zh-CN" altLang="en-US" dirty="0"/>
              <a:t>圣灵恩赐是“暂时的</a:t>
            </a:r>
            <a:r>
              <a:rPr lang="zh-CN" altLang="en-US" dirty="0" smtClean="0"/>
              <a:t>”</a:t>
            </a:r>
            <a:endParaRPr lang="en-US" altLang="zh-CN" dirty="0" smtClean="0"/>
          </a:p>
          <a:p>
            <a:r>
              <a:rPr lang="zh-CN" altLang="en-US" dirty="0"/>
              <a:t>以弗所书</a:t>
            </a:r>
            <a:r>
              <a:rPr lang="en-GB" dirty="0" smtClean="0"/>
              <a:t>4:8-14 : </a:t>
            </a:r>
            <a:r>
              <a:rPr lang="zh-CN" altLang="en-US" dirty="0"/>
              <a:t>“他</a:t>
            </a:r>
            <a:r>
              <a:rPr lang="en-US" altLang="zh-CN" dirty="0"/>
              <a:t>(</a:t>
            </a:r>
            <a:r>
              <a:rPr lang="zh-CN" altLang="en-US" dirty="0"/>
              <a:t>耶稣</a:t>
            </a:r>
            <a:r>
              <a:rPr lang="en-US" altLang="zh-CN" dirty="0"/>
              <a:t>)</a:t>
            </a:r>
            <a:r>
              <a:rPr lang="zh-CN" altLang="en-US" dirty="0"/>
              <a:t>升上高天的时候，掳掠了仇敌，将各样的恩赐赏给人</a:t>
            </a:r>
            <a:r>
              <a:rPr lang="en-US" altLang="zh-CN" dirty="0"/>
              <a:t>……</a:t>
            </a:r>
            <a:r>
              <a:rPr lang="zh-CN" altLang="en-US" dirty="0"/>
              <a:t>建立基督的身体，直等到我们众人在真道上同归于一，认识神的儿子，得以长大成人</a:t>
            </a:r>
            <a:r>
              <a:rPr lang="en-US" altLang="zh-CN" dirty="0"/>
              <a:t>…</a:t>
            </a:r>
            <a:r>
              <a:rPr lang="zh-CN" altLang="en-US" dirty="0"/>
              <a:t>使我们不再作小孩子，中了人的诡计和欺骗的法术，被一切异教之风摇动，飘来飘去</a:t>
            </a:r>
            <a:r>
              <a:rPr lang="zh-CN" altLang="en-US" dirty="0" smtClean="0"/>
              <a:t>”。</a:t>
            </a:r>
            <a:endParaRPr lang="en-US" altLang="zh-CN" dirty="0" smtClean="0"/>
          </a:p>
          <a:p>
            <a:r>
              <a:rPr lang="zh-CN" altLang="en-US" dirty="0"/>
              <a:t>圣灵恩惠被撤回为了使教会“完美”或成熟。这是什么？</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3744416"/>
          </a:xfrm>
        </p:spPr>
        <p:txBody>
          <a:bodyPr>
            <a:normAutofit fontScale="92500" lnSpcReduction="10000"/>
          </a:bodyPr>
          <a:lstStyle/>
          <a:p>
            <a:pPr>
              <a:buNone/>
            </a:pPr>
            <a:r>
              <a:rPr lang="zh-CN" altLang="en-US" dirty="0">
                <a:solidFill>
                  <a:schemeClr val="tx2">
                    <a:lumMod val="50000"/>
                  </a:schemeClr>
                </a:solidFill>
              </a:rPr>
              <a:t>神的灵是创造所有东西，如光的力量。“藉他的灵使天有妆饰；他的手造成了盘施的“蛇”</a:t>
            </a:r>
            <a:r>
              <a:rPr lang="en-US" altLang="zh-CN" dirty="0">
                <a:solidFill>
                  <a:schemeClr val="tx2">
                    <a:lumMod val="50000"/>
                  </a:schemeClr>
                </a:solidFill>
              </a:rPr>
              <a:t>(</a:t>
            </a:r>
            <a:r>
              <a:rPr lang="zh-CN" altLang="en-US" dirty="0">
                <a:solidFill>
                  <a:schemeClr val="tx2">
                    <a:lumMod val="50000"/>
                  </a:schemeClr>
                </a:solidFill>
              </a:rPr>
              <a:t>约伯记</a:t>
            </a:r>
            <a:r>
              <a:rPr lang="en-US" altLang="zh-CN" dirty="0">
                <a:solidFill>
                  <a:schemeClr val="tx2">
                    <a:lumMod val="50000"/>
                  </a:schemeClr>
                </a:solidFill>
              </a:rPr>
              <a:t>26:13</a:t>
            </a:r>
            <a:r>
              <a:rPr lang="en-US" altLang="zh-CN" dirty="0" smtClean="0">
                <a:solidFill>
                  <a:schemeClr val="tx2">
                    <a:lumMod val="50000"/>
                  </a:schemeClr>
                </a:solidFill>
              </a:rPr>
              <a:t>)</a:t>
            </a:r>
          </a:p>
          <a:p>
            <a:pPr>
              <a:buNone/>
            </a:pPr>
            <a:r>
              <a:rPr lang="zh-CN" altLang="en-US" dirty="0">
                <a:solidFill>
                  <a:schemeClr val="tx2">
                    <a:lumMod val="50000"/>
                  </a:schemeClr>
                </a:solidFill>
              </a:rPr>
              <a:t>“诸天藉耶和华的命而造，万象藉他口中的气而成”</a:t>
            </a:r>
            <a:r>
              <a:rPr lang="en-US" altLang="zh-CN" dirty="0">
                <a:solidFill>
                  <a:schemeClr val="tx2">
                    <a:lumMod val="50000"/>
                  </a:schemeClr>
                </a:solidFill>
              </a:rPr>
              <a:t>(</a:t>
            </a:r>
            <a:r>
              <a:rPr lang="zh-CN" altLang="en-US" dirty="0">
                <a:solidFill>
                  <a:schemeClr val="tx2">
                    <a:lumMod val="50000"/>
                  </a:schemeClr>
                </a:solidFill>
              </a:rPr>
              <a:t>诗篇</a:t>
            </a:r>
            <a:r>
              <a:rPr lang="en-US" altLang="zh-CN" dirty="0">
                <a:solidFill>
                  <a:schemeClr val="tx2">
                    <a:lumMod val="50000"/>
                  </a:schemeClr>
                </a:solidFill>
              </a:rPr>
              <a:t>33:6</a:t>
            </a:r>
            <a:r>
              <a:rPr lang="en-US" altLang="zh-CN" dirty="0" smtClean="0">
                <a:solidFill>
                  <a:schemeClr val="tx2">
                    <a:lumMod val="50000"/>
                  </a:schemeClr>
                </a:solidFill>
              </a:rPr>
              <a:t>)</a:t>
            </a:r>
          </a:p>
          <a:p>
            <a:pPr>
              <a:buNone/>
            </a:pPr>
            <a:r>
              <a:rPr lang="zh-CN" altLang="en-US" dirty="0">
                <a:solidFill>
                  <a:schemeClr val="tx2">
                    <a:lumMod val="50000"/>
                  </a:schemeClr>
                </a:solidFill>
              </a:rPr>
              <a:t>“他若专心为己，将灵和气收归自己，凡有血气的就必一同死亡，世人必仍归尘土”</a:t>
            </a:r>
            <a:r>
              <a:rPr lang="en-US" altLang="zh-CN" dirty="0">
                <a:solidFill>
                  <a:schemeClr val="tx2">
                    <a:lumMod val="50000"/>
                  </a:schemeClr>
                </a:solidFill>
              </a:rPr>
              <a:t>(</a:t>
            </a:r>
            <a:r>
              <a:rPr lang="zh-CN" altLang="en-US" dirty="0">
                <a:solidFill>
                  <a:schemeClr val="tx2">
                    <a:lumMod val="50000"/>
                  </a:schemeClr>
                </a:solidFill>
              </a:rPr>
              <a:t>约伯记</a:t>
            </a:r>
            <a:r>
              <a:rPr lang="en-US" altLang="zh-CN" dirty="0">
                <a:solidFill>
                  <a:schemeClr val="tx2">
                    <a:lumMod val="50000"/>
                  </a:schemeClr>
                </a:solidFill>
              </a:rPr>
              <a:t>34:14,15)</a:t>
            </a:r>
            <a:r>
              <a:rPr lang="zh-CN" altLang="en-US" dirty="0">
                <a:solidFill>
                  <a:schemeClr val="tx2">
                    <a:lumMod val="50000"/>
                  </a:schemeClr>
                </a:solidFill>
              </a:rPr>
              <a:t>。</a:t>
            </a:r>
            <a:endParaRPr lang="en-GB" sz="2600" dirty="0">
              <a:solidFill>
                <a:schemeClr val="tx2">
                  <a:lumMod val="50000"/>
                </a:schemeClr>
              </a:solidFill>
            </a:endParaRPr>
          </a:p>
        </p:txBody>
      </p:sp>
      <p:pic>
        <p:nvPicPr>
          <p:cNvPr id="4" name="Picture 3" descr="earth sun.jpg"/>
          <p:cNvPicPr>
            <a:picLocks noChangeAspect="1"/>
          </p:cNvPicPr>
          <p:nvPr/>
        </p:nvPicPr>
        <p:blipFill>
          <a:blip r:embed="rId2" cstate="print"/>
          <a:stretch>
            <a:fillRect/>
          </a:stretch>
        </p:blipFill>
        <p:spPr>
          <a:xfrm>
            <a:off x="1835696" y="3861048"/>
            <a:ext cx="6026971" cy="3384376"/>
          </a:xfrm>
          <a:prstGeom prst="rect">
            <a:avLst/>
          </a:prstGeom>
          <a:effectLst>
            <a:softEdge rad="317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一旦</a:t>
            </a:r>
            <a:r>
              <a:rPr lang="zh-CN" altLang="en-US" dirty="0" smtClean="0"/>
              <a:t>“经</a:t>
            </a:r>
            <a:r>
              <a:rPr lang="zh-CN" altLang="en-US" dirty="0"/>
              <a:t>文”被默示写完，恩赐被</a:t>
            </a:r>
            <a:r>
              <a:rPr lang="zh-CN" altLang="en-US" dirty="0" smtClean="0"/>
              <a:t>收回</a:t>
            </a:r>
            <a:endParaRPr lang="en-GB" dirty="0"/>
          </a:p>
        </p:txBody>
      </p:sp>
      <p:sp>
        <p:nvSpPr>
          <p:cNvPr id="3" name="Content Placeholder 2"/>
          <p:cNvSpPr>
            <a:spLocks noGrp="1"/>
          </p:cNvSpPr>
          <p:nvPr>
            <p:ph idx="1"/>
          </p:nvPr>
        </p:nvSpPr>
        <p:spPr/>
        <p:txBody>
          <a:bodyPr>
            <a:normAutofit/>
          </a:bodyPr>
          <a:lstStyle/>
          <a:p>
            <a:pPr>
              <a:buNone/>
            </a:pPr>
            <a:r>
              <a:rPr lang="zh-CN" altLang="en-US" dirty="0"/>
              <a:t>提摩太后书</a:t>
            </a:r>
            <a:r>
              <a:rPr lang="en-US" altLang="zh-CN" dirty="0" smtClean="0"/>
              <a:t>3:16,17</a:t>
            </a:r>
            <a:r>
              <a:rPr lang="zh-CN" altLang="en-US" dirty="0" smtClean="0"/>
              <a:t> “圣经”是在神的默认下写成的，</a:t>
            </a:r>
            <a:r>
              <a:rPr lang="zh-CN" altLang="en-US" dirty="0"/>
              <a:t>完整的，成熟的。因此，一旦所有经文的启发</a:t>
            </a:r>
            <a:r>
              <a:rPr lang="zh-CN" altLang="en-US" dirty="0" smtClean="0"/>
              <a:t>，圣灵的恩惠就不再</a:t>
            </a:r>
            <a:r>
              <a:rPr lang="zh-CN" altLang="en-US" dirty="0"/>
              <a:t>需要，他们已经取得了他们的目的</a:t>
            </a:r>
            <a:r>
              <a:rPr lang="zh-CN" altLang="en-US" dirty="0" smtClean="0"/>
              <a:t>，圣灵是指导</a:t>
            </a:r>
            <a:r>
              <a:rPr lang="zh-CN" altLang="en-US" dirty="0"/>
              <a:t>早期</a:t>
            </a:r>
            <a:r>
              <a:rPr lang="zh-CN" altLang="en-US" dirty="0" smtClean="0"/>
              <a:t>教会完成神所分配的任务。使</a:t>
            </a:r>
            <a:r>
              <a:rPr lang="zh-CN" altLang="en-US" dirty="0"/>
              <a:t>教会成为</a:t>
            </a:r>
            <a:r>
              <a:rPr lang="zh-CN" altLang="en-US" dirty="0" smtClean="0"/>
              <a:t>“齐全” </a:t>
            </a:r>
            <a:r>
              <a:rPr lang="en-GB" dirty="0" smtClean="0"/>
              <a:t>(</a:t>
            </a:r>
            <a:r>
              <a:rPr lang="zh-CN" altLang="en-US" dirty="0" smtClean="0"/>
              <a:t>以</a:t>
            </a:r>
            <a:r>
              <a:rPr lang="en-GB" dirty="0" smtClean="0"/>
              <a:t> </a:t>
            </a:r>
            <a:r>
              <a:rPr lang="en-GB" dirty="0" smtClean="0"/>
              <a:t>4:8 </a:t>
            </a:r>
            <a:r>
              <a:rPr lang="en-GB" dirty="0" smtClean="0"/>
              <a:t>). </a:t>
            </a:r>
            <a:r>
              <a:rPr lang="zh-CN" altLang="en-US" dirty="0" smtClean="0"/>
              <a:t>当圣经写完，也就完成了。</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当今对拥有恩赐的宣称</a:t>
            </a:r>
            <a:endParaRPr lang="en-GB" dirty="0"/>
          </a:p>
        </p:txBody>
      </p:sp>
      <p:sp>
        <p:nvSpPr>
          <p:cNvPr id="3" name="Content Placeholder 2"/>
          <p:cNvSpPr>
            <a:spLocks noGrp="1"/>
          </p:cNvSpPr>
          <p:nvPr>
            <p:ph idx="1"/>
          </p:nvPr>
        </p:nvSpPr>
        <p:spPr/>
        <p:txBody>
          <a:bodyPr/>
          <a:lstStyle/>
          <a:p>
            <a:r>
              <a:rPr lang="zh-CN" altLang="en-US" dirty="0" smtClean="0"/>
              <a:t>这些宣称与耶稣教导的不符，</a:t>
            </a:r>
            <a:r>
              <a:rPr lang="en-GB" dirty="0" smtClean="0"/>
              <a:t>: “</a:t>
            </a:r>
            <a:r>
              <a:rPr lang="zh-CN" altLang="en-US" dirty="0"/>
              <a:t>并 且 要 作 比 这 更 大 的 事 </a:t>
            </a:r>
            <a:r>
              <a:rPr lang="en-GB" dirty="0" smtClean="0"/>
              <a:t>” (</a:t>
            </a:r>
            <a:r>
              <a:rPr lang="zh-CN" altLang="en-US" dirty="0"/>
              <a:t>约翰</a:t>
            </a:r>
            <a:r>
              <a:rPr lang="en-GB" dirty="0" smtClean="0"/>
              <a:t> 14:12) – </a:t>
            </a:r>
            <a:r>
              <a:rPr lang="zh-CN" altLang="en-US" dirty="0"/>
              <a:t>不是</a:t>
            </a:r>
            <a:r>
              <a:rPr lang="en-GB" dirty="0" smtClean="0"/>
              <a:t> ‘</a:t>
            </a:r>
            <a:r>
              <a:rPr lang="zh-CN" altLang="en-US" dirty="0" smtClean="0"/>
              <a:t>你可能做</a:t>
            </a:r>
            <a:r>
              <a:rPr lang="en-GB" dirty="0" smtClean="0"/>
              <a:t>’!</a:t>
            </a:r>
          </a:p>
          <a:p>
            <a:r>
              <a:rPr lang="zh-CN" altLang="en-US" dirty="0"/>
              <a:t>真正</a:t>
            </a:r>
            <a:r>
              <a:rPr lang="zh-CN" altLang="en-US" dirty="0" smtClean="0"/>
              <a:t>的恩惠并不总是医治</a:t>
            </a:r>
            <a:r>
              <a:rPr lang="zh-CN" altLang="en-US" dirty="0"/>
              <a:t>人</a:t>
            </a:r>
            <a:r>
              <a:rPr lang="zh-CN" altLang="en-US" dirty="0" smtClean="0"/>
              <a:t>，瞎子。 约翰</a:t>
            </a:r>
            <a:r>
              <a:rPr lang="en-US" altLang="zh-CN" dirty="0" smtClean="0"/>
              <a:t>9</a:t>
            </a:r>
            <a:r>
              <a:rPr lang="zh-CN" altLang="en-US" dirty="0"/>
              <a:t>，和马勒古</a:t>
            </a:r>
            <a:r>
              <a:rPr lang="en-GB" dirty="0" smtClean="0"/>
              <a:t>(</a:t>
            </a:r>
            <a:r>
              <a:rPr lang="zh-CN" altLang="en-US" dirty="0"/>
              <a:t>路加</a:t>
            </a:r>
            <a:r>
              <a:rPr lang="en-GB" dirty="0" smtClean="0"/>
              <a:t> </a:t>
            </a:r>
            <a:r>
              <a:rPr lang="en-GB" dirty="0" smtClean="0"/>
              <a:t>22:51). </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solidFill>
                  <a:schemeClr val="accent2">
                    <a:lumMod val="75000"/>
                  </a:schemeClr>
                </a:solidFill>
              </a:rPr>
              <a:t>五旬节聚会中等待治愈都是徒劳的</a:t>
            </a:r>
            <a:endParaRPr lang="en-GB" dirty="0">
              <a:solidFill>
                <a:schemeClr val="accent2">
                  <a:lumMod val="75000"/>
                </a:schemeClr>
              </a:solidFill>
            </a:endParaRPr>
          </a:p>
        </p:txBody>
      </p:sp>
      <p:pic>
        <p:nvPicPr>
          <p:cNvPr id="4" name="Content Placeholder 3" descr="wchairhealing.jpg"/>
          <p:cNvPicPr>
            <a:picLocks noGrp="1" noChangeAspect="1"/>
          </p:cNvPicPr>
          <p:nvPr>
            <p:ph idx="1"/>
          </p:nvPr>
        </p:nvPicPr>
        <p:blipFill>
          <a:blip r:embed="rId2" cstate="print"/>
          <a:stretch>
            <a:fillRect/>
          </a:stretch>
        </p:blipFill>
        <p:spPr>
          <a:xfrm>
            <a:off x="2411760" y="1772816"/>
            <a:ext cx="4256881" cy="4703334"/>
          </a:xfrm>
          <a:effectLst>
            <a:softEdge rad="1270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i="1" dirty="0"/>
              <a:t>话</a:t>
            </a:r>
            <a:r>
              <a:rPr lang="zh-CN" altLang="en-US" i="1" dirty="0" smtClean="0"/>
              <a:t>题</a:t>
            </a:r>
            <a:r>
              <a:rPr lang="en-US" altLang="zh-CN" i="1" dirty="0" smtClean="0"/>
              <a:t>3</a:t>
            </a:r>
            <a:r>
              <a:rPr lang="zh-CN" altLang="en-US" i="1" dirty="0" smtClean="0"/>
              <a:t>：</a:t>
            </a:r>
            <a:r>
              <a:rPr lang="zh-CN" altLang="en-US" i="1" dirty="0"/>
              <a:t>圣灵是一个人吗？</a:t>
            </a:r>
            <a:endParaRPr lang="en-GB" dirty="0"/>
          </a:p>
        </p:txBody>
      </p:sp>
      <p:sp>
        <p:nvSpPr>
          <p:cNvPr id="3" name="Content Placeholder 2"/>
          <p:cNvSpPr>
            <a:spLocks noGrp="1"/>
          </p:cNvSpPr>
          <p:nvPr>
            <p:ph idx="1"/>
          </p:nvPr>
        </p:nvSpPr>
        <p:spPr/>
        <p:txBody>
          <a:bodyPr/>
          <a:lstStyle/>
          <a:p>
            <a:r>
              <a:rPr lang="zh-CN" altLang="en-US" dirty="0"/>
              <a:t>一个人的“精神</a:t>
            </a:r>
            <a:r>
              <a:rPr lang="en-US" altLang="zh-CN" dirty="0"/>
              <a:t>/</a:t>
            </a:r>
            <a:r>
              <a:rPr lang="zh-CN" altLang="en-US" dirty="0"/>
              <a:t>灵”可能被挠乱</a:t>
            </a:r>
            <a:r>
              <a:rPr lang="en-US" altLang="zh-CN" dirty="0"/>
              <a:t>(</a:t>
            </a:r>
            <a:r>
              <a:rPr lang="zh-CN" altLang="en-US" dirty="0"/>
              <a:t>使徒行传</a:t>
            </a:r>
            <a:r>
              <a:rPr lang="en-US" altLang="zh-CN" dirty="0"/>
              <a:t>17:16)</a:t>
            </a:r>
            <a:r>
              <a:rPr lang="zh-CN" altLang="en-US" dirty="0"/>
              <a:t>，不安（创世记</a:t>
            </a:r>
            <a:r>
              <a:rPr lang="en-US" altLang="zh-CN" dirty="0"/>
              <a:t>41:8</a:t>
            </a:r>
            <a:r>
              <a:rPr lang="zh-CN" altLang="en-US" dirty="0"/>
              <a:t>）或是欢乐</a:t>
            </a:r>
            <a:r>
              <a:rPr lang="en-US" altLang="zh-CN" dirty="0"/>
              <a:t>(</a:t>
            </a:r>
            <a:r>
              <a:rPr lang="zh-CN" altLang="en-US" dirty="0"/>
              <a:t>路</a:t>
            </a:r>
            <a:r>
              <a:rPr lang="en-US" altLang="zh-CN" dirty="0"/>
              <a:t>10:21)</a:t>
            </a:r>
            <a:r>
              <a:rPr lang="zh-CN" altLang="en-US" dirty="0"/>
              <a:t>。他的“灵”，也就是他的特点，他的意念和目的，给了他行动的指示，所以就被说成是一个另外的人；但是，当然，事实并不是如此。神的灵也同样被说成是这样。</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solidFill>
                  <a:schemeClr val="tx2">
                    <a:lumMod val="75000"/>
                  </a:schemeClr>
                </a:solidFill>
              </a:rPr>
              <a:t>拟人化的原则</a:t>
            </a:r>
            <a:endParaRPr lang="en-GB" b="1" dirty="0">
              <a:solidFill>
                <a:schemeClr val="tx2">
                  <a:lumMod val="75000"/>
                </a:schemeClr>
              </a:solidFill>
            </a:endParaRPr>
          </a:p>
        </p:txBody>
      </p:sp>
      <p:sp>
        <p:nvSpPr>
          <p:cNvPr id="3" name="Content Placeholder 2"/>
          <p:cNvSpPr>
            <a:spLocks noGrp="1"/>
          </p:cNvSpPr>
          <p:nvPr>
            <p:ph idx="1"/>
          </p:nvPr>
        </p:nvSpPr>
        <p:spPr>
          <a:xfrm>
            <a:off x="179512" y="1268760"/>
            <a:ext cx="4680520" cy="5328592"/>
          </a:xfrm>
        </p:spPr>
        <p:txBody>
          <a:bodyPr>
            <a:normAutofit lnSpcReduction="10000"/>
          </a:bodyPr>
          <a:lstStyle/>
          <a:p>
            <a:pPr>
              <a:buNone/>
            </a:pPr>
            <a:r>
              <a:rPr lang="en-US" altLang="zh-CN" dirty="0"/>
              <a:t>《</a:t>
            </a:r>
            <a:r>
              <a:rPr lang="zh-CN" altLang="en-US" dirty="0"/>
              <a:t>圣经</a:t>
            </a:r>
            <a:r>
              <a:rPr lang="en-US" altLang="zh-CN" dirty="0"/>
              <a:t>》</a:t>
            </a:r>
            <a:r>
              <a:rPr lang="zh-CN" altLang="en-US" dirty="0"/>
              <a:t>在谈到抽象事情的时候，常常用一种拟人的手法，比如，在箴言</a:t>
            </a:r>
            <a:r>
              <a:rPr lang="en-US" altLang="zh-CN" dirty="0"/>
              <a:t>9:1</a:t>
            </a:r>
            <a:r>
              <a:rPr lang="zh-CN" altLang="en-US" dirty="0"/>
              <a:t>，智慧被作为一个女子。这是向我们说，在现实中，一个有智慧的人是什么样子；“智慧”除了在人的头脑中之外，不可能存在，所以在这儿是运用了拟人的手法。</a:t>
            </a:r>
            <a:endParaRPr lang="en-GB" dirty="0"/>
          </a:p>
        </p:txBody>
      </p:sp>
      <p:pic>
        <p:nvPicPr>
          <p:cNvPr id="4" name="Picture 3" descr="wisdom-reid-highsmith.jpg"/>
          <p:cNvPicPr>
            <a:picLocks noChangeAspect="1"/>
          </p:cNvPicPr>
          <p:nvPr/>
        </p:nvPicPr>
        <p:blipFill>
          <a:blip r:embed="rId2" cstate="print"/>
          <a:stretch>
            <a:fillRect/>
          </a:stretch>
        </p:blipFill>
        <p:spPr>
          <a:xfrm>
            <a:off x="4788024" y="2060848"/>
            <a:ext cx="3799304" cy="3890228"/>
          </a:xfrm>
          <a:prstGeom prst="ellipse">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buNone/>
            </a:pPr>
            <a:r>
              <a:rPr lang="zh-CN" altLang="en-US" dirty="0"/>
              <a:t>保罗的书信中</a:t>
            </a:r>
            <a:r>
              <a:rPr lang="zh-CN" altLang="en-US" dirty="0" smtClean="0"/>
              <a:t>包含对上帝</a:t>
            </a:r>
            <a:r>
              <a:rPr lang="zh-CN" altLang="en-US" dirty="0"/>
              <a:t>和耶稣的称呼，但没有圣灵（罗马</a:t>
            </a:r>
            <a:r>
              <a:rPr lang="en-US" altLang="zh-CN" dirty="0"/>
              <a:t>1:7; 1 </a:t>
            </a:r>
            <a:r>
              <a:rPr lang="zh-CN" altLang="en-US" dirty="0"/>
              <a:t>哥</a:t>
            </a:r>
            <a:r>
              <a:rPr lang="en-US" altLang="zh-CN" dirty="0"/>
              <a:t>1:3; 2 </a:t>
            </a:r>
            <a:r>
              <a:rPr lang="zh-CN" altLang="en-US" dirty="0"/>
              <a:t>哥 </a:t>
            </a:r>
            <a:r>
              <a:rPr lang="en-US" altLang="zh-CN" dirty="0"/>
              <a:t>1:2; </a:t>
            </a:r>
            <a:r>
              <a:rPr lang="zh-CN" altLang="en-US" dirty="0"/>
              <a:t>加 </a:t>
            </a:r>
            <a:r>
              <a:rPr lang="en-US" altLang="zh-CN" dirty="0"/>
              <a:t>1:3; </a:t>
            </a:r>
            <a:r>
              <a:rPr lang="zh-CN" altLang="en-US" dirty="0"/>
              <a:t>以</a:t>
            </a:r>
            <a:r>
              <a:rPr lang="en-US" altLang="zh-CN" dirty="0"/>
              <a:t>1:2; </a:t>
            </a:r>
            <a:r>
              <a:rPr lang="zh-CN" altLang="en-US" dirty="0"/>
              <a:t>菲</a:t>
            </a:r>
            <a:r>
              <a:rPr lang="en-US" altLang="zh-CN" dirty="0"/>
              <a:t>1:2; </a:t>
            </a:r>
            <a:r>
              <a:rPr lang="zh-CN" altLang="en-US" dirty="0"/>
              <a:t>歌</a:t>
            </a:r>
            <a:r>
              <a:rPr lang="en-US" altLang="zh-CN" dirty="0"/>
              <a:t>1:2; 1 </a:t>
            </a:r>
            <a:r>
              <a:rPr lang="zh-CN" altLang="en-US" dirty="0"/>
              <a:t>赛</a:t>
            </a:r>
            <a:r>
              <a:rPr lang="en-US" altLang="zh-CN" dirty="0" smtClean="0"/>
              <a:t> </a:t>
            </a:r>
            <a:r>
              <a:rPr lang="en-US" altLang="zh-CN" dirty="0"/>
              <a:t>1:1; 2 </a:t>
            </a:r>
            <a:r>
              <a:rPr lang="zh-CN" altLang="en-US" dirty="0"/>
              <a:t>塞</a:t>
            </a:r>
            <a:r>
              <a:rPr lang="en-US" altLang="zh-CN" dirty="0" smtClean="0"/>
              <a:t>1:2</a:t>
            </a:r>
            <a:r>
              <a:rPr lang="en-US" altLang="zh-CN" dirty="0"/>
              <a:t>; 1 </a:t>
            </a:r>
            <a:r>
              <a:rPr lang="zh-CN" altLang="en-US" dirty="0"/>
              <a:t>提</a:t>
            </a:r>
            <a:r>
              <a:rPr lang="en-US" altLang="zh-CN" dirty="0"/>
              <a:t>1:2; 2 </a:t>
            </a:r>
            <a:r>
              <a:rPr lang="zh-CN" altLang="en-US" dirty="0"/>
              <a:t>提</a:t>
            </a:r>
            <a:r>
              <a:rPr lang="en-US" altLang="zh-CN" dirty="0"/>
              <a:t>1:2; </a:t>
            </a:r>
            <a:r>
              <a:rPr lang="zh-CN" altLang="en-US" dirty="0"/>
              <a:t>提</a:t>
            </a:r>
            <a:r>
              <a:rPr lang="en-US" altLang="zh-CN" dirty="0" smtClean="0"/>
              <a:t>1:4</a:t>
            </a:r>
            <a:r>
              <a:rPr lang="en-US" altLang="zh-CN" dirty="0"/>
              <a:t>; </a:t>
            </a:r>
            <a:r>
              <a:rPr lang="zh-CN" altLang="en-US" dirty="0"/>
              <a:t>菲</a:t>
            </a:r>
            <a:r>
              <a:rPr lang="en-US" altLang="zh-CN" dirty="0" smtClean="0"/>
              <a:t> </a:t>
            </a:r>
            <a:r>
              <a:rPr lang="en-US" altLang="zh-CN" dirty="0"/>
              <a:t>3</a:t>
            </a:r>
            <a:r>
              <a:rPr lang="zh-CN" altLang="en-US" dirty="0" smtClean="0"/>
              <a:t>）</a:t>
            </a:r>
            <a:r>
              <a:rPr lang="zh-CN" altLang="en-US" dirty="0"/>
              <a:t>。这是奇怪的，如果他认为圣灵是神格的一部分，作为</a:t>
            </a:r>
            <a:r>
              <a:rPr lang="zh-CN" altLang="en-US" dirty="0" smtClean="0"/>
              <a:t>“三位一体”错误教义的</a:t>
            </a:r>
            <a:r>
              <a:rPr lang="zh-CN" altLang="en-US" dirty="0"/>
              <a:t>假设。有些</a:t>
            </a:r>
            <a:r>
              <a:rPr lang="zh-CN" altLang="en-US" dirty="0" smtClean="0"/>
              <a:t>圣灵赐予人（</a:t>
            </a:r>
            <a:r>
              <a:rPr lang="zh-CN" altLang="en-US" dirty="0"/>
              <a:t>使徒</a:t>
            </a:r>
            <a:r>
              <a:rPr lang="en-US" altLang="zh-CN" dirty="0"/>
              <a:t>2:17,18</a:t>
            </a:r>
            <a:r>
              <a:rPr lang="en-US" altLang="zh-CN" dirty="0" smtClean="0"/>
              <a:t>;</a:t>
            </a:r>
            <a:r>
              <a:rPr lang="zh-CN" altLang="en-US" dirty="0" smtClean="0"/>
              <a:t>希腊</a:t>
            </a:r>
            <a:r>
              <a:rPr lang="zh-CN" altLang="en-US" dirty="0"/>
              <a:t>建筑被发现在马可</a:t>
            </a:r>
            <a:r>
              <a:rPr lang="en-US" altLang="zh-CN" dirty="0"/>
              <a:t>12:2;</a:t>
            </a:r>
            <a:r>
              <a:rPr lang="zh-CN" altLang="en-US" dirty="0"/>
              <a:t>路加</a:t>
            </a:r>
            <a:r>
              <a:rPr lang="en-US" altLang="zh-CN" dirty="0"/>
              <a:t>6:13;</a:t>
            </a:r>
            <a:r>
              <a:rPr lang="zh-CN" altLang="en-US" dirty="0"/>
              <a:t>约翰</a:t>
            </a:r>
            <a:r>
              <a:rPr lang="en-US" altLang="zh-CN" dirty="0"/>
              <a:t>21:10</a:t>
            </a:r>
            <a:r>
              <a:rPr lang="zh-CN" altLang="en-US" dirty="0"/>
              <a:t>和使徒</a:t>
            </a:r>
            <a:r>
              <a:rPr lang="en-US" altLang="zh-CN" dirty="0"/>
              <a:t>5:2</a:t>
            </a:r>
            <a:r>
              <a:rPr lang="zh-CN" altLang="en-US" dirty="0"/>
              <a:t>）。我们</a:t>
            </a:r>
            <a:r>
              <a:rPr lang="zh-CN" altLang="en-US" dirty="0" smtClean="0"/>
              <a:t>怎样接受神格的一部分一部分</a:t>
            </a:r>
            <a:r>
              <a:rPr lang="zh-CN" altLang="en-US" dirty="0"/>
              <a:t>？</a:t>
            </a:r>
            <a:r>
              <a:rPr lang="zh-CN" altLang="en-US" dirty="0" smtClean="0"/>
              <a:t>我们被给予</a:t>
            </a:r>
            <a:r>
              <a:rPr lang="zh-CN" altLang="en-US" dirty="0"/>
              <a:t>“他</a:t>
            </a:r>
            <a:r>
              <a:rPr lang="en-US" altLang="zh-CN" dirty="0"/>
              <a:t>[</a:t>
            </a:r>
            <a:r>
              <a:rPr lang="zh-CN" altLang="en-US" dirty="0"/>
              <a:t>上帝</a:t>
            </a:r>
            <a:r>
              <a:rPr lang="en-US" altLang="zh-CN" dirty="0"/>
              <a:t>]</a:t>
            </a:r>
            <a:r>
              <a:rPr lang="zh-CN" altLang="en-US" dirty="0" smtClean="0"/>
              <a:t>的</a:t>
            </a:r>
            <a:r>
              <a:rPr lang="zh-CN" altLang="en-US" dirty="0"/>
              <a:t>灵</a:t>
            </a:r>
            <a:r>
              <a:rPr lang="zh-CN" altLang="en-US" dirty="0" smtClean="0"/>
              <a:t>”</a:t>
            </a:r>
            <a:r>
              <a:rPr lang="zh-CN" altLang="en-US" dirty="0"/>
              <a:t>（约翰</a:t>
            </a:r>
            <a:r>
              <a:rPr lang="en-US" altLang="zh-CN" dirty="0"/>
              <a:t>4:13</a:t>
            </a:r>
            <a:r>
              <a:rPr lang="zh-CN" altLang="en-US" dirty="0"/>
              <a:t>）</a:t>
            </a:r>
            <a:r>
              <a:rPr lang="zh-CN" altLang="en-US" dirty="0" smtClean="0"/>
              <a:t>。</a:t>
            </a:r>
            <a:r>
              <a:rPr lang="zh-CN" altLang="en-US" dirty="0"/>
              <a:t>如果圣灵是</a:t>
            </a:r>
            <a:r>
              <a:rPr lang="zh-CN" altLang="en-US" dirty="0" smtClean="0"/>
              <a:t>一个人，这一切都是无稽之谈</a:t>
            </a:r>
            <a:r>
              <a:rPr lang="zh-CN" altLang="en-US" dirty="0"/>
              <a:t>。</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i="1" dirty="0"/>
              <a:t>话题</a:t>
            </a:r>
            <a:r>
              <a:rPr lang="en-GB" b="1" i="1" dirty="0" smtClean="0"/>
              <a:t>4: 	</a:t>
            </a:r>
            <a:r>
              <a:rPr lang="zh-CN" altLang="en-US" b="1" i="1" dirty="0"/>
              <a:t>拟人化的原则</a:t>
            </a:r>
            <a:endParaRPr lang="en-GB" dirty="0"/>
          </a:p>
        </p:txBody>
      </p:sp>
      <p:sp>
        <p:nvSpPr>
          <p:cNvPr id="3" name="Content Placeholder 2"/>
          <p:cNvSpPr>
            <a:spLocks noGrp="1"/>
          </p:cNvSpPr>
          <p:nvPr>
            <p:ph idx="1"/>
          </p:nvPr>
        </p:nvSpPr>
        <p:spPr>
          <a:xfrm>
            <a:off x="179512" y="1600200"/>
            <a:ext cx="6336704" cy="4997152"/>
          </a:xfrm>
        </p:spPr>
        <p:txBody>
          <a:bodyPr>
            <a:normAutofit fontScale="77500" lnSpcReduction="20000"/>
          </a:bodyPr>
          <a:lstStyle/>
          <a:p>
            <a:r>
              <a:rPr lang="zh-CN" altLang="en-US" b="1" cap="small" dirty="0"/>
              <a:t>智慧的似人</a:t>
            </a:r>
            <a:r>
              <a:rPr lang="zh-CN" altLang="en-US" b="1" cap="small" dirty="0" smtClean="0"/>
              <a:t>化</a:t>
            </a:r>
            <a:r>
              <a:rPr lang="zh-CN" altLang="en-US" dirty="0"/>
              <a:t>“智慧建造房屋，</a:t>
            </a:r>
            <a:r>
              <a:rPr lang="en-US" altLang="zh-CN" dirty="0"/>
              <a:t>(</a:t>
            </a:r>
            <a:r>
              <a:rPr lang="zh-CN" altLang="en-US" dirty="0"/>
              <a:t>她</a:t>
            </a:r>
            <a:r>
              <a:rPr lang="en-US" altLang="zh-CN" dirty="0"/>
              <a:t>)</a:t>
            </a:r>
            <a:r>
              <a:rPr lang="zh-CN" altLang="en-US" dirty="0"/>
              <a:t>凿成七根柱子”</a:t>
            </a:r>
            <a:r>
              <a:rPr lang="en-US" altLang="zh-CN" dirty="0"/>
              <a:t>(</a:t>
            </a:r>
            <a:r>
              <a:rPr lang="zh-CN" altLang="en-US" dirty="0"/>
              <a:t>箴言</a:t>
            </a:r>
            <a:r>
              <a:rPr lang="en-US" altLang="zh-CN" dirty="0"/>
              <a:t>9:1)</a:t>
            </a:r>
            <a:r>
              <a:rPr lang="zh-CN" altLang="en-US" dirty="0" smtClean="0"/>
              <a:t>。</a:t>
            </a:r>
            <a:endParaRPr lang="en-US" altLang="zh-CN" dirty="0" smtClean="0"/>
          </a:p>
          <a:p>
            <a:r>
              <a:rPr lang="zh-CN" altLang="en-US" b="1" cap="small" dirty="0"/>
              <a:t>财富的拟人</a:t>
            </a:r>
            <a:r>
              <a:rPr lang="zh-CN" altLang="en-US" b="1" cap="small" dirty="0" smtClean="0"/>
              <a:t>化</a:t>
            </a:r>
            <a:r>
              <a:rPr lang="zh-CN" altLang="en-US" dirty="0"/>
              <a:t>“一个人不能侍奉两个主。不是恶这个爱那个，就是重这个轻那个。你们不能又既侍奉神，又侍奉玛门</a:t>
            </a:r>
            <a:r>
              <a:rPr lang="en-US" altLang="zh-CN" dirty="0"/>
              <a:t>("</a:t>
            </a:r>
            <a:r>
              <a:rPr lang="zh-CN" altLang="en-US" dirty="0"/>
              <a:t>玛门”是“财富”的意思</a:t>
            </a:r>
            <a:r>
              <a:rPr lang="en-US" altLang="zh-CN" dirty="0"/>
              <a:t>)"(</a:t>
            </a:r>
            <a:r>
              <a:rPr lang="zh-CN" altLang="en-US" dirty="0"/>
              <a:t>马太福音</a:t>
            </a:r>
            <a:r>
              <a:rPr lang="en-US" altLang="zh-CN" dirty="0"/>
              <a:t>6:24)</a:t>
            </a:r>
            <a:r>
              <a:rPr lang="zh-CN" altLang="en-US" dirty="0" smtClean="0"/>
              <a:t>。</a:t>
            </a:r>
            <a:endParaRPr lang="en-US" altLang="zh-CN" dirty="0" smtClean="0"/>
          </a:p>
          <a:p>
            <a:r>
              <a:rPr lang="zh-CN" altLang="en-US" b="1" cap="small" dirty="0"/>
              <a:t>罪的拟人</a:t>
            </a:r>
            <a:r>
              <a:rPr lang="zh-CN" altLang="en-US" b="1" cap="small" dirty="0" smtClean="0"/>
              <a:t>化</a:t>
            </a:r>
            <a:r>
              <a:rPr lang="zh-CN" altLang="en-US" dirty="0"/>
              <a:t>“</a:t>
            </a:r>
            <a:r>
              <a:rPr lang="en-US" altLang="zh-CN" dirty="0"/>
              <a:t>……</a:t>
            </a:r>
            <a:r>
              <a:rPr lang="zh-CN" altLang="en-US" dirty="0"/>
              <a:t>所有犯罪的，就是罪的奴仆”</a:t>
            </a:r>
            <a:r>
              <a:rPr lang="en-US" altLang="zh-CN" dirty="0"/>
              <a:t>(</a:t>
            </a:r>
            <a:r>
              <a:rPr lang="zh-CN" altLang="en-US" dirty="0"/>
              <a:t>约翰福音</a:t>
            </a:r>
            <a:r>
              <a:rPr lang="en-US" altLang="zh-CN" dirty="0"/>
              <a:t>8:34)</a:t>
            </a:r>
            <a:r>
              <a:rPr lang="zh-CN" altLang="en-US" dirty="0"/>
              <a:t>。“罪作王叫人死”</a:t>
            </a:r>
            <a:r>
              <a:rPr lang="en-US" altLang="zh-CN" dirty="0"/>
              <a:t>(</a:t>
            </a:r>
            <a:r>
              <a:rPr lang="zh-CN" altLang="en-US" dirty="0"/>
              <a:t>罗马书</a:t>
            </a:r>
            <a:r>
              <a:rPr lang="en-US" altLang="zh-CN" dirty="0"/>
              <a:t>5:21)</a:t>
            </a:r>
            <a:r>
              <a:rPr lang="zh-CN" altLang="en-US" dirty="0" smtClean="0"/>
              <a:t>。</a:t>
            </a:r>
            <a:endParaRPr lang="en-US" altLang="zh-CN" dirty="0" smtClean="0"/>
          </a:p>
          <a:p>
            <a:r>
              <a:rPr lang="zh-CN" altLang="en-US" b="1" cap="small" dirty="0"/>
              <a:t>死亡的拟人化</a:t>
            </a:r>
            <a:r>
              <a:rPr lang="en-GB" dirty="0" smtClean="0"/>
              <a:t>“</a:t>
            </a:r>
            <a:r>
              <a:rPr lang="zh-CN" altLang="en-US" dirty="0"/>
              <a:t>“我就观看，见有一匹灰色马，骑在马上的，名字叫作死”</a:t>
            </a:r>
            <a:r>
              <a:rPr lang="en-US" altLang="zh-CN" dirty="0"/>
              <a:t>(</a:t>
            </a:r>
            <a:r>
              <a:rPr lang="zh-CN" altLang="en-US" dirty="0"/>
              <a:t>启示录</a:t>
            </a:r>
            <a:r>
              <a:rPr lang="en-US" altLang="zh-CN" dirty="0"/>
              <a:t>6:8)</a:t>
            </a:r>
            <a:r>
              <a:rPr lang="zh-CN" altLang="en-US" dirty="0" smtClean="0"/>
              <a:t>。</a:t>
            </a:r>
            <a:endParaRPr lang="en-US" altLang="zh-CN" dirty="0" smtClean="0"/>
          </a:p>
          <a:p>
            <a:r>
              <a:rPr lang="zh-CN" altLang="en-US" b="1" cap="small" dirty="0"/>
              <a:t>以色列民族的拟人</a:t>
            </a:r>
            <a:r>
              <a:rPr lang="zh-CN" altLang="en-US" b="1" cap="small" dirty="0" smtClean="0"/>
              <a:t>化</a:t>
            </a:r>
            <a:r>
              <a:rPr lang="zh-CN" altLang="en-US" dirty="0" smtClean="0"/>
              <a:t>“</a:t>
            </a:r>
            <a:r>
              <a:rPr lang="zh-CN" altLang="en-US" dirty="0"/>
              <a:t>以色列的处女哪，我要再建立你，你就被建立；你必再以击鼓为美</a:t>
            </a:r>
            <a:r>
              <a:rPr lang="en-US" altLang="zh-CN" dirty="0"/>
              <a:t>……”(</a:t>
            </a:r>
            <a:r>
              <a:rPr lang="zh-CN" altLang="en-US" dirty="0"/>
              <a:t>耶利米书</a:t>
            </a:r>
            <a:r>
              <a:rPr lang="en-US" altLang="zh-CN" dirty="0"/>
              <a:t>31:4)</a:t>
            </a:r>
            <a:r>
              <a:rPr lang="zh-CN" altLang="en-US" dirty="0"/>
              <a:t>。</a:t>
            </a:r>
            <a:endParaRPr lang="en-GB" dirty="0" smtClean="0"/>
          </a:p>
          <a:p>
            <a:endParaRPr lang="en-GB" dirty="0" smtClean="0"/>
          </a:p>
          <a:p>
            <a:endParaRPr lang="en-GB" dirty="0" smtClean="0"/>
          </a:p>
          <a:p>
            <a:endParaRPr lang="en-GB" dirty="0"/>
          </a:p>
        </p:txBody>
      </p:sp>
      <p:pic>
        <p:nvPicPr>
          <p:cNvPr id="4" name="Picture 3" descr="death.jpg"/>
          <p:cNvPicPr>
            <a:picLocks noChangeAspect="1"/>
          </p:cNvPicPr>
          <p:nvPr/>
        </p:nvPicPr>
        <p:blipFill>
          <a:blip r:embed="rId2" cstate="print"/>
          <a:stretch>
            <a:fillRect/>
          </a:stretch>
        </p:blipFill>
        <p:spPr>
          <a:xfrm>
            <a:off x="6300192" y="2237243"/>
            <a:ext cx="2843808" cy="3252605"/>
          </a:xfrm>
          <a:prstGeom prst="rect">
            <a:avLst/>
          </a:prstGeom>
          <a:effectLst>
            <a:softEdge rad="1270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第二章：问题 </a:t>
            </a:r>
            <a:endParaRPr lang="en-GB" dirty="0"/>
          </a:p>
        </p:txBody>
      </p:sp>
      <p:sp>
        <p:nvSpPr>
          <p:cNvPr id="3" name="Content Placeholder 2"/>
          <p:cNvSpPr>
            <a:spLocks noGrp="1"/>
          </p:cNvSpPr>
          <p:nvPr>
            <p:ph sz="half" idx="1"/>
          </p:nvPr>
        </p:nvSpPr>
        <p:spPr>
          <a:xfrm>
            <a:off x="457200" y="1196752"/>
            <a:ext cx="4038600" cy="5661248"/>
          </a:xfrm>
        </p:spPr>
        <p:txBody>
          <a:bodyPr>
            <a:normAutofit fontScale="47500" lnSpcReduction="20000"/>
          </a:bodyPr>
          <a:lstStyle/>
          <a:p>
            <a:r>
              <a:rPr lang="zh-CN" altLang="en-US" sz="3800" dirty="0"/>
              <a:t>１、下面哪几项是“灵”的意思？</a:t>
            </a:r>
          </a:p>
          <a:p>
            <a:r>
              <a:rPr lang="en-US" altLang="zh-CN" sz="3800" dirty="0"/>
              <a:t>a) </a:t>
            </a:r>
            <a:r>
              <a:rPr lang="zh-CN" altLang="en-US" sz="3800" dirty="0"/>
              <a:t>力量                                    </a:t>
            </a:r>
          </a:p>
          <a:p>
            <a:r>
              <a:rPr lang="en-US" altLang="zh-CN" sz="3800" dirty="0"/>
              <a:t>b) </a:t>
            </a:r>
            <a:r>
              <a:rPr lang="zh-CN" altLang="en-US" sz="3800" dirty="0"/>
              <a:t>圣洁的</a:t>
            </a:r>
          </a:p>
          <a:p>
            <a:r>
              <a:rPr lang="en-US" altLang="zh-CN" sz="3800" dirty="0"/>
              <a:t>c) </a:t>
            </a:r>
            <a:r>
              <a:rPr lang="zh-CN" altLang="en-US" sz="3800" dirty="0"/>
              <a:t>呼吸                                                </a:t>
            </a:r>
          </a:p>
          <a:p>
            <a:r>
              <a:rPr lang="en-US" altLang="zh-CN" sz="3800" dirty="0"/>
              <a:t>d) </a:t>
            </a:r>
            <a:r>
              <a:rPr lang="zh-CN" altLang="en-US" sz="3800" dirty="0"/>
              <a:t>灰尘</a:t>
            </a:r>
          </a:p>
          <a:p>
            <a:r>
              <a:rPr lang="zh-CN" altLang="en-US" sz="3800" dirty="0"/>
              <a:t> </a:t>
            </a:r>
          </a:p>
          <a:p>
            <a:r>
              <a:rPr lang="zh-CN" altLang="en-US" sz="3800" dirty="0"/>
              <a:t>２、什么是“圣灵”？</a:t>
            </a:r>
          </a:p>
          <a:p>
            <a:r>
              <a:rPr lang="en-US" altLang="zh-CN" sz="3800" dirty="0"/>
              <a:t>a) </a:t>
            </a:r>
            <a:r>
              <a:rPr lang="zh-CN" altLang="en-US" sz="3800" dirty="0"/>
              <a:t>一个人                                </a:t>
            </a:r>
          </a:p>
          <a:p>
            <a:r>
              <a:rPr lang="en-US" altLang="zh-CN" sz="3800" dirty="0"/>
              <a:t>b) </a:t>
            </a:r>
            <a:r>
              <a:rPr lang="zh-CN" altLang="en-US" sz="3800" dirty="0"/>
              <a:t>力量</a:t>
            </a:r>
          </a:p>
          <a:p>
            <a:r>
              <a:rPr lang="en-US" altLang="zh-CN" sz="3800" dirty="0"/>
              <a:t>c) </a:t>
            </a:r>
            <a:r>
              <a:rPr lang="zh-CN" altLang="en-US" sz="3800" dirty="0"/>
              <a:t>神的力量                            </a:t>
            </a:r>
          </a:p>
          <a:p>
            <a:r>
              <a:rPr lang="en-US" altLang="zh-CN" sz="3800" dirty="0"/>
              <a:t>d) </a:t>
            </a:r>
            <a:r>
              <a:rPr lang="zh-CN" altLang="en-US" sz="3800" dirty="0"/>
              <a:t>三位一体的一部分</a:t>
            </a:r>
          </a:p>
          <a:p>
            <a:r>
              <a:rPr lang="zh-CN" altLang="en-US" sz="3800" dirty="0"/>
              <a:t> </a:t>
            </a:r>
          </a:p>
          <a:p>
            <a:r>
              <a:rPr lang="zh-CN" altLang="en-US" sz="3800" dirty="0"/>
              <a:t>３、</a:t>
            </a:r>
            <a:r>
              <a:rPr lang="en-US" altLang="zh-CN" sz="3800" dirty="0"/>
              <a:t>《</a:t>
            </a:r>
            <a:r>
              <a:rPr lang="zh-CN" altLang="en-US" sz="3800" dirty="0"/>
              <a:t>圣经</a:t>
            </a:r>
            <a:r>
              <a:rPr lang="en-US" altLang="zh-CN" sz="3800" dirty="0"/>
              <a:t>》</a:t>
            </a:r>
            <a:r>
              <a:rPr lang="zh-CN" altLang="en-US" sz="3800" dirty="0"/>
              <a:t>是怎样写成的？</a:t>
            </a:r>
          </a:p>
          <a:p>
            <a:r>
              <a:rPr lang="en-US" altLang="zh-CN" sz="3800" dirty="0"/>
              <a:t>a) </a:t>
            </a:r>
            <a:r>
              <a:rPr lang="zh-CN" altLang="en-US" sz="3800" dirty="0"/>
              <a:t>人们写下他们自己的思想</a:t>
            </a:r>
          </a:p>
          <a:p>
            <a:r>
              <a:rPr lang="en-US" altLang="zh-CN" sz="3800" dirty="0"/>
              <a:t>b) </a:t>
            </a:r>
            <a:r>
              <a:rPr lang="zh-CN" altLang="en-US" sz="3800" dirty="0"/>
              <a:t>人们写他们认为的神的思想</a:t>
            </a:r>
          </a:p>
          <a:p>
            <a:r>
              <a:rPr lang="en-US" altLang="zh-CN" sz="3800" dirty="0"/>
              <a:t>c) </a:t>
            </a:r>
            <a:r>
              <a:rPr lang="zh-CN" altLang="en-US" sz="3800" dirty="0"/>
              <a:t>通过神的灵的感动由人写下来的</a:t>
            </a:r>
          </a:p>
          <a:p>
            <a:r>
              <a:rPr lang="en-US" altLang="zh-CN" sz="3800" dirty="0"/>
              <a:t>d) </a:t>
            </a:r>
            <a:r>
              <a:rPr lang="zh-CN" altLang="en-US" sz="3800" dirty="0"/>
              <a:t>一些部分是由圣灵感动所写，另一些部分不是</a:t>
            </a:r>
          </a:p>
          <a:p>
            <a:endParaRPr lang="en-GB" dirty="0"/>
          </a:p>
        </p:txBody>
      </p:sp>
      <p:sp>
        <p:nvSpPr>
          <p:cNvPr id="4" name="Content Placeholder 3"/>
          <p:cNvSpPr>
            <a:spLocks noGrp="1"/>
          </p:cNvSpPr>
          <p:nvPr>
            <p:ph sz="half" idx="2"/>
          </p:nvPr>
        </p:nvSpPr>
        <p:spPr>
          <a:xfrm>
            <a:off x="4648200" y="1196752"/>
            <a:ext cx="4038600" cy="4896544"/>
          </a:xfrm>
        </p:spPr>
        <p:txBody>
          <a:bodyPr>
            <a:noAutofit/>
          </a:bodyPr>
          <a:lstStyle/>
          <a:p>
            <a:r>
              <a:rPr lang="zh-CN" altLang="en-US" sz="1400" dirty="0"/>
              <a:t>４、下面哪一条是神奇的圣灵恩赐降临的理由？</a:t>
            </a:r>
          </a:p>
          <a:p>
            <a:r>
              <a:rPr lang="en-US" altLang="zh-CN" sz="1400" dirty="0"/>
              <a:t>a) </a:t>
            </a:r>
            <a:r>
              <a:rPr lang="zh-CN" altLang="en-US" sz="1400" dirty="0"/>
              <a:t>记下口传的福音</a:t>
            </a:r>
          </a:p>
          <a:p>
            <a:r>
              <a:rPr lang="en-US" altLang="zh-CN" sz="1400" dirty="0"/>
              <a:t>b) </a:t>
            </a:r>
            <a:r>
              <a:rPr lang="zh-CN" altLang="en-US" sz="1400" dirty="0"/>
              <a:t>发展早期教会</a:t>
            </a:r>
          </a:p>
          <a:p>
            <a:r>
              <a:rPr lang="en-US" altLang="zh-CN" sz="1400" dirty="0"/>
              <a:t>c) </a:t>
            </a:r>
            <a:r>
              <a:rPr lang="zh-CN" altLang="en-US" sz="1400" dirty="0"/>
              <a:t>强迫人们变得公义</a:t>
            </a:r>
          </a:p>
          <a:p>
            <a:r>
              <a:rPr lang="en-US" altLang="zh-CN" sz="1400" dirty="0"/>
              <a:t>d) </a:t>
            </a:r>
            <a:r>
              <a:rPr lang="zh-CN" altLang="en-US" sz="1400" dirty="0"/>
              <a:t>将使徒们从个人困难中解脱出来</a:t>
            </a:r>
          </a:p>
          <a:p>
            <a:r>
              <a:rPr lang="zh-CN" altLang="en-US" sz="1400" dirty="0"/>
              <a:t> </a:t>
            </a:r>
          </a:p>
          <a:p>
            <a:r>
              <a:rPr lang="zh-CN" altLang="en-US" sz="1400" dirty="0"/>
              <a:t>５、从哪里我们可以学到神的真理？</a:t>
            </a:r>
          </a:p>
          <a:p>
            <a:r>
              <a:rPr lang="en-US" altLang="zh-CN" sz="1400" dirty="0"/>
              <a:t>a) </a:t>
            </a:r>
            <a:r>
              <a:rPr lang="zh-CN" altLang="en-US" sz="1400" dirty="0"/>
              <a:t>一部分从</a:t>
            </a:r>
            <a:r>
              <a:rPr lang="en-US" altLang="zh-CN" sz="1400" dirty="0"/>
              <a:t>《</a:t>
            </a:r>
            <a:r>
              <a:rPr lang="zh-CN" altLang="en-US" sz="1400" dirty="0"/>
              <a:t>圣经</a:t>
            </a:r>
            <a:r>
              <a:rPr lang="en-US" altLang="zh-CN" sz="1400" dirty="0"/>
              <a:t>》</a:t>
            </a:r>
            <a:r>
              <a:rPr lang="zh-CN" altLang="en-US" sz="1400" dirty="0"/>
              <a:t>，一部分从我们自己的思想</a:t>
            </a:r>
          </a:p>
          <a:p>
            <a:r>
              <a:rPr lang="en-US" altLang="zh-CN" sz="1400" dirty="0"/>
              <a:t>b) </a:t>
            </a:r>
            <a:r>
              <a:rPr lang="zh-CN" altLang="en-US" sz="1400" dirty="0"/>
              <a:t>除了阅读</a:t>
            </a:r>
            <a:r>
              <a:rPr lang="en-US" altLang="zh-CN" sz="1400" dirty="0"/>
              <a:t>《</a:t>
            </a:r>
            <a:r>
              <a:rPr lang="zh-CN" altLang="en-US" sz="1400" dirty="0"/>
              <a:t>圣经</a:t>
            </a:r>
            <a:r>
              <a:rPr lang="en-US" altLang="zh-CN" sz="1400" dirty="0"/>
              <a:t>》</a:t>
            </a:r>
            <a:r>
              <a:rPr lang="zh-CN" altLang="en-US" sz="1400" dirty="0"/>
              <a:t>外，从圣灵直接告诉我们的事</a:t>
            </a:r>
          </a:p>
          <a:p>
            <a:r>
              <a:rPr lang="en-US" altLang="zh-CN" sz="1400" dirty="0"/>
              <a:t>c) </a:t>
            </a:r>
            <a:r>
              <a:rPr lang="zh-CN" altLang="en-US" sz="1400" dirty="0"/>
              <a:t>只从</a:t>
            </a:r>
            <a:r>
              <a:rPr lang="en-US" altLang="zh-CN" sz="1400" dirty="0"/>
              <a:t>《</a:t>
            </a:r>
            <a:r>
              <a:rPr lang="zh-CN" altLang="en-US" sz="1400" dirty="0"/>
              <a:t>圣经</a:t>
            </a:r>
            <a:r>
              <a:rPr lang="en-US" altLang="zh-CN" sz="1400" dirty="0"/>
              <a:t>》</a:t>
            </a:r>
          </a:p>
          <a:p>
            <a:r>
              <a:rPr lang="en-US" altLang="zh-CN" sz="1400" dirty="0"/>
              <a:t>d) </a:t>
            </a:r>
            <a:r>
              <a:rPr lang="zh-CN" altLang="en-US" sz="1400" dirty="0"/>
              <a:t>从宗教的传道士</a:t>
            </a:r>
            <a:r>
              <a:rPr lang="en-US" altLang="zh-CN" sz="1400" dirty="0"/>
              <a:t>/</a:t>
            </a:r>
            <a:r>
              <a:rPr lang="zh-CN" altLang="en-US" sz="1400" dirty="0"/>
              <a:t>牧师</a:t>
            </a:r>
          </a:p>
          <a:p>
            <a:r>
              <a:rPr lang="zh-CN" altLang="en-US" sz="1400" dirty="0"/>
              <a:t> </a:t>
            </a:r>
          </a:p>
          <a:p>
            <a:pPr marL="0" indent="0">
              <a:buNone/>
            </a:pPr>
            <a:r>
              <a:rPr lang="zh-CN" altLang="en-US" sz="1400" dirty="0" smtClean="0"/>
              <a:t>        ６</a:t>
            </a:r>
            <a:r>
              <a:rPr lang="zh-CN" altLang="en-US" sz="1400" dirty="0"/>
              <a:t>、请说出一些在一世纪被拥有的圣灵的恩赐？</a:t>
            </a:r>
          </a:p>
          <a:p>
            <a:endParaRPr lang="zh-CN" altLang="en-US" sz="1400" dirty="0"/>
          </a:p>
          <a:p>
            <a:r>
              <a:rPr lang="zh-CN" altLang="en-US" sz="1400" dirty="0"/>
              <a:t>７、什么时候这些圣恩赐被收回？现在我们可能拥有它们吗？</a:t>
            </a:r>
          </a:p>
          <a:p>
            <a:endParaRPr lang="zh-CN" altLang="en-US" sz="1400" dirty="0"/>
          </a:p>
          <a:p>
            <a:r>
              <a:rPr lang="zh-CN" altLang="en-US" sz="1400" dirty="0"/>
              <a:t>８、今天圣灵怎样能在我们生活中工作？</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pic>
        <p:nvPicPr>
          <p:cNvPr id="5" name="Picture 4" descr="ocean.jpg"/>
          <p:cNvPicPr>
            <a:picLocks noChangeAspect="1"/>
          </p:cNvPicPr>
          <p:nvPr/>
        </p:nvPicPr>
        <p:blipFill>
          <a:blip r:embed="rId2" cstate="print"/>
          <a:stretch>
            <a:fillRect/>
          </a:stretch>
        </p:blipFill>
        <p:spPr>
          <a:xfrm>
            <a:off x="0" y="3501008"/>
            <a:ext cx="8964488" cy="4464495"/>
          </a:xfrm>
          <a:prstGeom prst="rect">
            <a:avLst/>
          </a:prstGeom>
          <a:effectLst>
            <a:softEdge rad="317500"/>
          </a:effectLst>
        </p:spPr>
      </p:pic>
      <p:sp>
        <p:nvSpPr>
          <p:cNvPr id="2" name="Title 1"/>
          <p:cNvSpPr>
            <a:spLocks noGrp="1"/>
          </p:cNvSpPr>
          <p:nvPr>
            <p:ph type="title"/>
          </p:nvPr>
        </p:nvSpPr>
        <p:spPr>
          <a:xfrm>
            <a:off x="179512" y="274638"/>
            <a:ext cx="8784976" cy="2146250"/>
          </a:xfrm>
        </p:spPr>
        <p:txBody>
          <a:bodyPr>
            <a:normAutofit/>
          </a:bodyPr>
          <a:lstStyle/>
          <a:p>
            <a:r>
              <a:rPr lang="zh-CN" altLang="en-US" sz="3200" b="1" dirty="0">
                <a:solidFill>
                  <a:schemeClr val="tx2">
                    <a:lumMod val="75000"/>
                  </a:schemeClr>
                </a:solidFill>
              </a:rPr>
              <a:t>虽然神的身体在天上，而他却通过他的灵出现在每个地方。</a:t>
            </a:r>
            <a:r>
              <a:rPr lang="en-GB" sz="3200" dirty="0" smtClean="0"/>
              <a:t/>
            </a:r>
            <a:br>
              <a:rPr lang="en-GB" sz="3200" dirty="0" smtClean="0"/>
            </a:br>
            <a:endParaRPr lang="en-GB" sz="3200" dirty="0"/>
          </a:p>
        </p:txBody>
      </p:sp>
      <p:sp>
        <p:nvSpPr>
          <p:cNvPr id="3" name="Content Placeholder 2"/>
          <p:cNvSpPr>
            <a:spLocks noGrp="1"/>
          </p:cNvSpPr>
          <p:nvPr>
            <p:ph idx="1"/>
          </p:nvPr>
        </p:nvSpPr>
        <p:spPr>
          <a:xfrm>
            <a:off x="323528" y="1916832"/>
            <a:ext cx="8568952" cy="1872208"/>
          </a:xfrm>
        </p:spPr>
        <p:txBody>
          <a:bodyPr>
            <a:normAutofit/>
          </a:bodyPr>
          <a:lstStyle/>
          <a:p>
            <a:pPr>
              <a:buNone/>
            </a:pPr>
            <a:r>
              <a:rPr lang="zh-CN" altLang="en-US" sz="2400" i="1" dirty="0"/>
              <a:t>“我坐下，我起来，你都晓得，你也从远处知道我的意念</a:t>
            </a:r>
            <a:r>
              <a:rPr lang="en-US" altLang="zh-CN" sz="2400" i="1" dirty="0"/>
              <a:t>……</a:t>
            </a:r>
            <a:r>
              <a:rPr lang="zh-CN" altLang="en-US" sz="2400" i="1" dirty="0"/>
              <a:t>我往哪里去，躲避你的灵？我往哪里逃，躲避你的面？我若展开清晨的翅膀，飞到海极居住，就是在那里</a:t>
            </a:r>
            <a:r>
              <a:rPr lang="en-US" altLang="zh-CN" sz="2400" i="1" dirty="0"/>
              <a:t>……</a:t>
            </a:r>
            <a:r>
              <a:rPr lang="zh-CN" altLang="en-US" sz="2400" i="1" dirty="0"/>
              <a:t>你的右手也必扶持我”</a:t>
            </a:r>
            <a:r>
              <a:rPr lang="en-GB" sz="2400" i="1" dirty="0" smtClean="0"/>
              <a:t>.                                                                       </a:t>
            </a:r>
            <a:r>
              <a:rPr lang="zh-CN" altLang="en-US" sz="2400" i="1" dirty="0" smtClean="0"/>
              <a:t>诗</a:t>
            </a:r>
            <a:r>
              <a:rPr lang="zh-CN" altLang="en-US" sz="2400" i="1" dirty="0"/>
              <a:t>篇</a:t>
            </a:r>
            <a:r>
              <a:rPr lang="en-GB" sz="2000" dirty="0" smtClean="0"/>
              <a:t>139:2,7,9,10</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a:solidFill>
                  <a:schemeClr val="accent2">
                    <a:lumMod val="75000"/>
                  </a:schemeClr>
                </a:solidFill>
                <a:effectLst>
                  <a:glow rad="101600">
                    <a:srgbClr val="FFC000">
                      <a:alpha val="60000"/>
                    </a:srgbClr>
                  </a:glow>
                </a:effectLst>
              </a:rPr>
              <a:t>神的灵于是被描述为：</a:t>
            </a:r>
            <a:r>
              <a:rPr lang="en-GB" dirty="0" smtClean="0"/>
              <a:t/>
            </a:r>
            <a:br>
              <a:rPr lang="en-GB" dirty="0" smtClean="0"/>
            </a:br>
            <a:endParaRPr lang="en-GB" dirty="0"/>
          </a:p>
        </p:txBody>
      </p:sp>
      <p:sp>
        <p:nvSpPr>
          <p:cNvPr id="3" name="Content Placeholder 2"/>
          <p:cNvSpPr>
            <a:spLocks noGrp="1"/>
          </p:cNvSpPr>
          <p:nvPr>
            <p:ph idx="1"/>
          </p:nvPr>
        </p:nvSpPr>
        <p:spPr>
          <a:xfrm>
            <a:off x="1115616" y="1600200"/>
            <a:ext cx="7571184" cy="4525963"/>
          </a:xfrm>
        </p:spPr>
        <p:txBody>
          <a:bodyPr/>
          <a:lstStyle/>
          <a:p>
            <a:pPr lvl="0">
              <a:buNone/>
            </a:pPr>
            <a:r>
              <a:rPr lang="zh-CN" altLang="en-US" b="1" dirty="0">
                <a:solidFill>
                  <a:schemeClr val="accent2">
                    <a:lumMod val="75000"/>
                  </a:schemeClr>
                </a:solidFill>
              </a:rPr>
              <a:t>他的</a:t>
            </a:r>
            <a:r>
              <a:rPr lang="zh-CN" altLang="en-US" b="1" dirty="0" smtClean="0">
                <a:solidFill>
                  <a:schemeClr val="accent2">
                    <a:lumMod val="75000"/>
                  </a:schemeClr>
                </a:solidFill>
              </a:rPr>
              <a:t>气</a:t>
            </a:r>
            <a:endParaRPr lang="en-US" altLang="zh-CN" b="1" dirty="0" smtClean="0">
              <a:solidFill>
                <a:schemeClr val="accent2">
                  <a:lumMod val="75000"/>
                </a:schemeClr>
              </a:solidFill>
            </a:endParaRPr>
          </a:p>
          <a:p>
            <a:pPr lvl="0">
              <a:buNone/>
            </a:pPr>
            <a:endParaRPr lang="en-GB" b="1" dirty="0" smtClean="0">
              <a:solidFill>
                <a:schemeClr val="accent2">
                  <a:lumMod val="75000"/>
                </a:schemeClr>
              </a:solidFill>
            </a:endParaRPr>
          </a:p>
          <a:p>
            <a:pPr lvl="0">
              <a:buNone/>
            </a:pPr>
            <a:r>
              <a:rPr lang="zh-CN" altLang="en-US" b="1" dirty="0">
                <a:solidFill>
                  <a:schemeClr val="accent2">
                    <a:lumMod val="75000"/>
                  </a:schemeClr>
                </a:solidFill>
              </a:rPr>
              <a:t>他的话</a:t>
            </a:r>
            <a:r>
              <a:rPr lang="zh-CN" altLang="en-US" b="1" dirty="0" smtClean="0">
                <a:solidFill>
                  <a:schemeClr val="accent2">
                    <a:lumMod val="75000"/>
                  </a:schemeClr>
                </a:solidFill>
              </a:rPr>
              <a:t>语</a:t>
            </a:r>
            <a:endParaRPr lang="en-US" altLang="zh-CN" b="1" dirty="0" smtClean="0">
              <a:solidFill>
                <a:schemeClr val="accent2">
                  <a:lumMod val="75000"/>
                </a:schemeClr>
              </a:solidFill>
            </a:endParaRPr>
          </a:p>
          <a:p>
            <a:pPr lvl="0">
              <a:buNone/>
            </a:pPr>
            <a:endParaRPr lang="en-GB" b="1" dirty="0" smtClean="0">
              <a:solidFill>
                <a:schemeClr val="accent2">
                  <a:lumMod val="75000"/>
                </a:schemeClr>
              </a:solidFill>
            </a:endParaRPr>
          </a:p>
          <a:p>
            <a:pPr lvl="0">
              <a:buNone/>
            </a:pPr>
            <a:r>
              <a:rPr lang="zh-CN" altLang="en-US" b="1" dirty="0">
                <a:solidFill>
                  <a:schemeClr val="accent2">
                    <a:lumMod val="75000"/>
                  </a:schemeClr>
                </a:solidFill>
              </a:rPr>
              <a:t>他的手</a:t>
            </a:r>
            <a:r>
              <a:rPr lang="zh-CN" altLang="en-US" b="1" dirty="0" smtClean="0">
                <a:solidFill>
                  <a:schemeClr val="accent2">
                    <a:lumMod val="75000"/>
                  </a:schemeClr>
                </a:solidFill>
              </a:rPr>
              <a:t>段</a:t>
            </a:r>
            <a:endParaRPr lang="en-US" altLang="zh-CN" b="1" dirty="0" smtClean="0">
              <a:solidFill>
                <a:schemeClr val="accent2">
                  <a:lumMod val="75000"/>
                </a:schemeClr>
              </a:solidFill>
            </a:endParaRPr>
          </a:p>
          <a:p>
            <a:pPr lvl="0">
              <a:buNone/>
            </a:pPr>
            <a:endParaRPr lang="en-GB" b="1" dirty="0" smtClean="0">
              <a:solidFill>
                <a:schemeClr val="accent2">
                  <a:lumMod val="75000"/>
                </a:schemeClr>
              </a:solidFill>
            </a:endParaRPr>
          </a:p>
          <a:p>
            <a:pPr lvl="0">
              <a:buNone/>
            </a:pPr>
            <a:r>
              <a:rPr lang="zh-CN" altLang="en-US" b="1" dirty="0">
                <a:solidFill>
                  <a:schemeClr val="accent2">
                    <a:lumMod val="75000"/>
                  </a:schemeClr>
                </a:solidFill>
              </a:rPr>
              <a:t>他的手</a:t>
            </a:r>
            <a:endParaRPr lang="en-GB" dirty="0"/>
          </a:p>
        </p:txBody>
      </p:sp>
      <p:pic>
        <p:nvPicPr>
          <p:cNvPr id="6" name="Picture 5" descr="bible-reading.jpg"/>
          <p:cNvPicPr>
            <a:picLocks noChangeAspect="1"/>
          </p:cNvPicPr>
          <p:nvPr/>
        </p:nvPicPr>
        <p:blipFill>
          <a:blip r:embed="rId2" cstate="print"/>
          <a:stretch>
            <a:fillRect/>
          </a:stretch>
        </p:blipFill>
        <p:spPr>
          <a:xfrm>
            <a:off x="3779912" y="1052736"/>
            <a:ext cx="3823072" cy="2546166"/>
          </a:xfrm>
          <a:prstGeom prst="rect">
            <a:avLst/>
          </a:prstGeom>
          <a:effectLst>
            <a:softEdge rad="127000"/>
          </a:effectLst>
        </p:spPr>
      </p:pic>
      <p:pic>
        <p:nvPicPr>
          <p:cNvPr id="7" name="Picture 6" descr="finger-of-God-300x176.jpg"/>
          <p:cNvPicPr>
            <a:picLocks noChangeAspect="1"/>
          </p:cNvPicPr>
          <p:nvPr/>
        </p:nvPicPr>
        <p:blipFill>
          <a:blip r:embed="rId3" cstate="print"/>
          <a:stretch>
            <a:fillRect/>
          </a:stretch>
        </p:blipFill>
        <p:spPr>
          <a:xfrm>
            <a:off x="3707904" y="4077072"/>
            <a:ext cx="3962168" cy="2324472"/>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solidFill>
                  <a:schemeClr val="accent2">
                    <a:lumMod val="50000"/>
                  </a:schemeClr>
                </a:solidFill>
              </a:rPr>
              <a:t>圣灵</a:t>
            </a:r>
            <a:endParaRPr lang="en-GB" b="1" dirty="0">
              <a:solidFill>
                <a:schemeClr val="accent2">
                  <a:lumMod val="50000"/>
                </a:schemeClr>
              </a:solidFill>
            </a:endParaRPr>
          </a:p>
        </p:txBody>
      </p:sp>
      <p:sp>
        <p:nvSpPr>
          <p:cNvPr id="3" name="Content Placeholder 2"/>
          <p:cNvSpPr>
            <a:spLocks noGrp="1"/>
          </p:cNvSpPr>
          <p:nvPr>
            <p:ph idx="1"/>
          </p:nvPr>
        </p:nvSpPr>
        <p:spPr/>
        <p:txBody>
          <a:bodyPr/>
          <a:lstStyle/>
          <a:p>
            <a:pPr algn="ctr">
              <a:buNone/>
            </a:pPr>
            <a:r>
              <a:rPr lang="zh-CN" altLang="en-US" dirty="0">
                <a:solidFill>
                  <a:schemeClr val="accent2">
                    <a:lumMod val="50000"/>
                  </a:schemeClr>
                </a:solidFill>
              </a:rPr>
              <a:t>神的力量通过实现具体的</a:t>
            </a:r>
            <a:r>
              <a:rPr lang="zh-CN" altLang="en-US" dirty="0" smtClean="0">
                <a:solidFill>
                  <a:schemeClr val="accent2">
                    <a:lumMod val="50000"/>
                  </a:schemeClr>
                </a:solidFill>
              </a:rPr>
              <a:t>事情</a:t>
            </a:r>
            <a:r>
              <a:rPr lang="zh-CN" altLang="en-US" dirty="0">
                <a:solidFill>
                  <a:schemeClr val="accent2">
                    <a:lumMod val="50000"/>
                  </a:schemeClr>
                </a:solidFill>
              </a:rPr>
              <a:t>得以</a:t>
            </a:r>
            <a:r>
              <a:rPr lang="zh-CN" altLang="en-US" dirty="0" smtClean="0">
                <a:solidFill>
                  <a:schemeClr val="accent2">
                    <a:lumMod val="50000"/>
                  </a:schemeClr>
                </a:solidFill>
              </a:rPr>
              <a:t>展示</a:t>
            </a:r>
            <a:r>
              <a:rPr lang="en-US" altLang="zh-CN" dirty="0" smtClean="0">
                <a:solidFill>
                  <a:schemeClr val="accent2">
                    <a:lumMod val="50000"/>
                  </a:schemeClr>
                </a:solidFill>
              </a:rPr>
              <a:t>-</a:t>
            </a:r>
            <a:r>
              <a:rPr lang="zh-CN" altLang="en-US" dirty="0" smtClean="0">
                <a:solidFill>
                  <a:schemeClr val="accent2">
                    <a:lumMod val="50000"/>
                  </a:schemeClr>
                </a:solidFill>
              </a:rPr>
              <a:t>他</a:t>
            </a:r>
            <a:r>
              <a:rPr lang="zh-CN" altLang="en-US" dirty="0">
                <a:solidFill>
                  <a:schemeClr val="accent2">
                    <a:lumMod val="50000"/>
                  </a:schemeClr>
                </a:solidFill>
              </a:rPr>
              <a:t>的圣洁</a:t>
            </a:r>
            <a:endParaRPr lang="en-GB" dirty="0">
              <a:solidFill>
                <a:schemeClr val="accent2">
                  <a:lumMod val="50000"/>
                </a:schemeClr>
              </a:solidFill>
            </a:endParaRPr>
          </a:p>
        </p:txBody>
      </p:sp>
      <p:pic>
        <p:nvPicPr>
          <p:cNvPr id="4" name="Picture 3" descr="elijah fire heaven.jpg"/>
          <p:cNvPicPr>
            <a:picLocks noChangeAspect="1"/>
          </p:cNvPicPr>
          <p:nvPr/>
        </p:nvPicPr>
        <p:blipFill>
          <a:blip r:embed="rId2" cstate="print"/>
          <a:stretch>
            <a:fillRect/>
          </a:stretch>
        </p:blipFill>
        <p:spPr>
          <a:xfrm>
            <a:off x="2267744" y="2852936"/>
            <a:ext cx="4721578" cy="3538339"/>
          </a:xfrm>
          <a:prstGeom prst="rect">
            <a:avLst/>
          </a:prstGeom>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dirty="0">
                <a:solidFill>
                  <a:schemeClr val="tx2">
                    <a:lumMod val="50000"/>
                  </a:schemeClr>
                </a:solidFill>
              </a:rPr>
              <a:t>圣灵等同于神的能力：</a:t>
            </a:r>
            <a:endParaRPr lang="en-GB" b="1" dirty="0">
              <a:solidFill>
                <a:schemeClr val="tx2">
                  <a:lumMod val="50000"/>
                </a:schemeClr>
              </a:solidFill>
            </a:endParaRPr>
          </a:p>
        </p:txBody>
      </p:sp>
      <p:sp>
        <p:nvSpPr>
          <p:cNvPr id="3" name="Content Placeholder 2"/>
          <p:cNvSpPr>
            <a:spLocks noGrp="1"/>
          </p:cNvSpPr>
          <p:nvPr>
            <p:ph idx="1"/>
          </p:nvPr>
        </p:nvSpPr>
        <p:spPr>
          <a:xfrm>
            <a:off x="251520" y="1268760"/>
            <a:ext cx="8712968" cy="5256584"/>
          </a:xfrm>
        </p:spPr>
        <p:txBody>
          <a:bodyPr>
            <a:normAutofit fontScale="85000" lnSpcReduction="10000"/>
          </a:bodyPr>
          <a:lstStyle/>
          <a:p>
            <a:pPr lvl="0"/>
            <a:r>
              <a:rPr lang="zh-CN" altLang="en-US" dirty="0"/>
              <a:t>“圣灵要临到你</a:t>
            </a:r>
            <a:r>
              <a:rPr lang="en-US" altLang="zh-CN" dirty="0"/>
              <a:t>(</a:t>
            </a:r>
            <a:r>
              <a:rPr lang="zh-CN" altLang="en-US" dirty="0"/>
              <a:t>玛丽亚</a:t>
            </a:r>
            <a:r>
              <a:rPr lang="en-US" altLang="zh-CN" dirty="0"/>
              <a:t>)</a:t>
            </a:r>
            <a:r>
              <a:rPr lang="zh-CN" altLang="en-US" dirty="0"/>
              <a:t>身上，至高者的能力要萌庇你”</a:t>
            </a:r>
            <a:r>
              <a:rPr lang="en-US" altLang="zh-CN" dirty="0"/>
              <a:t>(</a:t>
            </a:r>
            <a:r>
              <a:rPr lang="zh-CN" altLang="en-US" dirty="0"/>
              <a:t>路加福音</a:t>
            </a:r>
            <a:r>
              <a:rPr lang="en-US" altLang="zh-CN" dirty="0"/>
              <a:t>1:35</a:t>
            </a:r>
            <a:r>
              <a:rPr lang="en-US" altLang="zh-CN" dirty="0" smtClean="0"/>
              <a:t>)</a:t>
            </a:r>
          </a:p>
          <a:p>
            <a:pPr lvl="0"/>
            <a:r>
              <a:rPr lang="zh-CN" altLang="en-US" dirty="0"/>
              <a:t>“圣灵的能力</a:t>
            </a:r>
            <a:r>
              <a:rPr lang="en-US" altLang="zh-CN" dirty="0"/>
              <a:t>……</a:t>
            </a:r>
            <a:r>
              <a:rPr lang="zh-CN" altLang="en-US" dirty="0"/>
              <a:t>神迹奇事的能力，并圣灵的能力”</a:t>
            </a:r>
            <a:r>
              <a:rPr lang="en-US" altLang="zh-CN" dirty="0"/>
              <a:t>(</a:t>
            </a:r>
            <a:r>
              <a:rPr lang="zh-CN" altLang="en-US" dirty="0"/>
              <a:t>罗马书</a:t>
            </a:r>
            <a:r>
              <a:rPr lang="en-US" altLang="zh-CN" dirty="0"/>
              <a:t>15:13,19</a:t>
            </a:r>
            <a:r>
              <a:rPr lang="en-US" altLang="zh-CN" dirty="0" smtClean="0"/>
              <a:t>)</a:t>
            </a:r>
          </a:p>
          <a:p>
            <a:pPr lvl="0"/>
            <a:r>
              <a:rPr lang="zh-CN" altLang="en-US" dirty="0"/>
              <a:t>“我们的福音传到</a:t>
            </a:r>
            <a:r>
              <a:rPr lang="en-US" altLang="zh-CN" dirty="0"/>
              <a:t>……</a:t>
            </a:r>
            <a:r>
              <a:rPr lang="zh-CN" altLang="en-US" dirty="0"/>
              <a:t>在乎权能和圣灵”</a:t>
            </a:r>
            <a:r>
              <a:rPr lang="en-US" altLang="zh-CN" dirty="0"/>
              <a:t>(</a:t>
            </a:r>
            <a:r>
              <a:rPr lang="zh-CN" altLang="en-US" dirty="0"/>
              <a:t>帖撒罗尼加前书</a:t>
            </a:r>
            <a:r>
              <a:rPr lang="en-US" altLang="zh-CN" dirty="0"/>
              <a:t>1:5</a:t>
            </a:r>
            <a:r>
              <a:rPr lang="en-US" altLang="zh-CN" dirty="0" smtClean="0"/>
              <a:t>)</a:t>
            </a:r>
          </a:p>
          <a:p>
            <a:pPr lvl="0"/>
            <a:r>
              <a:rPr lang="zh-CN" altLang="en-US" dirty="0"/>
              <a:t>父所应许的降在你们身上。你们要在城里等候</a:t>
            </a:r>
            <a:r>
              <a:rPr lang="en-GB" dirty="0" smtClean="0"/>
              <a:t>“</a:t>
            </a:r>
            <a:r>
              <a:rPr lang="zh-CN" altLang="en-US" dirty="0"/>
              <a:t>领受从上头来的能力</a:t>
            </a:r>
            <a:r>
              <a:rPr lang="en-GB" dirty="0" smtClean="0"/>
              <a:t>” (</a:t>
            </a:r>
            <a:r>
              <a:rPr lang="zh-CN" altLang="en-US" dirty="0"/>
              <a:t>路加</a:t>
            </a:r>
            <a:r>
              <a:rPr lang="en-GB" dirty="0" smtClean="0"/>
              <a:t>. 24:49).</a:t>
            </a:r>
          </a:p>
          <a:p>
            <a:pPr lvl="0"/>
            <a:r>
              <a:rPr lang="zh-CN" altLang="en-US" dirty="0"/>
              <a:t>耶稣自己被“膏拿</a:t>
            </a:r>
            <a:r>
              <a:rPr lang="en-US" altLang="zh-CN" dirty="0"/>
              <a:t>…</a:t>
            </a:r>
            <a:r>
              <a:rPr lang="zh-CN" altLang="en-US" dirty="0"/>
              <a:t>以圣灵和能力”</a:t>
            </a:r>
            <a:r>
              <a:rPr lang="en-US" altLang="zh-CN" dirty="0"/>
              <a:t>(</a:t>
            </a:r>
            <a:r>
              <a:rPr lang="zh-CN" altLang="en-US" dirty="0"/>
              <a:t>使徒行传</a:t>
            </a:r>
            <a:r>
              <a:rPr lang="en-US" altLang="zh-CN" dirty="0"/>
              <a:t>10:38</a:t>
            </a:r>
            <a:r>
              <a:rPr lang="en-US" altLang="zh-CN" dirty="0" smtClean="0"/>
              <a:t>)</a:t>
            </a:r>
          </a:p>
          <a:p>
            <a:pPr lvl="0"/>
            <a:r>
              <a:rPr lang="en-GB" dirty="0" smtClean="0"/>
              <a:t> “</a:t>
            </a:r>
            <a:r>
              <a:rPr lang="zh-CN" altLang="en-US" dirty="0" smtClean="0"/>
              <a:t>应许的圣灵</a:t>
            </a:r>
            <a:r>
              <a:rPr lang="en-GB" dirty="0" smtClean="0"/>
              <a:t>” (</a:t>
            </a:r>
            <a:r>
              <a:rPr lang="zh-CN" altLang="en-US" dirty="0"/>
              <a:t>使徒</a:t>
            </a:r>
            <a:r>
              <a:rPr lang="en-GB" dirty="0" smtClean="0"/>
              <a:t> 1:5)</a:t>
            </a:r>
            <a:r>
              <a:rPr lang="zh-CN" altLang="en-US" dirty="0" smtClean="0"/>
              <a:t>被定义为</a:t>
            </a:r>
            <a:r>
              <a:rPr lang="en-GB" dirty="0" smtClean="0"/>
              <a:t>“</a:t>
            </a:r>
            <a:r>
              <a:rPr lang="zh-CN" altLang="en-US" i="1" dirty="0"/>
              <a:t>领受从上头来的能力</a:t>
            </a:r>
            <a:r>
              <a:rPr lang="en-GB" dirty="0" smtClean="0"/>
              <a:t>” </a:t>
            </a:r>
            <a:r>
              <a:rPr lang="zh-CN" altLang="en-US" dirty="0" smtClean="0"/>
              <a:t>路加</a:t>
            </a:r>
            <a:r>
              <a:rPr lang="en-GB" dirty="0" smtClean="0"/>
              <a:t>. 24:49.</a:t>
            </a:r>
            <a:r>
              <a:rPr lang="zh-CN" altLang="en-US" dirty="0"/>
              <a:t>圣灵降临在你们身上，你们就必得着能力</a:t>
            </a:r>
            <a:r>
              <a:rPr lang="en-GB" dirty="0" smtClean="0"/>
              <a:t>(</a:t>
            </a:r>
            <a:r>
              <a:rPr lang="zh-CN" altLang="en-US" dirty="0" smtClean="0"/>
              <a:t>使徒</a:t>
            </a:r>
            <a:r>
              <a:rPr lang="en-GB" dirty="0" smtClean="0"/>
              <a:t> 1:8).</a:t>
            </a:r>
          </a:p>
          <a:p>
            <a:endParaRPr lang="en-GB" dirty="0"/>
          </a:p>
        </p:txBody>
      </p:sp>
      <p:pic>
        <p:nvPicPr>
          <p:cNvPr id="4" name="Picture 3" descr="JesusBaptism.jpg"/>
          <p:cNvPicPr>
            <a:picLocks noChangeAspect="1"/>
          </p:cNvPicPr>
          <p:nvPr/>
        </p:nvPicPr>
        <p:blipFill>
          <a:blip r:embed="rId3" cstate="print"/>
          <a:stretch>
            <a:fillRect/>
          </a:stretch>
        </p:blipFill>
        <p:spPr>
          <a:xfrm>
            <a:off x="5446549" y="4044344"/>
            <a:ext cx="3707904" cy="2780928"/>
          </a:xfrm>
          <a:prstGeom prst="rect">
            <a:avLst/>
          </a:prstGeom>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91D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GB" dirty="0" smtClean="0">
                <a:solidFill>
                  <a:srgbClr val="FFFFCC"/>
                </a:solidFill>
                <a:effectLst>
                  <a:glow rad="101600">
                    <a:srgbClr val="FF9900">
                      <a:alpha val="60000"/>
                    </a:srgbClr>
                  </a:glow>
                </a:effectLst>
              </a:rPr>
              <a:t>2.2</a:t>
            </a:r>
            <a:r>
              <a:rPr lang="zh-CN" altLang="en-US" dirty="0">
                <a:solidFill>
                  <a:srgbClr val="FFFFCC"/>
                </a:solidFill>
                <a:effectLst>
                  <a:glow rad="101600">
                    <a:srgbClr val="FF9900">
                      <a:alpha val="60000"/>
                    </a:srgbClr>
                  </a:glow>
                </a:effectLst>
              </a:rPr>
              <a:t>神的灵示</a:t>
            </a:r>
            <a:r>
              <a:rPr lang="en-GB" dirty="0" smtClean="0">
                <a:solidFill>
                  <a:srgbClr val="FFFFCC"/>
                </a:solidFill>
                <a:effectLst>
                  <a:glow rad="101600">
                    <a:srgbClr val="FF9900">
                      <a:alpha val="60000"/>
                    </a:srgbClr>
                  </a:glow>
                </a:effectLst>
              </a:rPr>
              <a:t/>
            </a:r>
            <a:br>
              <a:rPr lang="en-GB" dirty="0" smtClean="0">
                <a:solidFill>
                  <a:srgbClr val="FFFFCC"/>
                </a:solidFill>
                <a:effectLst>
                  <a:glow rad="101600">
                    <a:srgbClr val="FF9900">
                      <a:alpha val="60000"/>
                    </a:srgbClr>
                  </a:glow>
                </a:effectLst>
              </a:rPr>
            </a:br>
            <a:r>
              <a:rPr lang="zh-CN" altLang="en-US" dirty="0">
                <a:solidFill>
                  <a:srgbClr val="FFFFCC"/>
                </a:solidFill>
                <a:effectLst>
                  <a:glow rad="101600">
                    <a:srgbClr val="FF9900">
                      <a:alpha val="60000"/>
                    </a:srgbClr>
                  </a:glow>
                </a:effectLst>
              </a:rPr>
              <a:t>神的</a:t>
            </a:r>
            <a:r>
              <a:rPr lang="zh-CN" altLang="en-US" dirty="0" smtClean="0">
                <a:solidFill>
                  <a:srgbClr val="FFFFCC"/>
                </a:solidFill>
                <a:effectLst>
                  <a:glow rad="101600">
                    <a:srgbClr val="FF9900">
                      <a:alpha val="60000"/>
                    </a:srgbClr>
                  </a:glow>
                </a:effectLst>
              </a:rPr>
              <a:t>灵和道</a:t>
            </a:r>
            <a:endParaRPr lang="en-GB" dirty="0">
              <a:solidFill>
                <a:srgbClr val="FFFFCC"/>
              </a:solidFill>
              <a:effectLst>
                <a:glow rad="101600">
                  <a:srgbClr val="FF9900">
                    <a:alpha val="60000"/>
                  </a:srgbClr>
                </a:glow>
              </a:effectLst>
            </a:endParaRPr>
          </a:p>
        </p:txBody>
      </p:sp>
      <p:sp>
        <p:nvSpPr>
          <p:cNvPr id="3" name="Content Placeholder 2"/>
          <p:cNvSpPr>
            <a:spLocks noGrp="1"/>
          </p:cNvSpPr>
          <p:nvPr>
            <p:ph idx="1"/>
          </p:nvPr>
        </p:nvSpPr>
        <p:spPr>
          <a:xfrm>
            <a:off x="251520" y="1600200"/>
            <a:ext cx="8640960" cy="3412975"/>
          </a:xfrm>
        </p:spPr>
        <p:txBody>
          <a:bodyPr>
            <a:normAutofit fontScale="92500" lnSpcReduction="20000"/>
          </a:bodyPr>
          <a:lstStyle/>
          <a:p>
            <a:pPr>
              <a:buNone/>
            </a:pPr>
            <a:r>
              <a:rPr lang="zh-CN" altLang="en-US" dirty="0">
                <a:solidFill>
                  <a:srgbClr val="FFFFCC"/>
                </a:solidFill>
              </a:rPr>
              <a:t>“借他的灵使天有饰”</a:t>
            </a:r>
            <a:r>
              <a:rPr lang="en-US" altLang="zh-CN" dirty="0">
                <a:solidFill>
                  <a:srgbClr val="FFFFCC"/>
                </a:solidFill>
              </a:rPr>
              <a:t>(</a:t>
            </a:r>
            <a:r>
              <a:rPr lang="zh-CN" altLang="en-US" dirty="0">
                <a:solidFill>
                  <a:srgbClr val="FFFFCC"/>
                </a:solidFill>
              </a:rPr>
              <a:t>约伯记</a:t>
            </a:r>
            <a:r>
              <a:rPr lang="en-US" altLang="zh-CN" dirty="0">
                <a:solidFill>
                  <a:srgbClr val="FFFFCC"/>
                </a:solidFill>
              </a:rPr>
              <a:t>26:13)</a:t>
            </a:r>
            <a:r>
              <a:rPr lang="zh-CN" altLang="en-US" dirty="0">
                <a:solidFill>
                  <a:srgbClr val="FFFFCC"/>
                </a:solidFill>
              </a:rPr>
              <a:t>神的灵运行在水面上，产生了现有的造物</a:t>
            </a:r>
            <a:r>
              <a:rPr lang="en-US" altLang="zh-CN" dirty="0">
                <a:solidFill>
                  <a:srgbClr val="FFFFCC"/>
                </a:solidFill>
              </a:rPr>
              <a:t>(</a:t>
            </a:r>
            <a:r>
              <a:rPr lang="zh-CN" altLang="en-US" dirty="0">
                <a:solidFill>
                  <a:srgbClr val="FFFFCC"/>
                </a:solidFill>
              </a:rPr>
              <a:t>创世记</a:t>
            </a:r>
            <a:r>
              <a:rPr lang="en-US" altLang="zh-CN" dirty="0">
                <a:solidFill>
                  <a:srgbClr val="FFFFCC"/>
                </a:solidFill>
              </a:rPr>
              <a:t>1:2)</a:t>
            </a:r>
            <a:r>
              <a:rPr lang="zh-CN" altLang="en-US" dirty="0">
                <a:solidFill>
                  <a:srgbClr val="FFFFCC"/>
                </a:solidFill>
              </a:rPr>
              <a:t>。然而，我们又读到“借神的话语”世界得以创造，正如在创世记中叙述性的记录里，“神说”要有什么，就有了什么。所以，神的灵在他的话语中很好地反映了出来如同我们的言语反映了我们的内在思想和愿望“真正的我们”。耶稣明智地指出：“心里所充满的，口里就说出来”</a:t>
            </a:r>
            <a:r>
              <a:rPr lang="en-US" altLang="zh-CN" dirty="0">
                <a:solidFill>
                  <a:srgbClr val="FFFFCC"/>
                </a:solidFill>
              </a:rPr>
              <a:t>(</a:t>
            </a:r>
            <a:r>
              <a:rPr lang="zh-CN" altLang="en-US" dirty="0">
                <a:solidFill>
                  <a:srgbClr val="FFFFCC"/>
                </a:solidFill>
              </a:rPr>
              <a:t>马太福音</a:t>
            </a:r>
            <a:r>
              <a:rPr lang="en-US" altLang="zh-CN" dirty="0">
                <a:solidFill>
                  <a:srgbClr val="FFFFCC"/>
                </a:solidFill>
              </a:rPr>
              <a:t>12:34)</a:t>
            </a:r>
            <a:r>
              <a:rPr lang="zh-CN" altLang="en-US" dirty="0">
                <a:solidFill>
                  <a:srgbClr val="FFFFCC"/>
                </a:solidFill>
              </a:rPr>
              <a:t>。</a:t>
            </a:r>
            <a:endParaRPr lang="en-GB" dirty="0">
              <a:solidFill>
                <a:srgbClr val="FFFFCC"/>
              </a:solidFill>
            </a:endParaRPr>
          </a:p>
        </p:txBody>
      </p:sp>
      <p:pic>
        <p:nvPicPr>
          <p:cNvPr id="4" name="Picture 3" descr="Galaxy.jpg"/>
          <p:cNvPicPr>
            <a:picLocks noChangeAspect="1"/>
          </p:cNvPicPr>
          <p:nvPr/>
        </p:nvPicPr>
        <p:blipFill>
          <a:blip r:embed="rId2" cstate="print"/>
          <a:stretch>
            <a:fillRect/>
          </a:stretch>
        </p:blipFill>
        <p:spPr>
          <a:xfrm>
            <a:off x="1835696" y="4566213"/>
            <a:ext cx="5616624" cy="2291787"/>
          </a:xfrm>
          <a:prstGeom prst="rect">
            <a:avLst/>
          </a:prstGeo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t>
            </a:r>
            <a:r>
              <a:rPr lang="zh-CN" altLang="en-US" dirty="0"/>
              <a:t>圣经</a:t>
            </a:r>
            <a:r>
              <a:rPr lang="en-US" altLang="zh-CN" dirty="0"/>
              <a:t>》</a:t>
            </a:r>
            <a:r>
              <a:rPr lang="zh-CN" altLang="en-US" dirty="0"/>
              <a:t>的作者们</a:t>
            </a:r>
            <a:endParaRPr lang="en-GB" dirty="0"/>
          </a:p>
        </p:txBody>
      </p:sp>
      <p:sp>
        <p:nvSpPr>
          <p:cNvPr id="3" name="Content Placeholder 2"/>
          <p:cNvSpPr>
            <a:spLocks noGrp="1"/>
          </p:cNvSpPr>
          <p:nvPr>
            <p:ph idx="1"/>
          </p:nvPr>
        </p:nvSpPr>
        <p:spPr/>
        <p:txBody>
          <a:bodyPr>
            <a:normAutofit/>
          </a:bodyPr>
          <a:lstStyle/>
          <a:p>
            <a:r>
              <a:rPr lang="zh-CN" altLang="en-US" dirty="0"/>
              <a:t>神就是通过“灵示”使他的灵得以神奇地表达的。“灵示”这个词是以“灵”为基础的</a:t>
            </a:r>
            <a:r>
              <a:rPr lang="zh-CN" altLang="en-US" dirty="0" smtClean="0"/>
              <a:t>：</a:t>
            </a:r>
            <a:endParaRPr lang="en-US" altLang="zh-CN" dirty="0" smtClean="0"/>
          </a:p>
          <a:p>
            <a:r>
              <a:rPr lang="en-GB" b="1" cap="small" dirty="0" smtClean="0"/>
              <a:t>In-spirit-</a:t>
            </a:r>
            <a:r>
              <a:rPr lang="en-GB" b="1" cap="small" dirty="0" err="1" smtClean="0"/>
              <a:t>ation</a:t>
            </a:r>
            <a:endParaRPr lang="en-GB" dirty="0" smtClean="0"/>
          </a:p>
          <a:p>
            <a:r>
              <a:rPr lang="en-GB" dirty="0" smtClean="0"/>
              <a:t>“</a:t>
            </a:r>
            <a:r>
              <a:rPr lang="zh-CN" altLang="en-US" dirty="0"/>
              <a:t>灵</a:t>
            </a:r>
            <a:r>
              <a:rPr lang="en-GB" dirty="0" smtClean="0"/>
              <a:t>” </a:t>
            </a:r>
            <a:r>
              <a:rPr lang="zh-CN" altLang="en-US" dirty="0" smtClean="0"/>
              <a:t>意味着</a:t>
            </a:r>
            <a:r>
              <a:rPr lang="en-GB" dirty="0" smtClean="0"/>
              <a:t> “</a:t>
            </a:r>
            <a:r>
              <a:rPr lang="zh-CN" altLang="en-US" dirty="0" smtClean="0"/>
              <a:t>吸</a:t>
            </a:r>
            <a:r>
              <a:rPr lang="en-GB" dirty="0" smtClean="0"/>
              <a:t>” </a:t>
            </a:r>
            <a:r>
              <a:rPr lang="zh-CN" altLang="en-US" dirty="0" smtClean="0"/>
              <a:t>或者呼吸</a:t>
            </a:r>
            <a:r>
              <a:rPr lang="en-GB" dirty="0" smtClean="0"/>
              <a:t>, </a:t>
            </a:r>
            <a:r>
              <a:rPr lang="zh-CN" altLang="en-US" dirty="0"/>
              <a:t>“灵示”这个</a:t>
            </a:r>
            <a:r>
              <a:rPr lang="zh-CN" altLang="en-US" dirty="0" smtClean="0"/>
              <a:t>词意味着</a:t>
            </a:r>
            <a:r>
              <a:rPr lang="en-GB" dirty="0" smtClean="0"/>
              <a:t>“</a:t>
            </a:r>
            <a:r>
              <a:rPr lang="zh-CN" altLang="en-US" dirty="0" smtClean="0"/>
              <a:t>吸气</a:t>
            </a:r>
            <a:r>
              <a:rPr lang="en-GB" dirty="0" smtClean="0"/>
              <a:t>”.</a:t>
            </a:r>
            <a:r>
              <a:rPr lang="zh-CN" altLang="en-US" dirty="0"/>
              <a:t>在神的“灵示”下写下来的话语是神</a:t>
            </a:r>
            <a:r>
              <a:rPr lang="zh-CN" altLang="en-US" dirty="0" smtClean="0"/>
              <a:t>的气或灵。</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4553</TotalTime>
  <Words>2844</Words>
  <Application>Microsoft Office PowerPoint</Application>
  <PresentationFormat>全屏显示(4:3)</PresentationFormat>
  <Paragraphs>154</Paragraphs>
  <Slides>37</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39" baseType="lpstr">
      <vt:lpstr>Office Theme</vt:lpstr>
      <vt:lpstr>Image</vt:lpstr>
      <vt:lpstr>第2章:神的灵</vt:lpstr>
      <vt:lpstr>2.1神的灵：定义</vt:lpstr>
      <vt:lpstr>PowerPoint 演示文稿</vt:lpstr>
      <vt:lpstr>虽然神的身体在天上，而他却通过他的灵出现在每个地方。 </vt:lpstr>
      <vt:lpstr>神的灵于是被描述为： </vt:lpstr>
      <vt:lpstr>圣灵</vt:lpstr>
      <vt:lpstr>圣灵等同于神的能力：</vt:lpstr>
      <vt:lpstr>2.2神的灵示 神的灵和道</vt:lpstr>
      <vt:lpstr>《圣经》的作者们</vt:lpstr>
      <vt:lpstr>提摩太后书3:15-17</vt:lpstr>
      <vt:lpstr>PowerPoint 演示文稿</vt:lpstr>
      <vt:lpstr>2 彼特. 1:16,19-21</vt:lpstr>
      <vt:lpstr>PowerPoint 演示文稿</vt:lpstr>
      <vt:lpstr>也可以这样说</vt:lpstr>
      <vt:lpstr>PowerPoint 演示文稿</vt:lpstr>
      <vt:lpstr>PowerPoint 演示文稿</vt:lpstr>
      <vt:lpstr>以下几种翻译</vt:lpstr>
      <vt:lpstr>2.3圣灵的恩赐</vt:lpstr>
      <vt:lpstr>恩赐都有着特别的目的和日期</vt:lpstr>
      <vt:lpstr>PowerPoint 演示文稿</vt:lpstr>
      <vt:lpstr>PowerPoint 演示文稿</vt:lpstr>
      <vt:lpstr>圣灵恩赐在一世纪时出现的原因 </vt:lpstr>
      <vt:lpstr>特定时期的特定事件</vt:lpstr>
      <vt:lpstr>一世纪的圣灵恩赐 </vt:lpstr>
      <vt:lpstr>一世纪的圣灵恩赐</vt:lpstr>
      <vt:lpstr>一世纪的圣灵恩赐</vt:lpstr>
      <vt:lpstr>2.4圣灵恩赐的收回</vt:lpstr>
      <vt:lpstr>耶稣再次降临时，圣灵将被赐予信徒</vt:lpstr>
      <vt:lpstr>一世纪和耶稣再次降临之间圣灵恩赐被收回</vt:lpstr>
      <vt:lpstr>一旦“经文”被默示写完，恩赐被收回</vt:lpstr>
      <vt:lpstr>当今对拥有恩赐的宣称</vt:lpstr>
      <vt:lpstr>五旬节聚会中等待治愈都是徒劳的</vt:lpstr>
      <vt:lpstr>话题3：圣灵是一个人吗？</vt:lpstr>
      <vt:lpstr>拟人化的原则</vt:lpstr>
      <vt:lpstr>PowerPoint 演示文稿</vt:lpstr>
      <vt:lpstr>话题4:  拟人化的原则</vt:lpstr>
      <vt:lpstr>第二章：问题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D</cp:lastModifiedBy>
  <cp:revision>90</cp:revision>
  <dcterms:created xsi:type="dcterms:W3CDTF">2012-04-15T06:30:21Z</dcterms:created>
  <dcterms:modified xsi:type="dcterms:W3CDTF">2012-08-12T15:02:47Z</dcterms:modified>
</cp:coreProperties>
</file>