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64" r:id="rId3"/>
    <p:sldId id="274" r:id="rId4"/>
    <p:sldId id="275" r:id="rId5"/>
    <p:sldId id="276" r:id="rId6"/>
    <p:sldId id="257" r:id="rId7"/>
    <p:sldId id="277" r:id="rId8"/>
    <p:sldId id="278" r:id="rId9"/>
    <p:sldId id="265" r:id="rId10"/>
    <p:sldId id="279" r:id="rId11"/>
    <p:sldId id="281" r:id="rId12"/>
    <p:sldId id="280" r:id="rId13"/>
    <p:sldId id="282" r:id="rId14"/>
    <p:sldId id="283" r:id="rId15"/>
    <p:sldId id="258" r:id="rId16"/>
    <p:sldId id="266" r:id="rId17"/>
    <p:sldId id="284" r:id="rId18"/>
    <p:sldId id="285" r:id="rId19"/>
    <p:sldId id="286" r:id="rId20"/>
    <p:sldId id="287" r:id="rId21"/>
    <p:sldId id="288" r:id="rId22"/>
    <p:sldId id="289" r:id="rId23"/>
    <p:sldId id="267" r:id="rId24"/>
    <p:sldId id="290" r:id="rId25"/>
    <p:sldId id="291" r:id="rId26"/>
    <p:sldId id="292" r:id="rId27"/>
    <p:sldId id="293" r:id="rId28"/>
    <p:sldId id="273" r:id="rId29"/>
    <p:sldId id="296" r:id="rId30"/>
    <p:sldId id="259" r:id="rId31"/>
    <p:sldId id="268" r:id="rId32"/>
    <p:sldId id="260" r:id="rId33"/>
    <p:sldId id="324" r:id="rId34"/>
    <p:sldId id="261" r:id="rId35"/>
    <p:sldId id="294" r:id="rId36"/>
    <p:sldId id="297" r:id="rId37"/>
    <p:sldId id="327" r:id="rId38"/>
    <p:sldId id="295" r:id="rId39"/>
    <p:sldId id="325" r:id="rId40"/>
    <p:sldId id="269" r:id="rId41"/>
    <p:sldId id="298" r:id="rId42"/>
    <p:sldId id="299" r:id="rId43"/>
    <p:sldId id="300" r:id="rId44"/>
    <p:sldId id="301" r:id="rId45"/>
    <p:sldId id="302" r:id="rId46"/>
    <p:sldId id="303" r:id="rId47"/>
    <p:sldId id="270" r:id="rId48"/>
    <p:sldId id="304" r:id="rId49"/>
    <p:sldId id="305" r:id="rId50"/>
    <p:sldId id="271" r:id="rId51"/>
    <p:sldId id="306" r:id="rId52"/>
    <p:sldId id="307" r:id="rId53"/>
    <p:sldId id="308" r:id="rId54"/>
    <p:sldId id="309" r:id="rId55"/>
    <p:sldId id="310" r:id="rId56"/>
    <p:sldId id="272" r:id="rId57"/>
    <p:sldId id="311" r:id="rId58"/>
    <p:sldId id="317" r:id="rId59"/>
    <p:sldId id="312" r:id="rId60"/>
    <p:sldId id="313" r:id="rId61"/>
    <p:sldId id="314" r:id="rId62"/>
    <p:sldId id="315" r:id="rId63"/>
    <p:sldId id="316" r:id="rId64"/>
    <p:sldId id="318" r:id="rId65"/>
    <p:sldId id="319" r:id="rId66"/>
    <p:sldId id="320" r:id="rId67"/>
    <p:sldId id="326" r:id="rId68"/>
    <p:sldId id="321" r:id="rId69"/>
    <p:sldId id="322" r:id="rId70"/>
    <p:sldId id="32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8" autoAdjust="0"/>
  </p:normalViewPr>
  <p:slideViewPr>
    <p:cSldViewPr>
      <p:cViewPr>
        <p:scale>
          <a:sx n="90" d="100"/>
          <a:sy n="90" d="100"/>
        </p:scale>
        <p:origin x="-81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ACC51-AC2B-474E-8781-A2354E8A92A6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11025-36D4-4C0C-ACBB-463D4B3FED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D7ABD-D9D0-4FB1-A2F8-71D952ED21E9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C01CA-1607-4682-97C5-5444C8C07095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E08A0-5BD7-4A5A-ADC0-1E6CFC57BF5F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ko-KR" dirty="0" smtClean="0"/>
              <a:t>   .</a:t>
            </a:r>
            <a:endParaRPr lang="en-US" alt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B2C10-F97F-4BB1-8149-0AB85A29F336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  <a:p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A8684-0023-4783-B89A-AE99E8C25319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000"/>
              <a:t>So here is that chart again.</a:t>
            </a:r>
          </a:p>
          <a:p>
            <a:pPr>
              <a:lnSpc>
                <a:spcPct val="90000"/>
              </a:lnSpc>
            </a:pPr>
            <a:r>
              <a:rPr lang="en-US" altLang="ko-KR" sz="1000"/>
              <a:t>DIE TO SELF</a:t>
            </a:r>
            <a:br>
              <a:rPr lang="en-US" altLang="ko-KR" sz="1000"/>
            </a:br>
            <a:r>
              <a:rPr lang="en-US" altLang="ko-KR" sz="1000" b="1"/>
              <a:t>Col 3:3</a:t>
            </a:r>
            <a:r>
              <a:rPr lang="en-US" altLang="ko-KR" sz="1000"/>
              <a:t>  For you have died, and your life is hidden with Christ in God. </a:t>
            </a:r>
          </a:p>
          <a:p>
            <a:pPr>
              <a:lnSpc>
                <a:spcPct val="90000"/>
              </a:lnSpc>
            </a:pPr>
            <a:r>
              <a:rPr lang="en-US" altLang="ko-KR" sz="1000"/>
              <a:t>Col 3:4  When Christ who is your life appears, then you also will appear with him in glory. </a:t>
            </a:r>
          </a:p>
          <a:p>
            <a:pPr>
              <a:lnSpc>
                <a:spcPct val="90000"/>
              </a:lnSpc>
            </a:pPr>
            <a:r>
              <a:rPr lang="en-US" altLang="ko-KR" sz="1000"/>
              <a:t>Col 3:5  Put to death therefore what is earthly in you: sexual immorality, impurity, passion, evil desire, and covetousness, which is idolatry.</a:t>
            </a:r>
          </a:p>
          <a:p>
            <a:pPr>
              <a:lnSpc>
                <a:spcPct val="90000"/>
              </a:lnSpc>
            </a:pPr>
            <a:endParaRPr lang="en-US" altLang="ko-KR" sz="1000"/>
          </a:p>
          <a:p>
            <a:pPr>
              <a:lnSpc>
                <a:spcPct val="90000"/>
              </a:lnSpc>
            </a:pPr>
            <a:r>
              <a:rPr lang="en-US" altLang="ko-KR" sz="1000"/>
              <a:t>BORN AGAIN</a:t>
            </a:r>
          </a:p>
          <a:p>
            <a:pPr>
              <a:lnSpc>
                <a:spcPct val="90000"/>
              </a:lnSpc>
            </a:pPr>
            <a:r>
              <a:rPr lang="en-US" altLang="ko-KR" sz="1000"/>
              <a:t>Joh 3:3  Jesus answered and said unto him, Verily, verily, I say unto thee, Except a man be born again, he cannot see the kingdom of God. </a:t>
            </a:r>
          </a:p>
          <a:p>
            <a:pPr>
              <a:lnSpc>
                <a:spcPct val="90000"/>
              </a:lnSpc>
            </a:pPr>
            <a:endParaRPr lang="en-US" altLang="ko-KR" sz="1000"/>
          </a:p>
          <a:p>
            <a:pPr>
              <a:lnSpc>
                <a:spcPct val="90000"/>
              </a:lnSpc>
            </a:pPr>
            <a:r>
              <a:rPr lang="en-US" altLang="ko-KR" sz="1000"/>
              <a:t>RAISED ANEW</a:t>
            </a:r>
          </a:p>
          <a:p>
            <a:pPr>
              <a:lnSpc>
                <a:spcPct val="90000"/>
              </a:lnSpc>
            </a:pPr>
            <a:r>
              <a:rPr lang="en-US" altLang="ko-KR" sz="1000"/>
              <a:t>Col 3:1  If then you have been raised with Christ, seek the things that are above, where Christ is, seated at the right hand of God. </a:t>
            </a:r>
          </a:p>
          <a:p>
            <a:pPr>
              <a:lnSpc>
                <a:spcPct val="90000"/>
              </a:lnSpc>
            </a:pPr>
            <a:r>
              <a:rPr lang="en-US" altLang="ko-KR" sz="1000"/>
              <a:t>Rom 6:6  Knowing this, that our old man is crucified with </a:t>
            </a:r>
            <a:r>
              <a:rPr lang="en-US" altLang="ko-KR" sz="1000" i="1"/>
              <a:t>him,</a:t>
            </a:r>
            <a:r>
              <a:rPr lang="en-US" altLang="ko-KR" sz="1000"/>
              <a:t> that the body of sin might be destroyed, that henceforth we should not serve sin. </a:t>
            </a:r>
          </a:p>
          <a:p>
            <a:pPr>
              <a:lnSpc>
                <a:spcPct val="90000"/>
              </a:lnSpc>
            </a:pPr>
            <a:endParaRPr lang="en-US" altLang="ko-KR" sz="1000"/>
          </a:p>
          <a:p>
            <a:pPr>
              <a:lnSpc>
                <a:spcPct val="90000"/>
              </a:lnSpc>
            </a:pPr>
            <a:r>
              <a:rPr lang="en-US" altLang="ko-KR" sz="1000"/>
              <a:t>LIVE FOR CHRIST</a:t>
            </a:r>
          </a:p>
          <a:p>
            <a:pPr>
              <a:lnSpc>
                <a:spcPct val="90000"/>
              </a:lnSpc>
            </a:pPr>
            <a:r>
              <a:rPr lang="en-US" altLang="ko-KR" sz="1000"/>
              <a:t>Rom 6:8  Now if we have died with Christ, we believe that we will also live with him. </a:t>
            </a:r>
          </a:p>
          <a:p>
            <a:pPr>
              <a:lnSpc>
                <a:spcPct val="90000"/>
              </a:lnSpc>
            </a:pPr>
            <a:endParaRPr lang="en-US" altLang="ko-KR" sz="1000"/>
          </a:p>
          <a:p>
            <a:pPr>
              <a:lnSpc>
                <a:spcPct val="90000"/>
              </a:lnSpc>
            </a:pPr>
            <a:r>
              <a:rPr lang="en-US" altLang="ko-KR" sz="1000"/>
              <a:t>LIVE FOREVER</a:t>
            </a:r>
          </a:p>
          <a:p>
            <a:pPr>
              <a:lnSpc>
                <a:spcPct val="90000"/>
              </a:lnSpc>
            </a:pPr>
            <a:r>
              <a:rPr lang="en-US" altLang="ko-KR" sz="1000"/>
              <a:t>Joh 3:16  "For God so loved the world, that he gave his only Son, that whoever believes in him should not perish but have eternal life.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87137E-1AA3-4DD1-80E1-F5B24AF5C67A}" type="datetimeFigureOut">
              <a:rPr lang="en-GB" smtClean="0"/>
              <a:pPr/>
              <a:t>12/08/2012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900F71-8E52-4856-9AA0-E338388F0B7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GB" b="1" dirty="0" smtClean="0"/>
              <a:t> 4</a:t>
            </a:r>
            <a:r>
              <a:rPr lang="zh-CN" altLang="en-US" b="1" dirty="0" smtClean="0"/>
              <a:t>章</a:t>
            </a:r>
            <a:r>
              <a:rPr lang="en-GB" b="1" dirty="0" smtClean="0"/>
              <a:t>:</a:t>
            </a:r>
            <a:r>
              <a:rPr lang="zh-CN" altLang="en-US" dirty="0"/>
              <a:t>神与死亡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‘Nephesh’ and ‘</a:t>
            </a:r>
            <a:r>
              <a:rPr lang="en-GB" dirty="0" err="1" smtClean="0"/>
              <a:t>Psuche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在旧约希伯来语原文里‘灵魂’这词是‘</a:t>
            </a:r>
            <a:r>
              <a:rPr lang="en-US" altLang="zh-CN" dirty="0" err="1" smtClean="0"/>
              <a:t>nephesh</a:t>
            </a:r>
            <a:r>
              <a:rPr lang="en-US" altLang="zh-CN" dirty="0" smtClean="0"/>
              <a:t>’</a:t>
            </a:r>
            <a:r>
              <a:rPr lang="zh-CN" altLang="en-US" dirty="0" smtClean="0"/>
              <a:t>。</a:t>
            </a:r>
            <a:r>
              <a:rPr lang="en-GB" dirty="0" smtClean="0"/>
              <a:t>(</a:t>
            </a:r>
            <a:r>
              <a:rPr lang="zh-CN" altLang="en-US" dirty="0" smtClean="0"/>
              <a:t>分别是</a:t>
            </a:r>
            <a:r>
              <a:rPr lang="en-GB" dirty="0" smtClean="0"/>
              <a:t>‘Nephesh’ </a:t>
            </a:r>
            <a:r>
              <a:rPr lang="zh-CN" altLang="en-US" dirty="0"/>
              <a:t>和</a:t>
            </a:r>
            <a:r>
              <a:rPr lang="en-GB" dirty="0" smtClean="0"/>
              <a:t>‘</a:t>
            </a:r>
            <a:r>
              <a:rPr lang="en-GB" dirty="0" err="1" smtClean="0"/>
              <a:t>Psuche</a:t>
            </a:r>
            <a:r>
              <a:rPr lang="en-GB" dirty="0" smtClean="0"/>
              <a:t>’)</a:t>
            </a:r>
            <a:r>
              <a:rPr lang="zh-CN" altLang="en-US" dirty="0"/>
              <a:t>也分别被</a:t>
            </a:r>
            <a:r>
              <a:rPr lang="zh-CN" altLang="en-US" dirty="0" smtClean="0"/>
              <a:t>译如下</a:t>
            </a:r>
            <a:r>
              <a:rPr lang="en-GB" dirty="0" smtClean="0"/>
              <a:t>:</a:t>
            </a:r>
          </a:p>
          <a:p>
            <a:r>
              <a:rPr lang="en-GB" i="1" dirty="0"/>
              <a:t>body（</a:t>
            </a:r>
            <a:r>
              <a:rPr lang="zh-CN" altLang="en-US" i="1" dirty="0"/>
              <a:t>躯体），</a:t>
            </a:r>
            <a:r>
              <a:rPr lang="en-GB" i="1" dirty="0"/>
              <a:t>breath（</a:t>
            </a:r>
            <a:r>
              <a:rPr lang="zh-CN" altLang="en-US" i="1" dirty="0"/>
              <a:t>呼吸），</a:t>
            </a:r>
            <a:r>
              <a:rPr lang="en-GB" i="1" dirty="0"/>
              <a:t>creature（</a:t>
            </a:r>
            <a:r>
              <a:rPr lang="zh-CN" altLang="en-US" i="1" dirty="0"/>
              <a:t>生物），</a:t>
            </a:r>
            <a:r>
              <a:rPr lang="en-GB" i="1" dirty="0"/>
              <a:t>heart（</a:t>
            </a:r>
            <a:r>
              <a:rPr lang="zh-CN" altLang="en-US" i="1" dirty="0"/>
              <a:t>心脏，心灵），</a:t>
            </a:r>
            <a:r>
              <a:rPr lang="en-GB" i="1" dirty="0"/>
              <a:t>mind（</a:t>
            </a:r>
            <a:r>
              <a:rPr lang="zh-CN" altLang="en-US" i="1" dirty="0"/>
              <a:t>思想），</a:t>
            </a:r>
            <a:r>
              <a:rPr lang="en-GB" i="1" dirty="0"/>
              <a:t>person（</a:t>
            </a:r>
            <a:r>
              <a:rPr lang="zh-CN" altLang="en-US" i="1" dirty="0"/>
              <a:t>人），</a:t>
            </a:r>
            <a:r>
              <a:rPr lang="en-GB" i="1" dirty="0"/>
              <a:t>himself（</a:t>
            </a:r>
            <a:r>
              <a:rPr lang="zh-CN" altLang="en-US" i="1" dirty="0"/>
              <a:t>自己）。</a:t>
            </a:r>
            <a:r>
              <a:rPr lang="en-GB" i="1" dirty="0" smtClean="0"/>
              <a:t>Life</a:t>
            </a:r>
            <a:r>
              <a:rPr lang="zh-CN" altLang="en-US" i="1" dirty="0" smtClean="0"/>
              <a:t>（生命）</a:t>
            </a:r>
            <a:endParaRPr lang="en-GB" dirty="0" smtClean="0"/>
          </a:p>
          <a:p>
            <a:r>
              <a:rPr lang="zh-CN" altLang="en-US" dirty="0"/>
              <a:t>所以‘灵魂’这个词指的是人，躯体或自身</a:t>
            </a:r>
            <a:r>
              <a:rPr lang="zh-CN" altLang="en-US" dirty="0" smtClean="0"/>
              <a:t>。</a:t>
            </a:r>
            <a:r>
              <a:rPr lang="zh-CN" altLang="en-US" dirty="0"/>
              <a:t>著名的“拯救我们的灵魂”（</a:t>
            </a:r>
            <a:r>
              <a:rPr lang="en-US" altLang="zh-CN" dirty="0"/>
              <a:t>SOS</a:t>
            </a:r>
            <a:r>
              <a:rPr lang="zh-CN" altLang="en-US" dirty="0"/>
              <a:t>）显然是指“免于死亡！”，因此，</a:t>
            </a:r>
            <a:r>
              <a:rPr lang="en-US" altLang="zh-CN" dirty="0"/>
              <a:t>'</a:t>
            </a:r>
            <a:r>
              <a:rPr lang="zh-CN" altLang="en-US" dirty="0"/>
              <a:t>灵魂</a:t>
            </a:r>
            <a:r>
              <a:rPr lang="en-US" altLang="zh-CN" dirty="0"/>
              <a:t>'</a:t>
            </a:r>
            <a:r>
              <a:rPr lang="zh-CN" altLang="en-US" dirty="0"/>
              <a:t>是指</a:t>
            </a:r>
            <a:r>
              <a:rPr lang="en-US" altLang="zh-CN" dirty="0"/>
              <a:t>'</a:t>
            </a:r>
            <a:r>
              <a:rPr lang="zh-CN" altLang="en-US" dirty="0"/>
              <a:t>你</a:t>
            </a:r>
            <a:r>
              <a:rPr lang="en-US" altLang="zh-CN" dirty="0"/>
              <a:t>'</a:t>
            </a:r>
            <a:r>
              <a:rPr lang="zh-CN" altLang="en-US" dirty="0"/>
              <a:t>，或所有东西的总和组成了一个人。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亚</a:t>
            </a:r>
            <a:r>
              <a:rPr lang="zh-CN" altLang="en-US" dirty="0" smtClean="0"/>
              <a:t>当的创立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神创造的动物被称之为‘</a:t>
            </a:r>
            <a:r>
              <a:rPr lang="en-US" altLang="zh-CN" dirty="0"/>
              <a:t>creatures’</a:t>
            </a:r>
            <a:r>
              <a:rPr lang="zh-CN" altLang="en-US" dirty="0"/>
              <a:t>。“有生命的物</a:t>
            </a:r>
            <a:r>
              <a:rPr lang="en-US" altLang="zh-CN" dirty="0"/>
              <a:t>......</a:t>
            </a:r>
            <a:r>
              <a:rPr lang="zh-CN" altLang="en-US" dirty="0"/>
              <a:t>各样有生命的动物”（创世记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20</a:t>
            </a:r>
            <a:r>
              <a:rPr lang="zh-CN" altLang="en-US" dirty="0"/>
              <a:t>，</a:t>
            </a:r>
            <a:r>
              <a:rPr lang="en-US" altLang="zh-CN" dirty="0"/>
              <a:t>21</a:t>
            </a:r>
            <a:r>
              <a:rPr lang="zh-CN" altLang="en-US" dirty="0"/>
              <a:t>）。希伯来语原本将这儿的‘生物’成‘</a:t>
            </a:r>
            <a:r>
              <a:rPr lang="en-US" altLang="zh-CN" dirty="0" err="1" smtClean="0"/>
              <a:t>nephesh</a:t>
            </a:r>
            <a:r>
              <a:rPr lang="en-US" altLang="zh-CN" dirty="0" smtClean="0"/>
              <a:t>’</a:t>
            </a:r>
            <a:r>
              <a:rPr lang="zh-CN" altLang="en-US" dirty="0" smtClean="0"/>
              <a:t>，</a:t>
            </a:r>
            <a:r>
              <a:rPr lang="zh-CN" altLang="en-US" dirty="0"/>
              <a:t>而圣经中的‘灵魂’也成为这个词。神创造人间的时候：‘他</a:t>
            </a:r>
            <a:r>
              <a:rPr lang="en-US" altLang="zh-CN" dirty="0"/>
              <a:t>(</a:t>
            </a:r>
            <a:r>
              <a:rPr lang="zh-CN" altLang="en-US" dirty="0"/>
              <a:t>亚当</a:t>
            </a:r>
            <a:r>
              <a:rPr lang="en-US" altLang="zh-CN" dirty="0"/>
              <a:t>)</a:t>
            </a:r>
            <a:r>
              <a:rPr lang="zh-CN" altLang="en-US" dirty="0"/>
              <a:t>就成了有灵的活人’</a:t>
            </a:r>
            <a:r>
              <a:rPr lang="en-US" altLang="zh-CN" dirty="0"/>
              <a:t>(</a:t>
            </a:r>
            <a:r>
              <a:rPr lang="zh-CN" altLang="en-US" dirty="0"/>
              <a:t>创世记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7)</a:t>
            </a:r>
            <a:r>
              <a:rPr lang="zh-CN" altLang="en-US" dirty="0"/>
              <a:t>。希伯来语原本说：‘人就成为有生命的灵魂’</a:t>
            </a:r>
            <a:r>
              <a:rPr lang="en-US" altLang="zh-CN" dirty="0"/>
              <a:t>(</a:t>
            </a:r>
            <a:r>
              <a:rPr lang="zh-CN" altLang="en-US" dirty="0"/>
              <a:t>创世记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zh-CN" altLang="en-US" dirty="0"/>
              <a:t>原文</a:t>
            </a:r>
            <a:r>
              <a:rPr lang="en-US" altLang="zh-CN" dirty="0"/>
              <a:t>)</a:t>
            </a:r>
            <a:r>
              <a:rPr lang="zh-CN" altLang="en-US" dirty="0"/>
              <a:t>。因此人</a:t>
            </a:r>
            <a:r>
              <a:rPr lang="en-US" altLang="zh-CN" dirty="0"/>
              <a:t>(</a:t>
            </a:r>
            <a:r>
              <a:rPr lang="zh-CN" altLang="en-US" dirty="0"/>
              <a:t>亚当</a:t>
            </a:r>
            <a:r>
              <a:rPr lang="en-US" altLang="zh-CN" dirty="0"/>
              <a:t>)</a:t>
            </a:r>
            <a:r>
              <a:rPr lang="zh-CN" altLang="en-US" dirty="0"/>
              <a:t>也是一个‘灵魂’，就像动物是‘灵魂’或者</a:t>
            </a:r>
            <a:r>
              <a:rPr lang="zh-CN" altLang="en-US" dirty="0" smtClean="0"/>
              <a:t>‘灵魂</a:t>
            </a:r>
            <a:r>
              <a:rPr lang="en-US" altLang="zh-CN" dirty="0" smtClean="0"/>
              <a:t>’</a:t>
            </a:r>
            <a:r>
              <a:rPr lang="zh-CN" altLang="en-US" dirty="0"/>
              <a:t>一样。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人和兽在死亡面前都一样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“因为世人遭遇的，兽也遭遇；所遭遇的都是一样（注意这两次的反复重点提示）：这个怎样死，那个也怎样死</a:t>
            </a:r>
            <a:r>
              <a:rPr lang="en-US" altLang="zh-CN" dirty="0"/>
              <a:t>......</a:t>
            </a:r>
            <a:r>
              <a:rPr lang="zh-CN" altLang="en-US" dirty="0"/>
              <a:t>人不能强于兽</a:t>
            </a:r>
            <a:r>
              <a:rPr lang="en-US" altLang="zh-CN" dirty="0"/>
              <a:t>......</a:t>
            </a:r>
            <a:r>
              <a:rPr lang="zh-CN" altLang="en-US" dirty="0"/>
              <a:t>所有的（人或动物）都归于一处（坟墓）；都是出于尘土，也都归于尘土”（传道书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/>
              <a:t>，</a:t>
            </a:r>
            <a:r>
              <a:rPr lang="en-US" altLang="zh-CN" dirty="0"/>
              <a:t>20</a:t>
            </a:r>
            <a:r>
              <a:rPr lang="zh-CN" altLang="en-US" dirty="0"/>
              <a:t>）。这位受灵示的传道书的作者祈求神能让人类领悟到这一严酷事实，“使人觉得自己不过像兽一样”（传道书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18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/>
              <a:t>新国际版</a:t>
            </a:r>
            <a:r>
              <a:rPr lang="en-US" altLang="zh-CN" dirty="0"/>
              <a:t>《</a:t>
            </a:r>
            <a:r>
              <a:rPr lang="zh-CN" altLang="en-US" dirty="0"/>
              <a:t>圣经</a:t>
            </a:r>
            <a:r>
              <a:rPr lang="en-US" altLang="zh-CN" dirty="0"/>
              <a:t>》</a:t>
            </a:r>
            <a:r>
              <a:rPr lang="zh-CN" altLang="en-US" dirty="0"/>
              <a:t>在（传道书）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18</a:t>
            </a:r>
            <a:r>
              <a:rPr lang="zh-CN" altLang="en-US" dirty="0"/>
              <a:t>的解释中说神通过让人意识到自己只不过是只动物来“试探“他们；也就是说，那些谦卑的人才是神真正的子民，而其他的人将无法通过这样的“试探”。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灵魂死亡</a:t>
            </a:r>
            <a:r>
              <a:rPr lang="en-GB" dirty="0" smtClean="0"/>
              <a:t>[1]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希伯来词</a:t>
            </a:r>
            <a:r>
              <a:rPr lang="en-GB" altLang="zh-CN" i="1" dirty="0" err="1" smtClean="0"/>
              <a:t>nephesh</a:t>
            </a:r>
            <a:r>
              <a:rPr lang="zh-CN" altLang="en-US" i="1" dirty="0" smtClean="0"/>
              <a:t>每</a:t>
            </a:r>
            <a:r>
              <a:rPr lang="en-GB" altLang="zh-CN" dirty="0" smtClean="0"/>
              <a:t>754 </a:t>
            </a:r>
            <a:r>
              <a:rPr lang="zh-CN" altLang="en-US" dirty="0"/>
              <a:t>次中</a:t>
            </a:r>
            <a:r>
              <a:rPr lang="zh-CN" altLang="en-US" dirty="0" smtClean="0"/>
              <a:t>就会出现</a:t>
            </a:r>
            <a:r>
              <a:rPr lang="en-GB" altLang="zh-CN" dirty="0" smtClean="0"/>
              <a:t>652 </a:t>
            </a:r>
            <a:r>
              <a:rPr lang="zh-CN" altLang="en-US" dirty="0" smtClean="0"/>
              <a:t>次</a:t>
            </a:r>
            <a:r>
              <a:rPr lang="en-GB" dirty="0" smtClean="0"/>
              <a:t>,</a:t>
            </a:r>
            <a:r>
              <a:rPr lang="zh-CN" altLang="en-US" dirty="0" smtClean="0"/>
              <a:t>他用来指灵魂和动物的</a:t>
            </a:r>
            <a:r>
              <a:rPr lang="zh-CN" altLang="en-US" dirty="0"/>
              <a:t>毁</a:t>
            </a:r>
            <a:r>
              <a:rPr lang="zh-CN" altLang="en-US" dirty="0" smtClean="0"/>
              <a:t>灭</a:t>
            </a:r>
            <a:endParaRPr lang="en-US" altLang="zh-CN" dirty="0" smtClean="0"/>
          </a:p>
          <a:p>
            <a:r>
              <a:rPr lang="zh-CN" altLang="en-US" dirty="0"/>
              <a:t>犯罪的他必死亡”（以西结书 </a:t>
            </a:r>
            <a:r>
              <a:rPr lang="en-US" altLang="zh-CN" dirty="0"/>
              <a:t>18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/>
              <a:t>神能把灵魂毁灭（马太福音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28</a:t>
            </a:r>
            <a:r>
              <a:rPr lang="zh-CN" altLang="en-US" dirty="0"/>
              <a:t>）。其他有关灵魂被毁灭的记载有：以西结书</a:t>
            </a:r>
            <a:r>
              <a:rPr lang="en-US" altLang="zh-CN" dirty="0"/>
              <a:t>22</a:t>
            </a:r>
            <a:r>
              <a:rPr lang="zh-CN" altLang="en-US" dirty="0"/>
              <a:t>：</a:t>
            </a:r>
            <a:r>
              <a:rPr lang="en-US" altLang="zh-CN" dirty="0"/>
              <a:t>27</a:t>
            </a:r>
            <a:r>
              <a:rPr lang="zh-CN" altLang="en-US" dirty="0"/>
              <a:t>；箴言 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32</a:t>
            </a:r>
            <a:r>
              <a:rPr lang="zh-CN" altLang="en-US" dirty="0"/>
              <a:t>；利未记 </a:t>
            </a:r>
            <a:r>
              <a:rPr lang="en-US" altLang="zh-CN" dirty="0"/>
              <a:t>23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夏琐中所有</a:t>
            </a:r>
            <a:r>
              <a:rPr lang="zh-CN" altLang="en-US" dirty="0" smtClean="0"/>
              <a:t>的（</a:t>
            </a:r>
            <a:r>
              <a:rPr lang="zh-CN" altLang="en-US" dirty="0"/>
              <a:t>人口）都被刀击杀了（约书亚</a:t>
            </a:r>
            <a:r>
              <a:rPr lang="zh-CN" altLang="en-US" dirty="0" smtClean="0"/>
              <a:t>记</a:t>
            </a:r>
            <a:r>
              <a:rPr lang="en-US" altLang="zh-CN" dirty="0"/>
              <a:t>11:11; 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到</a:t>
            </a:r>
            <a:r>
              <a:rPr lang="en-US" altLang="zh-CN" dirty="0"/>
              <a:t>39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en-GB" dirty="0" smtClean="0"/>
              <a:t> </a:t>
            </a:r>
            <a:r>
              <a:rPr lang="zh-CN" altLang="en-US" dirty="0"/>
              <a:t>“</a:t>
            </a:r>
            <a:r>
              <a:rPr lang="en-US" altLang="zh-CN" dirty="0"/>
              <a:t>......</a:t>
            </a:r>
            <a:r>
              <a:rPr lang="zh-CN" altLang="en-US" dirty="0"/>
              <a:t>活物都死了”（启示录 </a:t>
            </a:r>
            <a:r>
              <a:rPr lang="en-US" altLang="zh-CN" dirty="0"/>
              <a:t>16</a:t>
            </a:r>
            <a:r>
              <a:rPr lang="zh-CN" altLang="en-US" dirty="0"/>
              <a:t>：</a:t>
            </a:r>
            <a:r>
              <a:rPr lang="en-US" altLang="zh-CN" dirty="0"/>
              <a:t>3</a:t>
            </a:r>
            <a:r>
              <a:rPr lang="zh-CN" altLang="en-US" dirty="0"/>
              <a:t>；诗篇 </a:t>
            </a:r>
            <a:r>
              <a:rPr lang="en-US" altLang="zh-CN" dirty="0"/>
              <a:t>78</a:t>
            </a:r>
            <a:r>
              <a:rPr lang="zh-CN" altLang="en-US" dirty="0"/>
              <a:t>：</a:t>
            </a:r>
            <a:r>
              <a:rPr lang="en-US" altLang="zh-CN" dirty="0"/>
              <a:t>50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灵魂死亡</a:t>
            </a:r>
            <a:r>
              <a:rPr lang="en-GB" dirty="0" smtClean="0"/>
              <a:t>[2]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“人的血”（耶利米书 </a:t>
            </a:r>
            <a:r>
              <a:rPr lang="en-US" altLang="zh-CN" dirty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34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0"/>
            <a:r>
              <a:rPr lang="zh-CN" altLang="en-US" dirty="0"/>
              <a:t>“如果人听到发誓的声音</a:t>
            </a:r>
            <a:r>
              <a:rPr lang="en-US" altLang="zh-CN" dirty="0"/>
              <a:t>…</a:t>
            </a:r>
            <a:r>
              <a:rPr lang="zh-CN" altLang="en-US" dirty="0"/>
              <a:t>他不把所看见的，所知道的说出来</a:t>
            </a:r>
            <a:r>
              <a:rPr lang="en-US" altLang="zh-CN" dirty="0"/>
              <a:t>…</a:t>
            </a:r>
            <a:r>
              <a:rPr lang="zh-CN" altLang="en-US" dirty="0"/>
              <a:t>如果他摸了什么污秽</a:t>
            </a:r>
            <a:r>
              <a:rPr lang="en-US" altLang="zh-CN" dirty="0"/>
              <a:t>…</a:t>
            </a:r>
            <a:r>
              <a:rPr lang="zh-CN" altLang="en-US" dirty="0"/>
              <a:t>或是有人嘴里冒失要行恶，要行善”（利未记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1-4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graveyard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9575" y="5486400"/>
            <a:ext cx="8324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3600" i="1">
                <a:solidFill>
                  <a:schemeClr val="bg1"/>
                </a:solidFill>
                <a:latin typeface="Times New Roman" pitchFamily="18" charset="0"/>
              </a:rPr>
              <a:t>“The soul that sinneth, it shall die.”</a:t>
            </a:r>
          </a:p>
          <a:p>
            <a:pPr algn="ctr"/>
            <a:r>
              <a:rPr lang="en-US" altLang="ko-KR" sz="2800">
                <a:solidFill>
                  <a:schemeClr val="bg2"/>
                </a:solidFill>
                <a:latin typeface="Times New Roman" pitchFamily="18" charset="0"/>
              </a:rPr>
              <a:t>Eze 18:20</a:t>
            </a:r>
            <a:r>
              <a:rPr lang="en-US" altLang="ko-KR" sz="36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4.3</a:t>
            </a:r>
            <a:r>
              <a:rPr lang="zh-CN" altLang="en-US" dirty="0"/>
              <a:t>灵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‘灵</a:t>
            </a:r>
            <a:r>
              <a:rPr lang="zh-CN" altLang="en-US" dirty="0" smtClean="0"/>
              <a:t>’的意义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‘灵’</a:t>
            </a:r>
            <a:r>
              <a:rPr lang="en-US" altLang="zh-CN" dirty="0"/>
              <a:t>(spirit)</a:t>
            </a:r>
            <a:r>
              <a:rPr lang="zh-CN" altLang="en-US" dirty="0"/>
              <a:t>这词在希伯来</a:t>
            </a:r>
            <a:r>
              <a:rPr lang="zh-CN" altLang="en-US" dirty="0" smtClean="0"/>
              <a:t>语被</a:t>
            </a:r>
            <a:r>
              <a:rPr lang="zh-CN" altLang="en-US" dirty="0"/>
              <a:t>分别译为‘</a:t>
            </a:r>
            <a:r>
              <a:rPr lang="en-US" altLang="zh-CN" dirty="0" err="1" smtClean="0"/>
              <a:t>ruakh</a:t>
            </a:r>
            <a:r>
              <a:rPr lang="en-US" altLang="zh-CN" dirty="0" smtClean="0"/>
              <a:t>’</a:t>
            </a:r>
            <a:r>
              <a:rPr lang="zh-CN" altLang="en-US" dirty="0" smtClean="0"/>
              <a:t>和</a:t>
            </a:r>
            <a:r>
              <a:rPr lang="en-US" altLang="zh-CN" dirty="0" smtClean="0"/>
              <a:t>‘</a:t>
            </a:r>
            <a:r>
              <a:rPr lang="en-US" altLang="zh-CN" dirty="0" err="1" smtClean="0"/>
              <a:t>pneuma</a:t>
            </a:r>
            <a:r>
              <a:rPr lang="en-US" altLang="zh-CN" dirty="0" smtClean="0"/>
              <a:t>’,</a:t>
            </a:r>
            <a:r>
              <a:rPr lang="zh-CN" altLang="en-US" dirty="0"/>
              <a:t>而这两个词也被用来翻</a:t>
            </a:r>
            <a:r>
              <a:rPr lang="zh-CN" altLang="en-US" dirty="0" smtClean="0"/>
              <a:t>译其</a:t>
            </a:r>
            <a:r>
              <a:rPr lang="zh-CN" altLang="en-US" dirty="0"/>
              <a:t>他一些词</a:t>
            </a:r>
            <a:r>
              <a:rPr lang="zh-CN" altLang="en-US" dirty="0" smtClean="0"/>
              <a:t>汇：</a:t>
            </a:r>
            <a:r>
              <a:rPr lang="en-US" altLang="zh-CN" dirty="0"/>
              <a:t>life(</a:t>
            </a:r>
            <a:r>
              <a:rPr lang="zh-CN" altLang="en-US" dirty="0"/>
              <a:t>生命</a:t>
            </a:r>
            <a:r>
              <a:rPr lang="en-US" altLang="zh-CN" dirty="0"/>
              <a:t>), spirit</a:t>
            </a:r>
            <a:r>
              <a:rPr lang="zh-CN" altLang="en-US" dirty="0"/>
              <a:t>（灵）</a:t>
            </a:r>
            <a:r>
              <a:rPr lang="en-US" altLang="zh-CN" dirty="0"/>
              <a:t>, mind</a:t>
            </a:r>
            <a:r>
              <a:rPr lang="zh-CN" altLang="en-US" dirty="0"/>
              <a:t>（思想）</a:t>
            </a:r>
            <a:r>
              <a:rPr lang="en-US" altLang="zh-CN" dirty="0"/>
              <a:t>,  wind</a:t>
            </a:r>
            <a:r>
              <a:rPr lang="zh-CN" altLang="en-US" dirty="0"/>
              <a:t>（气息）</a:t>
            </a:r>
            <a:r>
              <a:rPr lang="en-US" altLang="zh-CN" dirty="0"/>
              <a:t>, breath</a:t>
            </a:r>
            <a:r>
              <a:rPr lang="zh-CN" altLang="en-US" dirty="0"/>
              <a:t>（呼吸）。</a:t>
            </a:r>
            <a:r>
              <a:rPr lang="en-GB" i="1" dirty="0" smtClean="0"/>
              <a:t>    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灵是生命力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“身体没有灵魂是死的”（雅各书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26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神将生气吹在他鼻孔里，才使他成为有灵的活人</a:t>
            </a:r>
            <a:r>
              <a:rPr lang="en-GB" dirty="0" smtClean="0"/>
              <a:t>(</a:t>
            </a:r>
            <a:r>
              <a:rPr lang="zh-CN" altLang="en-US" dirty="0"/>
              <a:t>创世记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en-GB" dirty="0" smtClean="0"/>
              <a:t>).</a:t>
            </a:r>
            <a:r>
              <a:rPr lang="zh-CN" altLang="en-US" dirty="0"/>
              <a:t>约伯提到“神的灵</a:t>
            </a:r>
            <a:r>
              <a:rPr lang="en-US" altLang="zh-CN" dirty="0"/>
              <a:t>"</a:t>
            </a:r>
            <a:r>
              <a:rPr lang="zh-CN" altLang="en-US" dirty="0"/>
              <a:t>在</a:t>
            </a:r>
            <a:r>
              <a:rPr lang="en-US" altLang="zh-CN" dirty="0"/>
              <a:t>"</a:t>
            </a:r>
            <a:r>
              <a:rPr lang="zh-CN" altLang="en-US" dirty="0"/>
              <a:t>我的鼻孔内”（约伯记</a:t>
            </a:r>
            <a:r>
              <a:rPr lang="en-US" altLang="zh-CN" dirty="0"/>
              <a:t>27</a:t>
            </a:r>
            <a:r>
              <a:rPr lang="zh-CN" altLang="en-US" dirty="0"/>
              <a:t>：</a:t>
            </a:r>
            <a:r>
              <a:rPr lang="en-US" altLang="zh-CN" dirty="0"/>
              <a:t>3</a:t>
            </a:r>
            <a:r>
              <a:rPr lang="zh-CN" altLang="en-US" dirty="0"/>
              <a:t>；以赛亚书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22</a:t>
            </a:r>
            <a:r>
              <a:rPr lang="zh-CN" altLang="en-US" dirty="0" smtClean="0"/>
              <a:t>）</a:t>
            </a:r>
            <a:r>
              <a:rPr lang="zh-CN" altLang="en-US" dirty="0"/>
              <a:t>因此在我们一出生时，就被赐予了生命的灵，我们拥有生命的灵直至我们的躯体死亡。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灵的死亡</a:t>
            </a:r>
            <a:r>
              <a:rPr lang="en-GB" dirty="0" smtClean="0"/>
              <a:t>[1]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一旦神的灵消失，生物就立即消亡：神的灵是生命力。如果神“专心为己，将灵和气收归自己，凡有血气的就一同死亡，世人必仍归尘土。你若明理，就当听我的话，留心听我言语的声音”（约伯记</a:t>
            </a:r>
            <a:r>
              <a:rPr lang="en-US" altLang="zh-CN" dirty="0"/>
              <a:t>34</a:t>
            </a:r>
            <a:r>
              <a:rPr lang="zh-CN" altLang="en-US" dirty="0"/>
              <a:t>：</a:t>
            </a:r>
            <a:r>
              <a:rPr lang="en-US" altLang="zh-CN" dirty="0"/>
              <a:t>14…16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4.1</a:t>
            </a:r>
            <a:r>
              <a:rPr lang="zh-CN" altLang="en-US" dirty="0"/>
              <a:t>人的本性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灵的死亡</a:t>
            </a:r>
            <a:r>
              <a:rPr lang="en-GB" dirty="0" smtClean="0"/>
              <a:t>[2]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诗篇</a:t>
            </a:r>
            <a:r>
              <a:rPr lang="en-US" altLang="zh-CN" dirty="0"/>
              <a:t>146</a:t>
            </a:r>
            <a:r>
              <a:rPr lang="zh-CN" altLang="en-US" dirty="0"/>
              <a:t>：</a:t>
            </a:r>
            <a:r>
              <a:rPr lang="en-US" altLang="zh-CN" dirty="0"/>
              <a:t>3</a:t>
            </a:r>
            <a:r>
              <a:rPr lang="zh-CN" altLang="en-US" dirty="0"/>
              <a:t>到</a:t>
            </a:r>
            <a:r>
              <a:rPr lang="en-US" altLang="zh-CN" dirty="0"/>
              <a:t>5</a:t>
            </a:r>
            <a:r>
              <a:rPr lang="zh-CN" altLang="en-US" dirty="0" smtClean="0"/>
              <a:t>节：“</a:t>
            </a:r>
            <a:r>
              <a:rPr lang="zh-CN" altLang="en-US" dirty="0"/>
              <a:t>你们不要依靠君主，不要依靠世人，他一点不能帮忙。他的气一断，就归回尘土。他所打算的，当日就消失了。以雅各的神为帮助、仰望耶和华他神的，这人便为有福</a:t>
            </a:r>
            <a:r>
              <a:rPr lang="zh-CN" altLang="en-US" dirty="0" smtClean="0"/>
              <a:t>”。</a:t>
            </a:r>
            <a:endParaRPr lang="en-US" altLang="zh-CN" dirty="0" smtClean="0"/>
          </a:p>
          <a:p>
            <a:r>
              <a:rPr lang="zh-CN" altLang="en-US" dirty="0"/>
              <a:t>“尘土仍归于地，灵仍归于赐灵的神”（传道书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人和动物一样死亡</a:t>
            </a:r>
            <a:r>
              <a:rPr lang="en-GB" dirty="0" smtClean="0"/>
              <a:t>[1]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人类与动物的体内具有相同的灵，或说是生命力。“世人遭遇的，兽也遭遇，所遭遇的都一样；这个怎样死，那个也怎样死，气息都是一样。人不能强于兽”（传道书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 smtClean="0"/>
              <a:t>）。</a:t>
            </a:r>
            <a:r>
              <a:rPr lang="zh-CN" altLang="en-US" dirty="0"/>
              <a:t>作者继续阐明人与动物的灵在死后的归处并无区别。 </a:t>
            </a:r>
            <a:r>
              <a:rPr lang="en-GB" dirty="0" smtClean="0"/>
              <a:t>(</a:t>
            </a:r>
            <a:r>
              <a:rPr lang="zh-CN" altLang="en-US" dirty="0"/>
              <a:t>传道书</a:t>
            </a:r>
            <a:r>
              <a:rPr lang="en-GB" dirty="0" smtClean="0"/>
              <a:t>3:21).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人和动物一样死亡</a:t>
            </a:r>
            <a:r>
              <a:rPr lang="en-GB" dirty="0" smtClean="0"/>
              <a:t>[2]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从神那儿获得了相同的灵（创世记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zh-CN" altLang="en-US" dirty="0"/>
              <a:t>和</a:t>
            </a:r>
            <a:r>
              <a:rPr lang="en-US" altLang="zh-CN" dirty="0"/>
              <a:t>7</a:t>
            </a:r>
            <a:r>
              <a:rPr lang="zh-CN" altLang="en-US" dirty="0"/>
              <a:t>：</a:t>
            </a:r>
            <a:r>
              <a:rPr lang="en-US" altLang="zh-CN" dirty="0"/>
              <a:t>15</a:t>
            </a:r>
            <a:r>
              <a:rPr lang="zh-CN" altLang="en-US" dirty="0"/>
              <a:t>）的人类与动物是怎样在洪水中消亡的：“凡在地上有血有肉的动物，就是飞鸟、牲畜、走兽、和爬在地上的昆虫，以及所有的人都死了：凡在旱地上、鼻孔有气息的生灵</a:t>
            </a:r>
            <a:r>
              <a:rPr lang="en-US" altLang="zh-CN" dirty="0"/>
              <a:t>......</a:t>
            </a:r>
            <a:r>
              <a:rPr lang="zh-CN" altLang="en-US" dirty="0"/>
              <a:t>都死了</a:t>
            </a:r>
            <a:r>
              <a:rPr lang="en-US" altLang="zh-CN" dirty="0"/>
              <a:t>......</a:t>
            </a:r>
            <a:r>
              <a:rPr lang="zh-CN" altLang="en-US" dirty="0"/>
              <a:t>凡是地上各类的活物都从地上除灭了”（创世记</a:t>
            </a:r>
            <a:r>
              <a:rPr lang="en-US" altLang="zh-CN" dirty="0"/>
              <a:t>7</a:t>
            </a:r>
            <a:r>
              <a:rPr lang="zh-CN" altLang="en-US" dirty="0"/>
              <a:t>：</a:t>
            </a:r>
            <a:r>
              <a:rPr lang="en-US" altLang="zh-CN" dirty="0"/>
              <a:t>21</a:t>
            </a:r>
            <a:r>
              <a:rPr lang="zh-CN" altLang="en-US" dirty="0"/>
              <a:t>到</a:t>
            </a:r>
            <a:r>
              <a:rPr lang="en-US" altLang="zh-CN" dirty="0"/>
              <a:t>23</a:t>
            </a:r>
            <a:r>
              <a:rPr lang="zh-CN" altLang="en-US" dirty="0"/>
              <a:t>节）。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4.4</a:t>
            </a:r>
            <a:r>
              <a:rPr lang="zh-CN" altLang="en-US" dirty="0" smtClean="0"/>
              <a:t>死</a:t>
            </a:r>
            <a:r>
              <a:rPr lang="zh-CN" altLang="en-US" dirty="0"/>
              <a:t>亡即无意识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死</a:t>
            </a:r>
            <a:r>
              <a:rPr lang="zh-CN" altLang="en-US" dirty="0"/>
              <a:t>亡即无意识</a:t>
            </a:r>
            <a:r>
              <a:rPr lang="en-GB" dirty="0" smtClean="0"/>
              <a:t>[1]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/>
              <a:t>“他的气一断，就归回尘土。他所打算的，当日就消失了”（诗篇 </a:t>
            </a:r>
            <a:r>
              <a:rPr lang="en-US" altLang="zh-CN" dirty="0"/>
              <a:t>146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zh-CN" altLang="en-US" dirty="0"/>
              <a:t>“死了的人毫无所知</a:t>
            </a:r>
            <a:r>
              <a:rPr lang="en-US" altLang="zh-CN" dirty="0"/>
              <a:t>......</a:t>
            </a:r>
            <a:r>
              <a:rPr lang="zh-CN" altLang="en-US" dirty="0"/>
              <a:t>他们的爱，他们的恨，他们的嫉妒，早都消失了”（传道书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5</a:t>
            </a:r>
            <a:r>
              <a:rPr lang="zh-CN" altLang="en-US" dirty="0"/>
              <a:t>，</a:t>
            </a:r>
            <a:r>
              <a:rPr lang="en-US" altLang="zh-CN" dirty="0"/>
              <a:t>6</a:t>
            </a:r>
            <a:r>
              <a:rPr lang="zh-CN" altLang="en-US" dirty="0"/>
              <a:t>）。“所必去的地狱没有智慧”（传道书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）。没有思想，因而也没有意识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约伯说在他死时，他“就如没有我一样”（约伯记</a:t>
            </a:r>
            <a:r>
              <a:rPr lang="en-US" altLang="zh-CN" dirty="0"/>
              <a:t>10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18-19</a:t>
            </a:r>
            <a:r>
              <a:rPr lang="zh-CN" altLang="en-US" dirty="0"/>
              <a:t>）；他将死亡视为忘却，无意识，以及我们出生前存在的消失。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死亡即无意识</a:t>
            </a:r>
            <a:r>
              <a:rPr lang="en-GB" dirty="0" smtClean="0"/>
              <a:t>[2]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/>
              <a:t>人类如动物一样地死亡（传道书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/>
              <a:t>）；如果人在死后以某种有意识的形态存在，那么就会有相关的证据，但</a:t>
            </a:r>
            <a:r>
              <a:rPr lang="en-US" altLang="zh-CN" dirty="0"/>
              <a:t>《</a:t>
            </a:r>
            <a:r>
              <a:rPr lang="zh-CN" altLang="en-US" dirty="0"/>
              <a:t>圣经</a:t>
            </a:r>
            <a:r>
              <a:rPr lang="en-US" altLang="zh-CN" dirty="0"/>
              <a:t>》</a:t>
            </a:r>
            <a:r>
              <a:rPr lang="zh-CN" altLang="en-US" dirty="0"/>
              <a:t>和科学都未对此做任何阐述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神“思念我们不过是尘土。至于世人，他的年日如草一样，他发旺如野地的花</a:t>
            </a:r>
            <a:r>
              <a:rPr lang="en-US" altLang="zh-CN" dirty="0"/>
              <a:t>…</a:t>
            </a:r>
            <a:r>
              <a:rPr lang="zh-CN" altLang="en-US" dirty="0"/>
              <a:t>归无有；他的原处，也不再认识他”。（诗篇</a:t>
            </a:r>
            <a:r>
              <a:rPr lang="en-US" altLang="zh-CN" dirty="0"/>
              <a:t>103</a:t>
            </a:r>
            <a:r>
              <a:rPr lang="zh-CN" altLang="en-US" dirty="0"/>
              <a:t>：</a:t>
            </a:r>
            <a:r>
              <a:rPr lang="en-US" altLang="zh-CN" dirty="0"/>
              <a:t>14-16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zh-CN" altLang="en-US" dirty="0"/>
              <a:t>希西家（以赛亚书</a:t>
            </a:r>
            <a:r>
              <a:rPr lang="en-US" altLang="zh-CN" dirty="0"/>
              <a:t>38</a:t>
            </a:r>
            <a:r>
              <a:rPr lang="zh-CN" altLang="en-US" dirty="0"/>
              <a:t>：</a:t>
            </a:r>
            <a:r>
              <a:rPr lang="en-US" altLang="zh-CN" dirty="0"/>
              <a:t>17</a:t>
            </a:r>
            <a:r>
              <a:rPr lang="zh-CN" altLang="en-US" dirty="0"/>
              <a:t>到</a:t>
            </a:r>
            <a:r>
              <a:rPr lang="en-US" altLang="zh-CN" dirty="0"/>
              <a:t>19</a:t>
            </a:r>
            <a:r>
              <a:rPr lang="zh-CN" altLang="en-US" dirty="0"/>
              <a:t>节）和大卫（诗篇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/>
              <a:t>，</a:t>
            </a:r>
            <a:r>
              <a:rPr lang="en-US" altLang="zh-CN" dirty="0"/>
              <a:t>5</a:t>
            </a:r>
            <a:r>
              <a:rPr lang="zh-CN" altLang="en-US" dirty="0"/>
              <a:t>；</a:t>
            </a:r>
            <a:r>
              <a:rPr lang="en-US" altLang="zh-CN" dirty="0"/>
              <a:t>30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r>
              <a:rPr lang="zh-CN" altLang="en-US" dirty="0"/>
              <a:t>；</a:t>
            </a:r>
            <a:r>
              <a:rPr lang="en-US" altLang="zh-CN" dirty="0"/>
              <a:t>39</a:t>
            </a:r>
            <a:r>
              <a:rPr lang="zh-CN" altLang="en-US" dirty="0"/>
              <a:t>：</a:t>
            </a:r>
            <a:r>
              <a:rPr lang="en-US" altLang="zh-CN" dirty="0"/>
              <a:t>13</a:t>
            </a:r>
            <a:r>
              <a:rPr lang="zh-CN" altLang="en-US" dirty="0"/>
              <a:t>；</a:t>
            </a:r>
            <a:r>
              <a:rPr lang="en-US" altLang="zh-CN" dirty="0"/>
              <a:t>115</a:t>
            </a:r>
            <a:r>
              <a:rPr lang="zh-CN" altLang="en-US" dirty="0"/>
              <a:t>：</a:t>
            </a:r>
            <a:r>
              <a:rPr lang="en-US" altLang="zh-CN" dirty="0"/>
              <a:t>17</a:t>
            </a:r>
            <a:r>
              <a:rPr lang="zh-CN" altLang="en-US" dirty="0"/>
              <a:t>）就是极好的证明。死亡被反复称为安睡或安歇，对义人和恶人来说都是一样。（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死亡如同安</a:t>
            </a:r>
            <a:r>
              <a:rPr lang="zh-CN" altLang="en-US" dirty="0"/>
              <a:t>睡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约伯记</a:t>
            </a:r>
            <a:r>
              <a:rPr lang="en-US" altLang="zh-CN" b="1" dirty="0"/>
              <a:t>3</a:t>
            </a:r>
            <a:r>
              <a:rPr lang="zh-CN" altLang="en-US" b="1" dirty="0"/>
              <a:t>：</a:t>
            </a:r>
            <a:r>
              <a:rPr lang="en-US" altLang="zh-CN" b="1" dirty="0" smtClean="0"/>
              <a:t>11-17</a:t>
            </a:r>
            <a:r>
              <a:rPr lang="en-GB" b="1" dirty="0" smtClean="0"/>
              <a:t>:</a:t>
            </a:r>
            <a:r>
              <a:rPr lang="zh-CN" altLang="en-US" b="1" dirty="0"/>
              <a:t>我为何不出母胎而死？为何不出母腹绝气？</a:t>
            </a:r>
            <a:r>
              <a:rPr lang="en-GB" b="1" dirty="0" smtClean="0"/>
              <a:t>…</a:t>
            </a:r>
            <a:r>
              <a:rPr lang="zh-CN" altLang="en-US" b="1" dirty="0"/>
              <a:t>我现在应该已经安静躺下，</a:t>
            </a:r>
            <a:r>
              <a:rPr lang="zh-CN" altLang="en-US" dirty="0" smtClean="0"/>
              <a:t>死</a:t>
            </a:r>
            <a:r>
              <a:rPr lang="zh-CN" altLang="en-US" dirty="0"/>
              <a:t>亡被反复称为安睡或安歇，对义人和恶人来说都是一样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但以理书</a:t>
            </a:r>
            <a:r>
              <a:rPr lang="en-GB" dirty="0" smtClean="0"/>
              <a:t>12:2,13 </a:t>
            </a:r>
            <a:r>
              <a:rPr lang="zh-CN" altLang="en-US" dirty="0"/>
              <a:t>“睡在尘埃中的，必有多人复醒，其中有得永生的，有受羞辱永远被憎恶的”</a:t>
            </a:r>
            <a:r>
              <a:rPr lang="en-GB" dirty="0" smtClean="0"/>
              <a:t>. ..</a:t>
            </a:r>
            <a:r>
              <a:rPr lang="zh-CN" altLang="en-US" dirty="0"/>
              <a:t>你要隐藏这话，封闭这书，直到末时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错误的观点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作为对我们生命的奖励，人的所谓‘不朽的灵魂’在人死后将被分派到某个地方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en-US" altLang="zh-CN" b="1" dirty="0" smtClean="0"/>
              <a:t>2</a:t>
            </a:r>
            <a:r>
              <a:rPr lang="en-US" altLang="zh-CN" b="1" dirty="0"/>
              <a:t>. </a:t>
            </a:r>
            <a:r>
              <a:rPr lang="zh-CN" altLang="en-US" b="1" dirty="0"/>
              <a:t>义人与坏人的区别将在死后显现出来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en-US" altLang="zh-CN" b="1" dirty="0" smtClean="0"/>
              <a:t>3</a:t>
            </a:r>
            <a:r>
              <a:rPr lang="en-US" altLang="zh-CN" b="1" dirty="0"/>
              <a:t>. </a:t>
            </a:r>
            <a:r>
              <a:rPr lang="zh-CN" altLang="en-US" b="1" dirty="0"/>
              <a:t>对义人的奖励是死后升入天堂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en-US" altLang="zh-CN" b="1" dirty="0" smtClean="0"/>
              <a:t>4</a:t>
            </a:r>
            <a:r>
              <a:rPr lang="en-US" altLang="zh-CN" b="1" dirty="0"/>
              <a:t>. </a:t>
            </a:r>
            <a:r>
              <a:rPr lang="zh-CN" altLang="en-US" b="1" dirty="0"/>
              <a:t>如果每人都有所谓‘不朽的灵魂‘，那么每个人死后不是升天堂就是下地狱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en-US" altLang="zh-CN" b="1" dirty="0" smtClean="0"/>
              <a:t>5</a:t>
            </a:r>
            <a:r>
              <a:rPr lang="en-US" altLang="zh-CN" b="1" dirty="0"/>
              <a:t>. </a:t>
            </a:r>
            <a:r>
              <a:rPr lang="zh-CN" altLang="en-US" b="1" dirty="0"/>
              <a:t>坏人的所谓‘灵魂’将被投入所谓‘地狱’。</a:t>
            </a:r>
          </a:p>
          <a:p>
            <a:r>
              <a:rPr lang="en-GB" b="1" dirty="0" smtClean="0"/>
              <a:t>6. </a:t>
            </a:r>
            <a:r>
              <a:rPr lang="zh-CN" altLang="en-US" b="1" dirty="0"/>
              <a:t>不朽的‘灵魂’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 descr="AbrahamPromises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“圣经并没有提及当我们死后，我们去天堂，，也不曾经描述死亡就是去了天堂。在旧约，当你死了，你去阴间”</a:t>
            </a:r>
            <a:r>
              <a:rPr lang="en-GB" dirty="0" smtClean="0"/>
              <a:t>John Robinson, Bishop of Woolwich, </a:t>
            </a:r>
            <a:r>
              <a:rPr lang="en-GB" i="1" dirty="0" smtClean="0"/>
              <a:t>On Being The Church In The World</a:t>
            </a:r>
            <a:r>
              <a:rPr lang="en-GB" dirty="0" smtClean="0"/>
              <a:t> (</a:t>
            </a:r>
            <a:r>
              <a:rPr lang="en-GB" dirty="0" err="1" smtClean="0"/>
              <a:t>Harmondsworth</a:t>
            </a:r>
            <a:r>
              <a:rPr lang="en-GB" dirty="0" smtClean="0"/>
              <a:t>, UK: Penguin, 1960) p. 156.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这里有种先决条件，虽然隐藏很深，我们得接受这一事实，即生命如此短暂，很快死亡就会临到我们头上。“你们的生命是什么呢？你们原来是一片云雾，出现少时就不见了”。“我们都是必死的，如同水泼在地上，不能收回”。“如生长的草，早晨发芽生长，晚上割下枯干”。（雅各书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14</a:t>
            </a:r>
            <a:r>
              <a:rPr lang="zh-CN" altLang="en-US" dirty="0"/>
              <a:t>；撒母耳记下</a:t>
            </a:r>
            <a:r>
              <a:rPr lang="en-US" altLang="zh-CN" dirty="0"/>
              <a:t>14</a:t>
            </a:r>
            <a:r>
              <a:rPr lang="zh-CN" altLang="en-US" dirty="0"/>
              <a:t>：</a:t>
            </a:r>
            <a:r>
              <a:rPr lang="en-US" altLang="zh-CN" dirty="0"/>
              <a:t>14</a:t>
            </a:r>
            <a:r>
              <a:rPr lang="zh-CN" altLang="en-US" dirty="0"/>
              <a:t>；诗篇</a:t>
            </a:r>
            <a:r>
              <a:rPr lang="en-US" altLang="zh-CN" dirty="0"/>
              <a:t>90</a:t>
            </a:r>
            <a:r>
              <a:rPr lang="zh-CN" altLang="en-US" dirty="0"/>
              <a:t>：</a:t>
            </a:r>
            <a:r>
              <a:rPr lang="en-US" altLang="zh-CN" dirty="0"/>
              <a:t>5</a:t>
            </a:r>
            <a:r>
              <a:rPr lang="zh-CN" altLang="en-US" dirty="0"/>
              <a:t>，</a:t>
            </a:r>
            <a:r>
              <a:rPr lang="en-US" altLang="zh-CN" dirty="0"/>
              <a:t>6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/>
              <a:t>“求您指教我们如何数算自己的日子，好叫我们得着智慧的心”（诗篇</a:t>
            </a:r>
            <a:r>
              <a:rPr lang="en-US" altLang="zh-CN" dirty="0"/>
              <a:t>90</a:t>
            </a:r>
            <a:r>
              <a:rPr lang="zh-CN" altLang="en-US" dirty="0"/>
              <a:t>：</a:t>
            </a:r>
            <a:r>
              <a:rPr lang="en-US" altLang="zh-CN" dirty="0"/>
              <a:t>12</a:t>
            </a:r>
            <a:r>
              <a:rPr lang="zh-CN" altLang="en-US" dirty="0"/>
              <a:t>）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graveyard-28-06-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800600" y="4648200"/>
            <a:ext cx="4267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altLang="ko-KR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 is this </a:t>
            </a:r>
          </a:p>
          <a:p>
            <a:pPr algn="r"/>
            <a:r>
              <a:rPr lang="en-US" altLang="ko-KR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our only hope?  </a:t>
            </a:r>
          </a:p>
          <a:p>
            <a:pPr algn="r"/>
            <a:r>
              <a:rPr lang="en-US" altLang="ko-KR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Death?  Forever?</a:t>
            </a:r>
            <a:r>
              <a:rPr lang="en-US" altLang="ko-KR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4.5</a:t>
            </a:r>
            <a:r>
              <a:rPr lang="zh-CN" altLang="en-US" dirty="0"/>
              <a:t>复活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tombsto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7" name="Picture 5" descr="tombston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SC0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743200" y="692696"/>
            <a:ext cx="3581400" cy="1066800"/>
          </a:xfrm>
          <a:prstGeom prst="downArrowCallout">
            <a:avLst>
              <a:gd name="adj1" fmla="val 83929"/>
              <a:gd name="adj2" fmla="val 111905"/>
              <a:gd name="adj3" fmla="val 33333"/>
              <a:gd name="adj4" fmla="val 66667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800" b="1" dirty="0" smtClean="0">
                <a:latin typeface="Arial Black" pitchFamily="34" charset="0"/>
              </a:rPr>
              <a:t>为自己而死</a:t>
            </a:r>
            <a:endParaRPr lang="en-US" altLang="ko-KR" sz="2800" b="1" dirty="0">
              <a:latin typeface="Arial Black" pitchFamily="34" charset="0"/>
            </a:endParaRP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2743200" y="1952625"/>
            <a:ext cx="3581400" cy="1066800"/>
          </a:xfrm>
          <a:prstGeom prst="downArrowCallout">
            <a:avLst>
              <a:gd name="adj1" fmla="val 83929"/>
              <a:gd name="adj2" fmla="val 111905"/>
              <a:gd name="adj3" fmla="val 33333"/>
              <a:gd name="adj4" fmla="val 66667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800" b="1" dirty="0" smtClean="0">
                <a:latin typeface="Arial Black" pitchFamily="34" charset="0"/>
              </a:rPr>
              <a:t>重生</a:t>
            </a:r>
            <a:endParaRPr lang="en-US" altLang="ko-KR" sz="2800" b="1" dirty="0">
              <a:latin typeface="Arial Black" pitchFamily="34" charset="0"/>
            </a:endParaRPr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2743200" y="3144838"/>
            <a:ext cx="3581400" cy="1066800"/>
          </a:xfrm>
          <a:prstGeom prst="downArrowCallout">
            <a:avLst>
              <a:gd name="adj1" fmla="val 83929"/>
              <a:gd name="adj2" fmla="val 111905"/>
              <a:gd name="adj3" fmla="val 33333"/>
              <a:gd name="adj4" fmla="val 66667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800" b="1" dirty="0" smtClean="0">
                <a:latin typeface="Arial Black" pitchFamily="34" charset="0"/>
              </a:rPr>
              <a:t>新生</a:t>
            </a:r>
            <a:endParaRPr lang="en-US" altLang="ko-KR" sz="2800" b="1" dirty="0">
              <a:latin typeface="Arial Black" pitchFamily="34" charset="0"/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743200" y="5527675"/>
            <a:ext cx="3581400" cy="72072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800" dirty="0" smtClean="0">
                <a:latin typeface="Arial Black" pitchFamily="34" charset="0"/>
              </a:rPr>
              <a:t>永恒</a:t>
            </a:r>
            <a:endParaRPr lang="en-US" altLang="ko-KR" sz="2800" dirty="0">
              <a:latin typeface="Arial Black" pitchFamily="34" charset="0"/>
            </a:endParaRPr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2743200" y="4335463"/>
            <a:ext cx="3581400" cy="1066800"/>
          </a:xfrm>
          <a:prstGeom prst="downArrowCallout">
            <a:avLst>
              <a:gd name="adj1" fmla="val 83929"/>
              <a:gd name="adj2" fmla="val 111905"/>
              <a:gd name="adj3" fmla="val 33333"/>
              <a:gd name="adj4" fmla="val 66667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800" b="1" dirty="0" smtClean="0">
                <a:latin typeface="Arial Black" pitchFamily="34" charset="0"/>
              </a:rPr>
              <a:t>为基督而活</a:t>
            </a:r>
            <a:endParaRPr lang="en-US" altLang="ko-KR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86024" grpId="0" animBg="1"/>
      <p:bldP spid="86025" grpId="0" animBg="1"/>
      <p:bldP spid="86026" grpId="0" animBg="1"/>
      <p:bldP spid="860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身</a:t>
            </a:r>
            <a:r>
              <a:rPr lang="zh-CN" altLang="en-US" dirty="0" smtClean="0"/>
              <a:t>体的复活</a:t>
            </a:r>
            <a:r>
              <a:rPr lang="en-GB" dirty="0" smtClean="0"/>
              <a:t>[1]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在基督再次降临时，他“将我们卑贱的身体改变形状，和他自己荣耀的身体相似”（腓立比书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20</a:t>
            </a:r>
            <a:r>
              <a:rPr lang="zh-CN" altLang="en-US" dirty="0"/>
              <a:t>，</a:t>
            </a:r>
            <a:r>
              <a:rPr lang="en-US" altLang="zh-CN" dirty="0"/>
              <a:t>21</a:t>
            </a:r>
            <a:r>
              <a:rPr lang="zh-CN" altLang="en-US" dirty="0"/>
              <a:t>）。死人要复活，尸首要兴起。睡在尘埃的啊，要醒起歌唱！ </a:t>
            </a:r>
            <a:r>
              <a:rPr lang="en-GB" dirty="0" smtClean="0"/>
              <a:t>(</a:t>
            </a:r>
            <a:r>
              <a:rPr lang="zh-CN" altLang="en-US" dirty="0"/>
              <a:t>以赛亚书</a:t>
            </a:r>
            <a:r>
              <a:rPr lang="en-GB" dirty="0" smtClean="0"/>
              <a:t>26:19).</a:t>
            </a:r>
          </a:p>
          <a:p>
            <a:r>
              <a:rPr lang="zh-CN" altLang="en-US" dirty="0"/>
              <a:t>通过洗礼</a:t>
            </a:r>
            <a:r>
              <a:rPr lang="en-US" altLang="zh-CN" dirty="0"/>
              <a:t>,</a:t>
            </a:r>
            <a:r>
              <a:rPr lang="zh-CN" altLang="en-US" dirty="0"/>
              <a:t>我们归入基督的死和复活，因着信，我们能分享基督通过他的复活而得到奖赏</a:t>
            </a:r>
            <a:r>
              <a:rPr lang="en-US" altLang="zh-CN" dirty="0"/>
              <a:t>(</a:t>
            </a:r>
            <a:r>
              <a:rPr lang="zh-CN" altLang="en-US" dirty="0"/>
              <a:t>罗马书</a:t>
            </a:r>
            <a:r>
              <a:rPr lang="en-US" altLang="zh-CN" dirty="0"/>
              <a:t>6:3</a:t>
            </a:r>
            <a:r>
              <a:rPr lang="zh-CN" altLang="en-US" dirty="0"/>
              <a:t>到</a:t>
            </a:r>
            <a:r>
              <a:rPr lang="en-US" altLang="zh-CN" dirty="0"/>
              <a:t>5</a:t>
            </a:r>
            <a:r>
              <a:rPr lang="zh-CN" altLang="en-US" dirty="0"/>
              <a:t>节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身体的复活</a:t>
            </a:r>
            <a:r>
              <a:rPr lang="en-GB" dirty="0" smtClean="0"/>
              <a:t>[2]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通过分担他现在所受的苦楚</a:t>
            </a:r>
            <a:r>
              <a:rPr lang="en-US" altLang="zh-CN" dirty="0"/>
              <a:t>,</a:t>
            </a:r>
            <a:r>
              <a:rPr lang="zh-CN" altLang="en-US" dirty="0"/>
              <a:t>我们也将分享他的奖赏：“身上带着耶稣的死，使耶稣的生也显明在我们身上”</a:t>
            </a:r>
            <a:r>
              <a:rPr lang="en-US" altLang="zh-CN" dirty="0"/>
              <a:t>(</a:t>
            </a:r>
            <a:r>
              <a:rPr lang="zh-CN" altLang="en-US" dirty="0"/>
              <a:t>哥林多后书</a:t>
            </a:r>
            <a:r>
              <a:rPr lang="en-US" altLang="zh-CN" dirty="0"/>
              <a:t>4:10)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“那叫耶稣基督从死里复活人，也必借着住在你们心灵的圣灵，使你们必死的身体又活来过来”</a:t>
            </a:r>
            <a:r>
              <a:rPr lang="en-US" altLang="zh-CN" dirty="0"/>
              <a:t>(</a:t>
            </a:r>
            <a:r>
              <a:rPr lang="zh-CN" altLang="en-US" dirty="0"/>
              <a:t>罗马书</a:t>
            </a:r>
            <a:r>
              <a:rPr lang="en-US" altLang="zh-CN" dirty="0"/>
              <a:t>8:11)</a:t>
            </a:r>
            <a:r>
              <a:rPr lang="zh-CN" altLang="en-US" dirty="0" smtClean="0"/>
              <a:t>。</a:t>
            </a:r>
            <a:r>
              <a:rPr lang="zh-CN" altLang="en-US" dirty="0"/>
              <a:t>带着这样的希望，我们期待</a:t>
            </a:r>
            <a:r>
              <a:rPr lang="en-US" altLang="zh-CN" dirty="0"/>
              <a:t>"</a:t>
            </a:r>
            <a:r>
              <a:rPr lang="zh-CN" altLang="en-US" dirty="0"/>
              <a:t>我们的身体得赎（罗马书</a:t>
            </a:r>
            <a:r>
              <a:rPr lang="en-US" altLang="zh-CN" dirty="0"/>
              <a:t>8:23</a:t>
            </a:r>
            <a:r>
              <a:rPr lang="zh-CN" altLang="en-US" dirty="0"/>
              <a:t>），这样我们才能得到“不朽”。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zh-CN" altLang="en-US" dirty="0" smtClean="0"/>
              <a:t>祝福的希望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4" name="Content Placeholder 3" descr="IMG_0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复活的希</a:t>
            </a:r>
            <a:r>
              <a:rPr lang="zh-CN" altLang="en-US" dirty="0"/>
              <a:t>望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“我知道我的救赎主活着</a:t>
            </a:r>
            <a:r>
              <a:rPr lang="en-US" altLang="zh-CN" dirty="0"/>
              <a:t>,</a:t>
            </a:r>
            <a:r>
              <a:rPr lang="zh-CN" altLang="en-US" dirty="0"/>
              <a:t>末了站在地上。我这皮肉灭绝之后，我必在肉体之内</a:t>
            </a:r>
            <a:r>
              <a:rPr lang="en-US" altLang="zh-CN" dirty="0"/>
              <a:t>(</a:t>
            </a:r>
            <a:r>
              <a:rPr lang="zh-CN" altLang="en-US" dirty="0"/>
              <a:t>注意：原文不说‘在肉体之外’</a:t>
            </a:r>
            <a:r>
              <a:rPr lang="en-US" altLang="zh-CN" dirty="0"/>
              <a:t>)</a:t>
            </a:r>
            <a:r>
              <a:rPr lang="zh-CN" altLang="en-US" dirty="0"/>
              <a:t>看得见。我自己要见到他，亲眼看到他</a:t>
            </a:r>
            <a:r>
              <a:rPr lang="en-US" altLang="zh-CN" dirty="0"/>
              <a:t>,</a:t>
            </a:r>
            <a:r>
              <a:rPr lang="zh-CN" altLang="en-US" dirty="0"/>
              <a:t>并不像外人。我的心肠在我里面消灭了”</a:t>
            </a:r>
            <a:r>
              <a:rPr lang="en-US" altLang="zh-CN" dirty="0"/>
              <a:t>(</a:t>
            </a:r>
            <a:r>
              <a:rPr lang="zh-CN" altLang="en-US" dirty="0"/>
              <a:t>约伯记</a:t>
            </a:r>
            <a:r>
              <a:rPr lang="en-US" altLang="zh-CN" dirty="0" smtClean="0"/>
              <a:t>19:25-27)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以赛亚的希望也是一样的：“</a:t>
            </a:r>
            <a:r>
              <a:rPr lang="en-US" altLang="zh-CN" dirty="0"/>
              <a:t>"</a:t>
            </a:r>
            <a:r>
              <a:rPr lang="zh-CN" altLang="en-US" dirty="0"/>
              <a:t>我的尸首</a:t>
            </a:r>
            <a:r>
              <a:rPr lang="en-US" altLang="zh-CN" dirty="0"/>
              <a:t>......</a:t>
            </a:r>
            <a:r>
              <a:rPr lang="zh-CN" altLang="en-US" dirty="0"/>
              <a:t>要兴起”</a:t>
            </a:r>
            <a:r>
              <a:rPr lang="en-US" altLang="zh-CN" dirty="0"/>
              <a:t>(</a:t>
            </a:r>
            <a:r>
              <a:rPr lang="zh-CN" altLang="en-US" dirty="0"/>
              <a:t>以赛亚书 </a:t>
            </a:r>
            <a:r>
              <a:rPr lang="en-US" altLang="zh-CN" dirty="0"/>
              <a:t>26:19</a:t>
            </a:r>
            <a:r>
              <a:rPr lang="en-US" altLang="zh-CN" dirty="0" smtClean="0"/>
              <a:t>).</a:t>
            </a:r>
          </a:p>
          <a:p>
            <a:r>
              <a:rPr lang="zh-CN" altLang="en-US" dirty="0" smtClean="0"/>
              <a:t>“</a:t>
            </a:r>
            <a:r>
              <a:rPr lang="zh-CN" altLang="en-US" dirty="0"/>
              <a:t>你兄弟必然复活”。</a:t>
            </a:r>
            <a:r>
              <a:rPr lang="en-GB" dirty="0" smtClean="0"/>
              <a:t>…</a:t>
            </a:r>
            <a:r>
              <a:rPr lang="zh-CN" altLang="en-US" dirty="0" smtClean="0"/>
              <a:t>马</a:t>
            </a:r>
            <a:r>
              <a:rPr lang="zh-CN" altLang="en-US" dirty="0"/>
              <a:t>大说</a:t>
            </a:r>
            <a:r>
              <a:rPr lang="zh-CN" altLang="en-US" dirty="0" smtClean="0"/>
              <a:t>，</a:t>
            </a:r>
            <a:r>
              <a:rPr lang="zh-CN" altLang="en-US" dirty="0"/>
              <a:t>我知道在末日复活的时候，他必复活”（约翰福音</a:t>
            </a:r>
            <a:r>
              <a:rPr lang="en-GB" dirty="0" smtClean="0"/>
              <a:t>11:23,24).</a:t>
            </a:r>
          </a:p>
          <a:p>
            <a:r>
              <a:rPr lang="zh-CN" altLang="en-US" dirty="0"/>
              <a:t>“凡听见父之教训又学习的</a:t>
            </a:r>
            <a:r>
              <a:rPr lang="en-US" altLang="zh-CN" dirty="0"/>
              <a:t>......</a:t>
            </a:r>
            <a:r>
              <a:rPr lang="zh-CN" altLang="en-US" dirty="0"/>
              <a:t>在末日我叫他复活”（约翰福音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44</a:t>
            </a:r>
            <a:r>
              <a:rPr lang="zh-CN" altLang="en-US" dirty="0"/>
              <a:t>，</a:t>
            </a:r>
            <a:r>
              <a:rPr lang="en-US" altLang="zh-CN" dirty="0"/>
              <a:t>45</a:t>
            </a:r>
            <a:r>
              <a:rPr lang="zh-CN" altLang="en-US" dirty="0"/>
              <a:t>）。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une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2281" y="1935163"/>
            <a:ext cx="2199438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神坦诚地忠告，如果人犯罪，“人将必死”（创世记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17</a:t>
            </a:r>
            <a:r>
              <a:rPr lang="zh-CN" altLang="en-US" dirty="0"/>
              <a:t>），相反的，毒蛇宣称，“你们不一定死”（创世记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/>
              <a:t>）。这种否认死亡的必然性和完全性的企图成为所有伪宗教的特征。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4.6</a:t>
            </a:r>
            <a:r>
              <a:rPr lang="zh-CN" altLang="en-US" dirty="0"/>
              <a:t>审判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审判来临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这些人都必须“站在神的台前”（罗马书</a:t>
            </a:r>
            <a:r>
              <a:rPr lang="en-US" altLang="zh-CN" dirty="0"/>
              <a:t>14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）。我们“在基督的台前显露出来”（哥林多后书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）以肉身的形式去接受基督对我们生命的奖赏。</a:t>
            </a:r>
            <a:r>
              <a:rPr lang="en-GB" dirty="0" smtClean="0"/>
              <a:t>(R.E.B.)</a:t>
            </a:r>
          </a:p>
          <a:p>
            <a:endParaRPr lang="en-GB" dirty="0" smtClean="0"/>
          </a:p>
          <a:p>
            <a:r>
              <a:rPr lang="zh-CN" altLang="en-US" dirty="0"/>
              <a:t>“圣灵将在世界末日降临，将坏人从义人中分开”。</a:t>
            </a:r>
            <a:r>
              <a:rPr lang="en-GB" dirty="0" smtClean="0"/>
              <a:t>(</a:t>
            </a:r>
            <a:r>
              <a:rPr lang="zh-CN" altLang="en-US" dirty="0"/>
              <a:t>马太福音</a:t>
            </a:r>
            <a:r>
              <a:rPr lang="en-GB" dirty="0" smtClean="0"/>
              <a:t>13:47-49).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好坏的分离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“当人子在他的荣耀里，同众天使降临的时候，要坐在他荣耀的宝座上（大卫在耶路撒冷的的宝座，路加福音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32</a:t>
            </a:r>
            <a:r>
              <a:rPr lang="zh-CN" altLang="en-US" dirty="0"/>
              <a:t>，</a:t>
            </a:r>
            <a:r>
              <a:rPr lang="en-US" altLang="zh-CN" dirty="0"/>
              <a:t>33</a:t>
            </a:r>
            <a:r>
              <a:rPr lang="zh-CN" altLang="en-US" dirty="0"/>
              <a:t>）：万民都要聚集在他面前（指的是各民族的人，见马太福音</a:t>
            </a:r>
            <a:r>
              <a:rPr lang="en-US" altLang="zh-CN" dirty="0"/>
              <a:t>28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/>
              <a:t>）：他要把他们分别出来，好像牧羊的分别绵羊、山羊一般；把绵羊安置在右边，山羊在左边。于是，王要向右边的说，你们这蒙我父赐福的，可来承受为你们所预备的国”（马太福音 </a:t>
            </a:r>
            <a:r>
              <a:rPr lang="en-US" altLang="zh-CN" dirty="0"/>
              <a:t>25</a:t>
            </a:r>
            <a:r>
              <a:rPr lang="zh-CN" altLang="en-US" dirty="0"/>
              <a:t>：</a:t>
            </a:r>
            <a:r>
              <a:rPr lang="en-US" altLang="zh-CN" dirty="0"/>
              <a:t>31-34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i="1" dirty="0"/>
              <a:t>圣经中重复强调的基本原则是奖赏将发生在基督二次降临之后，而非之前：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/>
              <a:t>“到了牧长（耶稣）显现的时候，你们必得那荣耀的冠冕”（彼得前书 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/>
              <a:t>，比较</a:t>
            </a:r>
            <a:r>
              <a:rPr lang="en-US" altLang="zh-CN" dirty="0"/>
              <a:t>1:13</a:t>
            </a:r>
            <a:r>
              <a:rPr lang="zh-CN" altLang="en-US" dirty="0"/>
              <a:t>）</a:t>
            </a:r>
            <a:r>
              <a:rPr lang="en-US" altLang="zh-CN" dirty="0" smtClean="0"/>
              <a:t>.</a:t>
            </a:r>
          </a:p>
          <a:p>
            <a:pPr lvl="1"/>
            <a:r>
              <a:rPr lang="en-GB" dirty="0" smtClean="0"/>
              <a:t> </a:t>
            </a:r>
            <a:r>
              <a:rPr lang="zh-CN" altLang="en-US" dirty="0"/>
              <a:t>“基督耶稣</a:t>
            </a:r>
            <a:r>
              <a:rPr lang="en-US" altLang="zh-CN" dirty="0"/>
              <a:t>…</a:t>
            </a:r>
            <a:r>
              <a:rPr lang="zh-CN" altLang="en-US" dirty="0"/>
              <a:t>凭他的显现和和他的国度在将来的审判活人和死人</a:t>
            </a:r>
            <a:r>
              <a:rPr lang="en-US" altLang="zh-CN" dirty="0"/>
              <a:t>…</a:t>
            </a:r>
            <a:r>
              <a:rPr lang="zh-CN" altLang="en-US" dirty="0"/>
              <a:t>有公义的冠冕为我存留，就是按着公义审判的主到了那日要赐给我的”（提摩太后书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8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zh-CN" altLang="en-US" dirty="0"/>
              <a:t>在耶稣回归的末日里“睡在尘埃中的，（比较创世记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/>
              <a:t>），必有多人复醒，其中有的得以永生，有的受到羞辱“（但以理书 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2</a:t>
            </a:r>
            <a:r>
              <a:rPr lang="zh-CN" altLang="en-US" dirty="0"/>
              <a:t>）。</a:t>
            </a:r>
            <a:endParaRPr lang="en-GB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/>
              <a:t>当基督耶稣进行审判时，那些“在坟墓的</a:t>
            </a:r>
            <a:r>
              <a:rPr lang="en-US" altLang="zh-CN" dirty="0"/>
              <a:t>…</a:t>
            </a:r>
            <a:r>
              <a:rPr lang="zh-CN" altLang="en-US" dirty="0"/>
              <a:t>行善的复活得生，作恶的复活定罪”（约翰福音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25-29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zh-CN" altLang="en-US" dirty="0"/>
              <a:t>“我（耶稣基督）必快来</a:t>
            </a:r>
            <a:r>
              <a:rPr lang="en-US" altLang="zh-CN" dirty="0"/>
              <a:t>…</a:t>
            </a:r>
            <a:r>
              <a:rPr lang="zh-CN" altLang="en-US" dirty="0"/>
              <a:t>要照各人所行的报应他”（启示录</a:t>
            </a:r>
            <a:r>
              <a:rPr lang="en-US" altLang="zh-CN" dirty="0"/>
              <a:t>22</a:t>
            </a:r>
            <a:r>
              <a:rPr lang="zh-CN" altLang="en-US" dirty="0"/>
              <a:t>：</a:t>
            </a:r>
            <a:r>
              <a:rPr lang="en-US" altLang="zh-CN" dirty="0"/>
              <a:t>12</a:t>
            </a:r>
            <a:r>
              <a:rPr lang="zh-CN" altLang="en-US" dirty="0"/>
              <a:t>）。我们并不是去天上接受奖赏</a:t>
            </a:r>
            <a:r>
              <a:rPr lang="en-US" altLang="zh-CN" dirty="0"/>
              <a:t>-</a:t>
            </a:r>
            <a:r>
              <a:rPr lang="zh-CN" altLang="en-US" dirty="0"/>
              <a:t>基督从天上将奖赏带给我们。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好坏的分</a:t>
            </a:r>
            <a:r>
              <a:rPr lang="zh-CN" altLang="en-US" dirty="0" smtClean="0"/>
              <a:t>离在审判日</a:t>
            </a:r>
            <a:r>
              <a:rPr lang="en-US" altLang="zh-CN" dirty="0" smtClean="0"/>
              <a:t>-</a:t>
            </a:r>
            <a:r>
              <a:rPr lang="zh-CN" altLang="en-US" dirty="0" smtClean="0"/>
              <a:t>而非死亡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/>
              <a:t>约拿是义人，扫罗是坏人，但“他们死时也不分离”（撒母耳记下 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23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zh-CN" altLang="en-US" dirty="0"/>
              <a:t>扫罗，约翰和撒母耳死后都去了同一个地方（撒母耳上</a:t>
            </a:r>
            <a:r>
              <a:rPr lang="en-US" altLang="zh-CN" dirty="0"/>
              <a:t>28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zh-CN" altLang="en-US" dirty="0"/>
              <a:t>义人亚伯拉罕在死后“归到他本民”或列祖那里；他们是偶像崇拜者（创世记</a:t>
            </a:r>
            <a:r>
              <a:rPr lang="en-US" altLang="zh-CN" dirty="0"/>
              <a:t>25</a:t>
            </a:r>
            <a:r>
              <a:rPr lang="zh-CN" altLang="en-US" dirty="0"/>
              <a:t>：</a:t>
            </a:r>
            <a:r>
              <a:rPr lang="en-US" altLang="zh-CN" dirty="0"/>
              <a:t>8</a:t>
            </a:r>
            <a:r>
              <a:rPr lang="zh-CN" altLang="en-US" dirty="0"/>
              <a:t>；约书亚记</a:t>
            </a:r>
            <a:r>
              <a:rPr lang="en-US" altLang="zh-CN" dirty="0"/>
              <a:t>24</a:t>
            </a:r>
            <a:r>
              <a:rPr lang="zh-CN" altLang="en-US" dirty="0"/>
              <a:t>：</a:t>
            </a:r>
            <a:r>
              <a:rPr lang="en-US" altLang="zh-CN" dirty="0"/>
              <a:t>2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zh-CN" altLang="en-US" dirty="0"/>
              <a:t>智慧人死亡与愚昧人死亡无异（传道书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15</a:t>
            </a:r>
            <a:r>
              <a:rPr lang="zh-CN" altLang="en-US" dirty="0"/>
              <a:t>，</a:t>
            </a:r>
            <a:r>
              <a:rPr lang="en-US" altLang="zh-CN" dirty="0"/>
              <a:t>16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正义会在同一时间，集体得到回报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zh-CN" altLang="en-US" dirty="0"/>
              <a:t>“你们着蒙我父赐福的，可来承受为你们所预备的国“（马太福音</a:t>
            </a:r>
            <a:r>
              <a:rPr lang="en-US" altLang="zh-CN" dirty="0"/>
              <a:t>25</a:t>
            </a:r>
            <a:r>
              <a:rPr lang="zh-CN" altLang="en-US" dirty="0"/>
              <a:t>：</a:t>
            </a:r>
            <a:r>
              <a:rPr lang="en-US" altLang="zh-CN" dirty="0"/>
              <a:t>34</a:t>
            </a:r>
            <a:r>
              <a:rPr lang="zh-CN" altLang="en-US" dirty="0"/>
              <a:t>）。因此所有的绵羊都在同一时间承受天国（比较哥林多前书</a:t>
            </a:r>
            <a:r>
              <a:rPr lang="en-US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 smtClean="0"/>
              <a:t>51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/>
              <a:t>在基督回归和审判的“收割时候”，所有为主工作的人将“一同快乐”（约翰福音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35</a:t>
            </a:r>
            <a:r>
              <a:rPr lang="zh-CN" altLang="en-US" dirty="0"/>
              <a:t>，</a:t>
            </a:r>
            <a:r>
              <a:rPr lang="en-US" altLang="zh-CN" dirty="0"/>
              <a:t>36</a:t>
            </a:r>
            <a:r>
              <a:rPr lang="zh-CN" altLang="en-US" dirty="0"/>
              <a:t>；比较马太福音</a:t>
            </a:r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en-US" altLang="zh-CN" dirty="0"/>
              <a:t>39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2"/>
            <a:r>
              <a:rPr lang="en-GB" dirty="0" smtClean="0"/>
              <a:t>“</a:t>
            </a:r>
            <a:r>
              <a:rPr lang="zh-CN" altLang="en-US" dirty="0"/>
              <a:t>这些人都是存着信心必死的，并没有得着所应许的”，这是神对亚伯拉罕的应许，通过进入天国来来实现对他们的救赎（希伯来书</a:t>
            </a:r>
            <a:r>
              <a:rPr lang="en-US" altLang="zh-CN" dirty="0"/>
              <a:t>11</a:t>
            </a:r>
            <a:r>
              <a:rPr lang="zh-CN" altLang="en-US" dirty="0"/>
              <a:t>：</a:t>
            </a:r>
            <a:r>
              <a:rPr lang="en-US" altLang="zh-CN" dirty="0"/>
              <a:t>8</a:t>
            </a:r>
            <a:r>
              <a:rPr lang="zh-CN" altLang="en-US" dirty="0"/>
              <a:t>到</a:t>
            </a:r>
            <a:r>
              <a:rPr lang="en-US" altLang="zh-CN" dirty="0"/>
              <a:t>12</a:t>
            </a:r>
            <a:r>
              <a:rPr lang="zh-CN" altLang="en-US" dirty="0"/>
              <a:t>节）。在他们死后，并没有一个接一个地升上天堂去接受赏赐。在第</a:t>
            </a:r>
            <a:r>
              <a:rPr lang="en-US" altLang="zh-CN" dirty="0"/>
              <a:t>39</a:t>
            </a:r>
            <a:r>
              <a:rPr lang="zh-CN" altLang="en-US" dirty="0"/>
              <a:t>，</a:t>
            </a:r>
            <a:r>
              <a:rPr lang="en-US" altLang="zh-CN" dirty="0"/>
              <a:t>40</a:t>
            </a:r>
            <a:r>
              <a:rPr lang="zh-CN" altLang="en-US" dirty="0"/>
              <a:t>节中陈述了其中的原因，他们“未得到所应许的：因为神给我们预备了更美的事，叫他们若不于我们同得就不能完全”。</a:t>
            </a: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4.7</a:t>
            </a:r>
            <a:r>
              <a:rPr lang="zh-CN" altLang="en-US" dirty="0"/>
              <a:t>赏赐的地点是在地上 </a:t>
            </a:r>
            <a:r>
              <a:rPr lang="en-US" altLang="zh-CN" dirty="0"/>
              <a:t>- </a:t>
            </a:r>
            <a:r>
              <a:rPr lang="zh-CN" altLang="en-US" dirty="0"/>
              <a:t>不是在天上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在‘主祷文’里，信徒们祈求天国的降临（即祈求基督的回归），愿神的旨意行在地上，如同行在天上（马太福音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）。因此我们所祈祷的是神的国降临到地上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“温柔的人有福了，因为他们必承受地土”（马太福音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5</a:t>
            </a:r>
            <a:r>
              <a:rPr lang="zh-CN" altLang="en-US" dirty="0"/>
              <a:t>）这里说的是“地土”而不是‘他们的灵魂将升入天堂</a:t>
            </a:r>
            <a:r>
              <a:rPr lang="zh-CN" altLang="en-US" dirty="0" smtClean="0"/>
              <a:t>“。</a:t>
            </a:r>
            <a:endParaRPr lang="en-US" altLang="zh-CN" dirty="0" smtClean="0"/>
          </a:p>
          <a:p>
            <a:r>
              <a:rPr lang="zh-CN" altLang="en-US" dirty="0"/>
              <a:t>“谦卑的人必承受地土</a:t>
            </a:r>
            <a:r>
              <a:rPr lang="en-US" altLang="zh-CN" dirty="0"/>
              <a:t>......</a:t>
            </a:r>
            <a:r>
              <a:rPr lang="zh-CN" altLang="en-US" dirty="0"/>
              <a:t>蒙耶和华赐福的，必承受地土</a:t>
            </a:r>
            <a:r>
              <a:rPr lang="en-US" altLang="zh-CN" dirty="0"/>
              <a:t>......</a:t>
            </a:r>
            <a:r>
              <a:rPr lang="zh-CN" altLang="en-US" dirty="0"/>
              <a:t>义上必承受地土，永居其上”（诗篇</a:t>
            </a:r>
            <a:r>
              <a:rPr lang="en-US" altLang="zh-CN" dirty="0"/>
              <a:t>37</a:t>
            </a:r>
            <a:r>
              <a:rPr lang="zh-CN" altLang="en-US" dirty="0"/>
              <a:t>：</a:t>
            </a:r>
            <a:r>
              <a:rPr lang="en-US" altLang="zh-CN" dirty="0"/>
              <a:t>11</a:t>
            </a:r>
            <a:r>
              <a:rPr lang="zh-CN" altLang="en-US" dirty="0"/>
              <a:t>，</a:t>
            </a:r>
            <a:r>
              <a:rPr lang="en-US" altLang="zh-CN" dirty="0"/>
              <a:t>22</a:t>
            </a:r>
            <a:r>
              <a:rPr lang="zh-CN" altLang="en-US" dirty="0"/>
              <a:t>，</a:t>
            </a:r>
            <a:r>
              <a:rPr lang="en-US" altLang="zh-CN" dirty="0"/>
              <a:t>29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zh-CN" altLang="en-US" dirty="0"/>
              <a:t>“大卫</a:t>
            </a:r>
            <a:r>
              <a:rPr lang="en-US" altLang="zh-CN" dirty="0"/>
              <a:t>......</a:t>
            </a:r>
            <a:r>
              <a:rPr lang="zh-CN" altLang="en-US" dirty="0"/>
              <a:t>，他死了，也埋葬了</a:t>
            </a:r>
            <a:r>
              <a:rPr lang="en-US" altLang="zh-CN" dirty="0"/>
              <a:t>......</a:t>
            </a:r>
            <a:r>
              <a:rPr lang="zh-CN" altLang="en-US" dirty="0"/>
              <a:t>，大卫并没有升到天上”（使徒行传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29</a:t>
            </a:r>
            <a:r>
              <a:rPr lang="zh-CN" altLang="en-US" dirty="0"/>
              <a:t>，</a:t>
            </a:r>
            <a:r>
              <a:rPr lang="en-US" altLang="zh-CN" dirty="0"/>
              <a:t>34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/>
              <a:t>地上是神指导人类的活动场所。“天，是耶和华的天；地，他却给了世人”（诗篇</a:t>
            </a:r>
            <a:r>
              <a:rPr lang="en-US" altLang="zh-CN" dirty="0"/>
              <a:t>115</a:t>
            </a:r>
            <a:r>
              <a:rPr lang="zh-CN" altLang="en-US" dirty="0"/>
              <a:t>：</a:t>
            </a:r>
            <a:r>
              <a:rPr lang="en-US" altLang="zh-CN" dirty="0"/>
              <a:t>16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/>
              <a:t>启示录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en-US" altLang="zh-CN" dirty="0"/>
              <a:t>10</a:t>
            </a:r>
            <a:r>
              <a:rPr lang="zh-CN" altLang="en-US" dirty="0"/>
              <a:t>有关于义人在审判台前所说的：“又叫他们成为国民，作祭司，归于神，在地上执掌王权</a:t>
            </a:r>
            <a:r>
              <a:rPr lang="zh-CN" altLang="en-US" dirty="0" smtClean="0"/>
              <a:t>”。</a:t>
            </a:r>
            <a:endParaRPr lang="en-US" altLang="zh-CN" dirty="0" smtClean="0"/>
          </a:p>
          <a:p>
            <a:r>
              <a:rPr lang="zh-CN" altLang="en-US" dirty="0"/>
              <a:t>国的大权将在“天”下，并将“充满天下”（但以理书</a:t>
            </a:r>
            <a:r>
              <a:rPr lang="en-US" altLang="zh-CN" dirty="0"/>
              <a:t>7</a:t>
            </a:r>
            <a:r>
              <a:rPr lang="zh-CN" altLang="en-US" dirty="0"/>
              <a:t>：</a:t>
            </a:r>
            <a:r>
              <a:rPr lang="en-US" altLang="zh-CN" dirty="0"/>
              <a:t>27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35</a:t>
            </a:r>
            <a:r>
              <a:rPr lang="zh-CN" altLang="en-US" dirty="0"/>
              <a:t>，比较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44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人本</a:t>
            </a:r>
            <a:r>
              <a:rPr lang="zh-CN" altLang="en-US" dirty="0"/>
              <a:t>是尘土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“神用地上的尘土造人</a:t>
            </a:r>
            <a:r>
              <a:rPr lang="en-US" altLang="zh-CN" dirty="0"/>
              <a:t>......</a:t>
            </a:r>
            <a:r>
              <a:rPr lang="zh-CN" altLang="en-US" dirty="0"/>
              <a:t>亚当是从土而出的。你本是尘土，仍要归于尘土”（创世记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zh-CN" altLang="en-US" dirty="0"/>
              <a:t>；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/>
              <a:t>）。这儿根本没有关于人是不朽的，或人的一部分是永存的任何暗示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GB" dirty="0" smtClean="0"/>
          </a:p>
          <a:p>
            <a:r>
              <a:rPr lang="zh-CN" altLang="en-US" dirty="0"/>
              <a:t>“我们是泥（以塞亚书</a:t>
            </a:r>
            <a:r>
              <a:rPr lang="en-US" altLang="zh-CN" dirty="0"/>
              <a:t>64</a:t>
            </a:r>
            <a:r>
              <a:rPr lang="zh-CN" altLang="en-US" dirty="0"/>
              <a:t>：</a:t>
            </a:r>
            <a:r>
              <a:rPr lang="en-US" altLang="zh-CN" dirty="0"/>
              <a:t>8</a:t>
            </a:r>
            <a:r>
              <a:rPr lang="zh-CN" altLang="en-US" dirty="0"/>
              <a:t>）；“人是出生于地，乃属土”（哥林多前书</a:t>
            </a:r>
            <a:r>
              <a:rPr lang="en-US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/>
              <a:t>47</a:t>
            </a:r>
            <a:r>
              <a:rPr lang="zh-CN" altLang="en-US" dirty="0"/>
              <a:t>）；人的“根基在尘土里”（约伯记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/>
              <a:t>）；“世人必仍归尘土”（约伯记</a:t>
            </a:r>
            <a:r>
              <a:rPr lang="en-US" altLang="zh-CN" dirty="0"/>
              <a:t>24</a:t>
            </a:r>
            <a:r>
              <a:rPr lang="zh-CN" altLang="en-US" dirty="0"/>
              <a:t>：</a:t>
            </a:r>
            <a:r>
              <a:rPr lang="en-US" altLang="zh-CN" dirty="0"/>
              <a:t>14</a:t>
            </a:r>
            <a:r>
              <a:rPr lang="zh-CN" altLang="en-US" dirty="0"/>
              <a:t>，</a:t>
            </a:r>
            <a:r>
              <a:rPr lang="en-US" altLang="zh-CN" dirty="0"/>
              <a:t>15</a:t>
            </a:r>
            <a:r>
              <a:rPr lang="zh-CN" altLang="en-US" dirty="0"/>
              <a:t>）。亚伯拉罕承认他是“虽然是尘土”（创世记</a:t>
            </a:r>
            <a:r>
              <a:rPr lang="en-US" altLang="zh-CN" dirty="0"/>
              <a:t>18</a:t>
            </a:r>
            <a:r>
              <a:rPr lang="zh-CN" altLang="en-US" dirty="0"/>
              <a:t>：</a:t>
            </a:r>
            <a:r>
              <a:rPr lang="en-US" altLang="zh-CN" dirty="0"/>
              <a:t>27</a:t>
            </a:r>
            <a:r>
              <a:rPr lang="zh-CN" altLang="en-US" dirty="0"/>
              <a:t>）。亚当在伊甸园违反神的旨意后，神马上“把他赶出去了</a:t>
            </a:r>
            <a:r>
              <a:rPr lang="en-US" altLang="zh-CN" dirty="0"/>
              <a:t>......</a:t>
            </a:r>
            <a:r>
              <a:rPr lang="zh-CN" altLang="en-US" dirty="0"/>
              <a:t>恐怕他伸手又摘生命树的果子吃，就永远活着</a:t>
            </a:r>
            <a:r>
              <a:rPr lang="en-US" altLang="zh-CN" dirty="0"/>
              <a:t>"</a:t>
            </a:r>
            <a:r>
              <a:rPr lang="zh-CN" altLang="en-US" dirty="0"/>
              <a:t>（创世记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24</a:t>
            </a:r>
            <a:r>
              <a:rPr lang="zh-CN" altLang="en-US" dirty="0"/>
              <a:t>，</a:t>
            </a:r>
            <a:r>
              <a:rPr lang="en-US" altLang="zh-CN" dirty="0"/>
              <a:t>22</a:t>
            </a:r>
            <a:r>
              <a:rPr lang="zh-CN" altLang="en-US" dirty="0"/>
              <a:t>）。如果人与生俱有不朽的东西，那么这些话都没有什么必要了。</a:t>
            </a:r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4.8  </a:t>
            </a:r>
            <a:r>
              <a:rPr lang="zh-CN" altLang="en-US" dirty="0"/>
              <a:t> 对神的责任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对神的责</a:t>
            </a:r>
            <a:r>
              <a:rPr lang="zh-CN" altLang="en-US" dirty="0" smtClean="0"/>
              <a:t>任源于对道的了解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“弃绝我，不领受我话的人，有审判他的，就是我所讲道在末日要审判他（约翰福音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48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/>
              <a:t>那些不知道或不理解基督道的因而也没有机会接受或拒绝他的人，审判也就不会将他们计算在内。“凡没有律法犯了罪的，也必不按律法灭亡；凡在律法以下犯了罪的，也必按律法受审判”（罗马书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12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/>
              <a:t>在神眼中“没有律法，罪也不算罪”，“罪就是违反律法”，“律法本就是叫人知罪”（罗马书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13</a:t>
            </a:r>
            <a:r>
              <a:rPr lang="zh-CN" altLang="en-US" dirty="0" smtClean="0"/>
              <a:t>；罗</a:t>
            </a:r>
            <a:r>
              <a:rPr lang="zh-CN" altLang="en-US" dirty="0"/>
              <a:t>马书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20</a:t>
            </a:r>
            <a:r>
              <a:rPr lang="zh-CN" altLang="en-US" dirty="0"/>
              <a:t>）</a:t>
            </a:r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约翰福音</a:t>
            </a:r>
            <a:r>
              <a:rPr lang="en-US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/>
              <a:t>22</a:t>
            </a:r>
            <a:r>
              <a:rPr lang="zh-CN" altLang="en-US" dirty="0"/>
              <a:t>表明了对</a:t>
            </a:r>
            <a:r>
              <a:rPr lang="en-US" altLang="zh-CN" dirty="0"/>
              <a:t>《</a:t>
            </a:r>
            <a:r>
              <a:rPr lang="zh-CN" altLang="en-US" dirty="0"/>
              <a:t>圣经</a:t>
            </a:r>
            <a:r>
              <a:rPr lang="en-US" altLang="zh-CN" dirty="0"/>
              <a:t>》</a:t>
            </a:r>
            <a:r>
              <a:rPr lang="zh-CN" altLang="en-US" dirty="0"/>
              <a:t>的理解带来了责任感。“我（耶稣）若没有教训他们，他们就没有罪；但如今他们的罪无可推诿了</a:t>
            </a:r>
            <a:r>
              <a:rPr lang="zh-CN" altLang="en-US" dirty="0" smtClean="0"/>
              <a:t>”。</a:t>
            </a:r>
            <a:endParaRPr lang="en-US" altLang="zh-CN" dirty="0" smtClean="0"/>
          </a:p>
          <a:p>
            <a:r>
              <a:rPr lang="zh-CN" altLang="en-US" dirty="0"/>
              <a:t>“凡听父之教训又学习的</a:t>
            </a:r>
            <a:r>
              <a:rPr lang="en-US" altLang="zh-CN" dirty="0"/>
              <a:t>.....</a:t>
            </a:r>
            <a:r>
              <a:rPr lang="zh-CN" altLang="en-US" dirty="0"/>
              <a:t>在末日我（基督）叫他复活”（约翰福音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44</a:t>
            </a:r>
            <a:r>
              <a:rPr lang="zh-CN" altLang="en-US" dirty="0"/>
              <a:t>和</a:t>
            </a:r>
            <a:r>
              <a:rPr lang="en-US" altLang="zh-CN" dirty="0"/>
              <a:t>45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/>
              <a:t>不顺他的意思行</a:t>
            </a:r>
            <a:r>
              <a:rPr lang="zh-CN" altLang="en-US" dirty="0" smtClean="0"/>
              <a:t>，</a:t>
            </a:r>
            <a:r>
              <a:rPr lang="en-GB" dirty="0" smtClean="0"/>
              <a:t>…</a:t>
            </a:r>
            <a:r>
              <a:rPr lang="zh-CN" altLang="en-US" dirty="0"/>
              <a:t>那势必多受责</a:t>
            </a:r>
            <a:r>
              <a:rPr lang="zh-CN" altLang="en-US" dirty="0" smtClean="0"/>
              <a:t>打</a:t>
            </a:r>
            <a:r>
              <a:rPr lang="en-GB" dirty="0" smtClean="0"/>
              <a:t> (</a:t>
            </a:r>
            <a:r>
              <a:rPr lang="zh-CN" altLang="en-US" dirty="0"/>
              <a:t>申</a:t>
            </a:r>
            <a:r>
              <a:rPr lang="en-GB" dirty="0" smtClean="0"/>
              <a:t>18:19).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/>
              <a:t>“仆人知道主人的意思，却不预备，又不顺他的意思行，那势必多受责打；惟有那不知道的，作了当受责打的事，必少受责打（也就是仍是死亡）；因为多给谁，就向谁多取；多托谁，就向谁多要”（路加福音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47</a:t>
            </a:r>
            <a:r>
              <a:rPr lang="zh-CN" altLang="en-US" dirty="0"/>
              <a:t>，</a:t>
            </a:r>
            <a:r>
              <a:rPr lang="en-US" altLang="zh-CN" dirty="0"/>
              <a:t>48</a:t>
            </a:r>
            <a:r>
              <a:rPr lang="zh-CN" altLang="en-US" dirty="0"/>
              <a:t>）</a:t>
            </a:r>
            <a:r>
              <a:rPr lang="en-US" altLang="zh-CN" dirty="0"/>
              <a:t>--</a:t>
            </a:r>
            <a:r>
              <a:rPr lang="zh-CN" altLang="en-US" dirty="0"/>
              <a:t>因此神会多取多少呢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/>
              <a:t>“人若知道行善，却不行，这就是他的罪了”（雅各书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17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/>
              <a:t> 因为神抨击了以色列人关于他的言论，所以以色列人对神就有特殊责任（阿摩司书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2</a:t>
            </a:r>
            <a:r>
              <a:rPr lang="zh-CN" altLang="en-US" dirty="0"/>
              <a:t>）。</a:t>
            </a:r>
            <a:r>
              <a:rPr lang="en-GB" dirty="0" smtClean="0"/>
              <a:t>“</a:t>
            </a:r>
            <a:r>
              <a:rPr lang="zh-CN" altLang="en-US" dirty="0"/>
              <a:t>我会惩罚你所有的罪孽</a:t>
            </a:r>
            <a:r>
              <a:rPr lang="en-GB" dirty="0" smtClean="0"/>
              <a:t>...”</a:t>
            </a:r>
            <a:r>
              <a:rPr lang="zh-CN" altLang="en-US" dirty="0"/>
              <a:t>因为我呼唤、你们没有答应．我说话、你们没有听从．反倒行我眼中看为恶的、拣选我所不喜悦的。</a:t>
            </a:r>
            <a:r>
              <a:rPr lang="en-GB" dirty="0" smtClean="0"/>
              <a:t>(</a:t>
            </a:r>
            <a:r>
              <a:rPr lang="zh-CN" altLang="en-US" dirty="0"/>
              <a:t>以</a:t>
            </a:r>
            <a:r>
              <a:rPr lang="en-GB" dirty="0" smtClean="0"/>
              <a:t>65:12).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并</a:t>
            </a:r>
            <a:r>
              <a:rPr lang="zh-CN" altLang="en-US" dirty="0" smtClean="0"/>
              <a:t>非所有死人都要复活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/>
              <a:t> 古巴比伦城的人在他们死</a:t>
            </a:r>
            <a:r>
              <a:rPr lang="zh-CN" altLang="en-US" dirty="0" smtClean="0"/>
              <a:t>后</a:t>
            </a:r>
            <a:r>
              <a:rPr lang="en-US" altLang="zh-CN" dirty="0" smtClean="0"/>
              <a:t>….</a:t>
            </a:r>
            <a:r>
              <a:rPr lang="zh-CN" altLang="en-US" dirty="0" smtClean="0"/>
              <a:t>“</a:t>
            </a:r>
            <a:r>
              <a:rPr lang="zh-CN" altLang="en-US" dirty="0"/>
              <a:t>将永不醒来”，因为他们藐视真正的神（耶利米书</a:t>
            </a:r>
            <a:r>
              <a:rPr lang="en-US" altLang="zh-CN" dirty="0"/>
              <a:t>51</a:t>
            </a:r>
            <a:r>
              <a:rPr lang="zh-CN" altLang="en-US" dirty="0"/>
              <a:t>：</a:t>
            </a:r>
            <a:r>
              <a:rPr lang="en-US" altLang="zh-CN" dirty="0"/>
              <a:t>39</a:t>
            </a:r>
            <a:r>
              <a:rPr lang="zh-CN" altLang="en-US" dirty="0"/>
              <a:t>；以赛亚书</a:t>
            </a:r>
            <a:r>
              <a:rPr lang="en-US" altLang="zh-CN" dirty="0"/>
              <a:t>43</a:t>
            </a:r>
            <a:r>
              <a:rPr lang="zh-CN" altLang="en-US" dirty="0"/>
              <a:t>：</a:t>
            </a:r>
            <a:r>
              <a:rPr lang="en-US" altLang="zh-CN" dirty="0"/>
              <a:t>17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zh-CN" altLang="en-US" dirty="0"/>
              <a:t>以赛亚鼓励他自己：“耶和华我们（以色列）的神啊，在你以外曾有别的主管辖我们（如腓力斯人和古巴比伦人）</a:t>
            </a:r>
            <a:r>
              <a:rPr lang="en-US" altLang="zh-CN" dirty="0"/>
              <a:t>......</a:t>
            </a:r>
            <a:r>
              <a:rPr lang="zh-CN" altLang="en-US" dirty="0"/>
              <a:t>他们死了，必不能再活；他们去世，必不能再起</a:t>
            </a:r>
            <a:r>
              <a:rPr lang="en-US" altLang="zh-CN" dirty="0"/>
              <a:t>......</a:t>
            </a:r>
            <a:r>
              <a:rPr lang="zh-CN" altLang="en-US" dirty="0"/>
              <a:t>他们的名号就全然消灭”（以赛亚书</a:t>
            </a:r>
            <a:r>
              <a:rPr lang="en-US" altLang="zh-CN" dirty="0"/>
              <a:t>26</a:t>
            </a:r>
            <a:r>
              <a:rPr lang="zh-CN" altLang="en-US" dirty="0"/>
              <a:t>：</a:t>
            </a:r>
            <a:r>
              <a:rPr lang="en-US" altLang="zh-CN" dirty="0"/>
              <a:t>13</a:t>
            </a:r>
            <a:r>
              <a:rPr lang="zh-CN" altLang="en-US" dirty="0"/>
              <a:t>，</a:t>
            </a:r>
            <a:r>
              <a:rPr lang="en-US" altLang="zh-CN" dirty="0"/>
              <a:t>14</a:t>
            </a:r>
            <a:r>
              <a:rPr lang="zh-CN" altLang="en-US" dirty="0"/>
              <a:t>）。请注意这里关于他们不能复活的三次强调：“必不能再活</a:t>
            </a:r>
            <a:r>
              <a:rPr lang="en-US" altLang="zh-CN" dirty="0"/>
              <a:t>......</a:t>
            </a:r>
            <a:r>
              <a:rPr lang="zh-CN" altLang="en-US" dirty="0"/>
              <a:t>必不能再起</a:t>
            </a:r>
            <a:r>
              <a:rPr lang="en-US" altLang="zh-CN" dirty="0"/>
              <a:t>......</a:t>
            </a:r>
            <a:r>
              <a:rPr lang="zh-CN" altLang="en-US" dirty="0"/>
              <a:t>他们的名号就全然消灭”。相对的，以色列人则有复活的希望因为他们对真正神的认识：“死人（以色列）要复活，尸首要兴起”（以赛亚书</a:t>
            </a:r>
            <a:r>
              <a:rPr lang="en-US" altLang="zh-CN" dirty="0"/>
              <a:t>26</a:t>
            </a:r>
            <a:r>
              <a:rPr lang="zh-CN" altLang="en-US" dirty="0"/>
              <a:t>：</a:t>
            </a:r>
            <a:r>
              <a:rPr lang="en-US" altLang="zh-CN" dirty="0"/>
              <a:t>19</a:t>
            </a:r>
            <a:r>
              <a:rPr lang="zh-CN" altLang="en-US" dirty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4.9  </a:t>
            </a:r>
            <a:r>
              <a:rPr lang="zh-CN" altLang="en-US" dirty="0" smtClean="0"/>
              <a:t>阴间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阴间的意义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希伯来语原本阴间这个词是‘</a:t>
            </a:r>
            <a:r>
              <a:rPr lang="en-US" altLang="zh-CN" dirty="0" err="1"/>
              <a:t>sheol</a:t>
            </a:r>
            <a:r>
              <a:rPr lang="en-US" altLang="zh-CN" dirty="0"/>
              <a:t>’</a:t>
            </a:r>
            <a:r>
              <a:rPr lang="zh-CN" altLang="en-US" dirty="0" smtClean="0"/>
              <a:t>。</a:t>
            </a:r>
            <a:r>
              <a:rPr lang="zh-CN" altLang="en-US" dirty="0"/>
              <a:t>被翻译成‘坟墓</a:t>
            </a:r>
            <a:r>
              <a:rPr lang="zh-CN" altLang="en-US" dirty="0" smtClean="0"/>
              <a:t>’，</a:t>
            </a:r>
            <a:r>
              <a:rPr lang="zh-CN" altLang="en-US" dirty="0"/>
              <a:t>指“覆盖的地方”。 </a:t>
            </a:r>
            <a:r>
              <a:rPr lang="en-US" altLang="zh-CN" dirty="0"/>
              <a:t>'</a:t>
            </a:r>
            <a:r>
              <a:rPr lang="zh-CN" altLang="en-US" dirty="0"/>
              <a:t>地狱</a:t>
            </a:r>
            <a:r>
              <a:rPr lang="en-US" altLang="zh-CN" dirty="0"/>
              <a:t>'</a:t>
            </a:r>
            <a:r>
              <a:rPr lang="zh-CN" altLang="en-US" dirty="0"/>
              <a:t>是英国化版本的</a:t>
            </a:r>
            <a:r>
              <a:rPr lang="en-US" altLang="zh-CN" dirty="0"/>
              <a:t>'</a:t>
            </a:r>
            <a:r>
              <a:rPr lang="zh-CN" altLang="en-US" dirty="0"/>
              <a:t>阴间</a:t>
            </a:r>
            <a:r>
              <a:rPr lang="en-US" altLang="zh-CN" dirty="0"/>
              <a:t>'</a:t>
            </a:r>
            <a:r>
              <a:rPr lang="zh-CN" altLang="en-US" dirty="0"/>
              <a:t>，因此，当我们读</a:t>
            </a:r>
            <a:r>
              <a:rPr lang="en-US" altLang="zh-CN" dirty="0"/>
              <a:t>'</a:t>
            </a:r>
            <a:r>
              <a:rPr lang="zh-CN" altLang="en-US" dirty="0"/>
              <a:t>地狱</a:t>
            </a:r>
            <a:r>
              <a:rPr lang="en-US" altLang="zh-CN" dirty="0"/>
              <a:t>'</a:t>
            </a:r>
            <a:r>
              <a:rPr lang="zh-CN" altLang="en-US" dirty="0"/>
              <a:t>，我们并没有完全翻译这个单词。一个“头盔”是名副其实的</a:t>
            </a:r>
            <a:r>
              <a:rPr lang="en-US" altLang="zh-CN" dirty="0"/>
              <a:t>'hell-met</a:t>
            </a:r>
            <a:r>
              <a:rPr lang="zh-CN" altLang="en-US" dirty="0"/>
              <a:t>，这意味着覆盖住头部。圣经中这种“覆盖的地方</a:t>
            </a:r>
            <a:r>
              <a:rPr lang="en-US" altLang="zh-CN" dirty="0"/>
              <a:t>'</a:t>
            </a:r>
            <a:r>
              <a:rPr lang="zh-CN" altLang="en-US" dirty="0"/>
              <a:t>，就是</a:t>
            </a:r>
            <a:r>
              <a:rPr lang="en-US" altLang="zh-CN" dirty="0"/>
              <a:t>'</a:t>
            </a:r>
            <a:r>
              <a:rPr lang="zh-CN" altLang="en-US" dirty="0"/>
              <a:t>地狱</a:t>
            </a:r>
            <a:r>
              <a:rPr lang="en-US" altLang="zh-CN" dirty="0"/>
              <a:t>'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约</a:t>
            </a:r>
            <a:r>
              <a:rPr lang="zh-CN" altLang="en-US" dirty="0" smtClean="0"/>
              <a:t>拿在</a:t>
            </a:r>
            <a:r>
              <a:rPr lang="en-GB" dirty="0" smtClean="0"/>
              <a:t>“</a:t>
            </a:r>
            <a:r>
              <a:rPr lang="zh-CN" altLang="en-US" dirty="0"/>
              <a:t>阴间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“约拿在鱼腹中祷告耶和华他的神说，我呼求</a:t>
            </a:r>
            <a:r>
              <a:rPr lang="en-US" altLang="zh-CN" dirty="0"/>
              <a:t>......</a:t>
            </a:r>
            <a:r>
              <a:rPr lang="zh-CN" altLang="en-US" dirty="0"/>
              <a:t>我的神</a:t>
            </a:r>
            <a:r>
              <a:rPr lang="en-US" altLang="zh-CN" dirty="0"/>
              <a:t>......</a:t>
            </a:r>
            <a:r>
              <a:rPr lang="zh-CN" altLang="en-US" dirty="0"/>
              <a:t>从阴间的深处呼求”</a:t>
            </a:r>
            <a:r>
              <a:rPr lang="en-US" altLang="zh-CN" dirty="0"/>
              <a:t>(</a:t>
            </a:r>
            <a:r>
              <a:rPr lang="zh-CN" altLang="en-US" dirty="0"/>
              <a:t>约拿书</a:t>
            </a:r>
            <a:r>
              <a:rPr lang="en-US" altLang="zh-CN" dirty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1-2</a:t>
            </a:r>
            <a:r>
              <a:rPr lang="en-US" altLang="zh-CN" dirty="0"/>
              <a:t>)</a:t>
            </a:r>
            <a:r>
              <a:rPr lang="zh-CN" altLang="en-US" dirty="0"/>
              <a:t>。这“阴间的深处”也就是大鱼的鱼腹。大鱼的鱼腹确实是一个‘被掩盖的地方’。这是被译为‘阴间’的词的最基本的意思是‘坟墓’。很显然，这并不是个充满烈火的地方，而当约拿被大鱼吐出来后，他便从“地狱的深处”出来了。这引申为基督从“地狱</a:t>
            </a:r>
            <a:r>
              <a:rPr lang="en-US" altLang="zh-CN" dirty="0"/>
              <a:t>"</a:t>
            </a:r>
            <a:r>
              <a:rPr lang="zh-CN" altLang="en-US" dirty="0"/>
              <a:t>（坟墓）中复活</a:t>
            </a:r>
            <a:r>
              <a:rPr lang="en-US" altLang="zh-CN" dirty="0"/>
              <a:t>(</a:t>
            </a:r>
            <a:r>
              <a:rPr lang="zh-CN" altLang="en-US" dirty="0"/>
              <a:t>马太福音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40)</a:t>
            </a:r>
            <a:r>
              <a:rPr lang="zh-CN" altLang="en-US" dirty="0"/>
              <a:t>。</a:t>
            </a:r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i="1" dirty="0"/>
              <a:t>阴</a:t>
            </a:r>
            <a:r>
              <a:rPr lang="zh-CN" altLang="en-US" i="1" dirty="0" smtClean="0"/>
              <a:t>间被翻译成坟墓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/>
              <a:t>“让恶人</a:t>
            </a:r>
            <a:r>
              <a:rPr lang="en-US" altLang="zh-CN" dirty="0"/>
              <a:t>......</a:t>
            </a:r>
            <a:r>
              <a:rPr lang="zh-CN" altLang="en-US" dirty="0"/>
              <a:t>在阴间缄默无声”（诗篇</a:t>
            </a:r>
            <a:r>
              <a:rPr lang="en-US" altLang="zh-CN" dirty="0"/>
              <a:t>31</a:t>
            </a:r>
            <a:r>
              <a:rPr lang="zh-CN" altLang="en-US" dirty="0"/>
              <a:t>：</a:t>
            </a:r>
            <a:r>
              <a:rPr lang="en-US" altLang="zh-CN" dirty="0"/>
              <a:t>17</a:t>
            </a:r>
            <a:r>
              <a:rPr lang="zh-CN" altLang="en-US" dirty="0"/>
              <a:t>）。他们将不会愤怒地尖叫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“神必救赎我的灵魂脱离阴间的权柄”（诗篇</a:t>
            </a:r>
            <a:r>
              <a:rPr lang="en-US" altLang="zh-CN" dirty="0"/>
              <a:t>49</a:t>
            </a:r>
            <a:r>
              <a:rPr lang="zh-CN" altLang="en-US" dirty="0"/>
              <a:t>：</a:t>
            </a:r>
            <a:r>
              <a:rPr lang="en-US" altLang="zh-CN" dirty="0"/>
              <a:t>15</a:t>
            </a:r>
            <a:r>
              <a:rPr lang="zh-CN" altLang="en-US" dirty="0"/>
              <a:t>）也就是大卫的灵魂或肉体将会从坟墓或是‘阴间’中复活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何西阿书</a:t>
            </a:r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en-US" altLang="zh-CN" dirty="0"/>
              <a:t>14</a:t>
            </a:r>
            <a:r>
              <a:rPr lang="en-GB" dirty="0" smtClean="0"/>
              <a:t>: “</a:t>
            </a:r>
            <a:r>
              <a:rPr lang="zh-CN" altLang="en-US" dirty="0"/>
              <a:t>“我必救他们（神的子民们）脱离阴间；救赎他们脱离死亡”。这在哥林多前书</a:t>
            </a:r>
            <a:r>
              <a:rPr lang="en-US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/>
              <a:t>55</a:t>
            </a:r>
            <a:r>
              <a:rPr lang="zh-CN" altLang="en-US" dirty="0"/>
              <a:t>用于描述基督重临时人的复活。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cross_1024x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pic>
        <p:nvPicPr>
          <p:cNvPr id="17414" name="Picture 6" descr="cross_1024x768"/>
          <p:cNvPicPr>
            <a:picLocks noChangeAspect="1" noChangeArrowheads="1"/>
          </p:cNvPicPr>
          <p:nvPr/>
        </p:nvPicPr>
        <p:blipFill>
          <a:blip r:embed="rId4" cstate="print"/>
          <a:srcRect l="51163" t="83315"/>
          <a:stretch>
            <a:fillRect/>
          </a:stretch>
        </p:blipFill>
        <p:spPr bwMode="auto">
          <a:xfrm>
            <a:off x="5943600" y="5713413"/>
            <a:ext cx="3200400" cy="1144587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33400" y="838200"/>
            <a:ext cx="548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“By the sweat of your face you shall eat bread, till you return to the ground, for out of it you were taken; for you are dust, and to dust you shall return.”</a:t>
            </a:r>
          </a:p>
          <a:p>
            <a:pPr algn="ctr"/>
            <a:r>
              <a:rPr lang="en-US" altLang="ko-KR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Genesis 3:19</a:t>
            </a: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正义的</a:t>
            </a:r>
            <a:r>
              <a:rPr lang="zh-CN" altLang="en-US" dirty="0"/>
              <a:t>人从阴</a:t>
            </a:r>
            <a:r>
              <a:rPr lang="zh-CN" altLang="en-US" dirty="0" smtClean="0"/>
              <a:t>间复活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撒母耳记上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：“</a:t>
            </a:r>
            <a:r>
              <a:rPr lang="zh-CN" altLang="en-US" dirty="0"/>
              <a:t>耶和华使人死，也使人活（通过复活）：使人下阴间（</a:t>
            </a:r>
            <a:r>
              <a:rPr lang="en-US" altLang="zh-CN" dirty="0" err="1"/>
              <a:t>sheol</a:t>
            </a:r>
            <a:r>
              <a:rPr lang="zh-CN" altLang="en-US" dirty="0"/>
              <a:t>），也使人往上升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耶稣就是一个明显的例子，他的“灵魂不撇在阴间，他的肉身也不见朽坏“（使徒行传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31</a:t>
            </a:r>
            <a:r>
              <a:rPr lang="zh-CN" altLang="en-US" dirty="0"/>
              <a:t>），因为他复活了。请注意基督的‘</a:t>
            </a:r>
            <a:r>
              <a:rPr lang="en-US" altLang="zh-CN" dirty="0"/>
              <a:t>soul’</a:t>
            </a:r>
            <a:r>
              <a:rPr lang="zh-CN" altLang="en-US" dirty="0"/>
              <a:t>（灵魂）与他的‘</a:t>
            </a:r>
            <a:r>
              <a:rPr lang="en-US" altLang="zh-CN" dirty="0"/>
              <a:t>flesh’</a:t>
            </a:r>
            <a:r>
              <a:rPr lang="zh-CN" altLang="en-US" dirty="0"/>
              <a:t>（肉身），或是躯体的平行关系。他的躯体“没有被撇在阴间”表明了他的躯体在一段时间，也就是三天时间在坟墓里。基督去‘阴间’（坟墓），这应足以证明阴间不单只是恶人去的地方。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好人与坏人都去阴间</a:t>
            </a:r>
            <a:r>
              <a:rPr lang="en-US" altLang="zh-CN" dirty="0" smtClean="0"/>
              <a:t>-</a:t>
            </a:r>
            <a:r>
              <a:rPr lang="en-GB" dirty="0" smtClean="0"/>
              <a:t> </a:t>
            </a:r>
            <a:r>
              <a:rPr lang="zh-CN" altLang="en-US" dirty="0" smtClean="0"/>
              <a:t>坟墓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耶稣“使他与坏人同埋”（以赛亚书</a:t>
            </a:r>
            <a:r>
              <a:rPr lang="en-US" altLang="zh-CN" dirty="0"/>
              <a:t>53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雅各说为他的儿子，他将“悲哀着</a:t>
            </a:r>
            <a:r>
              <a:rPr lang="en-US" altLang="zh-CN" dirty="0"/>
              <a:t>.... </a:t>
            </a:r>
            <a:r>
              <a:rPr lang="zh-CN" altLang="en-US" dirty="0"/>
              <a:t>下阴间”（创世记</a:t>
            </a:r>
            <a:r>
              <a:rPr lang="en-US" altLang="zh-CN" dirty="0"/>
              <a:t>37</a:t>
            </a:r>
            <a:r>
              <a:rPr lang="zh-CN" altLang="en-US" dirty="0"/>
              <a:t>：</a:t>
            </a:r>
            <a:r>
              <a:rPr lang="en-US" altLang="zh-CN" dirty="0"/>
              <a:t>35</a:t>
            </a:r>
            <a:r>
              <a:rPr lang="zh-CN" altLang="en-US" dirty="0"/>
              <a:t>）。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阴</a:t>
            </a:r>
            <a:r>
              <a:rPr lang="zh-CN" altLang="en-US" dirty="0" smtClean="0"/>
              <a:t>间不是充满折磨的</a:t>
            </a:r>
            <a:r>
              <a:rPr lang="zh-CN" altLang="en-US" dirty="0"/>
              <a:t>地方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神并非为恶人受到惩罚而感到喜悦</a:t>
            </a:r>
            <a:r>
              <a:rPr lang="zh-CN" altLang="en-US" dirty="0" smtClean="0"/>
              <a:t>；（</a:t>
            </a:r>
            <a:r>
              <a:rPr lang="zh-CN" altLang="en-US" dirty="0"/>
              <a:t>以西结书</a:t>
            </a:r>
            <a:r>
              <a:rPr lang="en-US" altLang="zh-CN" dirty="0"/>
              <a:t>18</a:t>
            </a:r>
            <a:r>
              <a:rPr lang="zh-CN" altLang="en-US" dirty="0"/>
              <a:t>：</a:t>
            </a:r>
            <a:r>
              <a:rPr lang="en-US" altLang="zh-CN" dirty="0"/>
              <a:t>23</a:t>
            </a:r>
            <a:r>
              <a:rPr lang="zh-CN" altLang="en-US" dirty="0"/>
              <a:t>，</a:t>
            </a:r>
            <a:r>
              <a:rPr lang="en-US" altLang="zh-CN" dirty="0"/>
              <a:t>32</a:t>
            </a:r>
            <a:r>
              <a:rPr lang="zh-CN" altLang="en-US" dirty="0"/>
              <a:t>；</a:t>
            </a:r>
            <a:r>
              <a:rPr lang="en-US" altLang="zh-CN" dirty="0"/>
              <a:t>33</a:t>
            </a:r>
            <a:r>
              <a:rPr lang="zh-CN" altLang="en-US" dirty="0" smtClean="0"/>
              <a:t>：比</a:t>
            </a:r>
            <a:r>
              <a:rPr lang="zh-CN" altLang="en-US" dirty="0"/>
              <a:t>较彼得后书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/>
              <a:t>“他们如同羊群派定下阴间，死亡必作他们的牧者”（诗篇</a:t>
            </a:r>
            <a:r>
              <a:rPr lang="en-US" altLang="zh-CN" dirty="0"/>
              <a:t>49</a:t>
            </a:r>
            <a:r>
              <a:rPr lang="zh-CN" altLang="en-US" dirty="0"/>
              <a:t>：</a:t>
            </a:r>
            <a:r>
              <a:rPr lang="en-US" altLang="zh-CN" dirty="0"/>
              <a:t>14</a:t>
            </a:r>
            <a:r>
              <a:rPr lang="zh-CN" altLang="en-US" dirty="0" smtClean="0"/>
              <a:t>），</a:t>
            </a:r>
            <a:endParaRPr lang="en-US" altLang="zh-CN" dirty="0" smtClean="0"/>
          </a:p>
          <a:p>
            <a:r>
              <a:rPr lang="zh-CN" altLang="en-US" dirty="0"/>
              <a:t>尽管基督的灵魂或肉体在阴间（坟墓）里呆了三天，它并没有受到任何毁坏（使徒行传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31</a:t>
            </a:r>
            <a:r>
              <a:rPr lang="zh-CN" altLang="en-US" dirty="0"/>
              <a:t>）。如果阴间是个充满烈火的地方，那么这就不可能了。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以西结书</a:t>
            </a:r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以西结书</a:t>
            </a:r>
            <a:r>
              <a:rPr lang="en-US" altLang="zh-CN" dirty="0"/>
              <a:t>32</a:t>
            </a:r>
            <a:r>
              <a:rPr lang="zh-CN" altLang="en-US" dirty="0"/>
              <a:t>：</a:t>
            </a:r>
            <a:r>
              <a:rPr lang="en-US" altLang="zh-CN" dirty="0"/>
              <a:t>26</a:t>
            </a:r>
            <a:r>
              <a:rPr lang="zh-CN" altLang="en-US" dirty="0"/>
              <a:t>到</a:t>
            </a:r>
            <a:r>
              <a:rPr lang="en-US" altLang="zh-CN" dirty="0"/>
              <a:t>30</a:t>
            </a:r>
            <a:r>
              <a:rPr lang="zh-CN" altLang="en-US" dirty="0"/>
              <a:t>描述了许多勇士安静地躺在他们的坟墓里：“勇士（在战争中）仆倒</a:t>
            </a:r>
            <a:r>
              <a:rPr lang="en-US" altLang="zh-CN" dirty="0"/>
              <a:t>......</a:t>
            </a:r>
            <a:r>
              <a:rPr lang="zh-CN" altLang="en-US" dirty="0"/>
              <a:t>这些勇士带着兵器下阴间，头枕刀剑</a:t>
            </a:r>
            <a:r>
              <a:rPr lang="en-US" altLang="zh-CN" dirty="0"/>
              <a:t>......</a:t>
            </a:r>
            <a:r>
              <a:rPr lang="zh-CN" altLang="en-US" dirty="0"/>
              <a:t>他们将躺卧</a:t>
            </a:r>
            <a:r>
              <a:rPr lang="en-US" altLang="zh-CN" dirty="0"/>
              <a:t>......</a:t>
            </a:r>
            <a:r>
              <a:rPr lang="zh-CN" altLang="en-US" dirty="0"/>
              <a:t>和下坑的人躺在一起”。这指的是将勇士与他们的武器一起埋葬，让他们头枕刀剑躺卧的文化风俗。这是关于阴间（坟墓）的描述。勇士们安静地躺在阴间（也就是他们的坟墓里），这是显然无法支持地狱是充满烈火的地方的看法。物品（如刀剑）也随着人去同样的“阴间</a:t>
            </a:r>
            <a:r>
              <a:rPr lang="zh-CN" altLang="en-US" dirty="0" smtClean="0"/>
              <a:t>”。</a:t>
            </a:r>
            <a:endParaRPr lang="en-GB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</a:t>
            </a:r>
            <a:r>
              <a:rPr lang="zh-CN" altLang="en-US" dirty="0"/>
              <a:t>永恒之火“并非实际意义</a:t>
            </a:r>
            <a:r>
              <a:rPr lang="en-US" altLang="zh-CN" dirty="0"/>
              <a:t>;</a:t>
            </a:r>
            <a:r>
              <a:rPr lang="zh-CN" altLang="en-US" dirty="0"/>
              <a:t>它象征着上帝的愤怒和彻底毁灭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所多玛被处以“永火的刑罚”（犹大书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“我必在个门中点火，这火也烧毁耶路撒冷的宫殿，不能熄灭”（耶利米书</a:t>
            </a:r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27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神以火惩罚以东，火将“昼夜总不熄灭，烟气永远上腾，必世世代代成为荒废</a:t>
            </a:r>
            <a:r>
              <a:rPr lang="en-US" altLang="zh-CN" dirty="0"/>
              <a:t>......</a:t>
            </a:r>
            <a:r>
              <a:rPr lang="zh-CN" altLang="en-US" dirty="0"/>
              <a:t>猫头鹰，乌鸦要居住其间</a:t>
            </a:r>
            <a:r>
              <a:rPr lang="en-US" altLang="zh-CN" dirty="0"/>
              <a:t>......</a:t>
            </a:r>
            <a:r>
              <a:rPr lang="zh-CN" altLang="en-US" dirty="0"/>
              <a:t>以东的宫殿要长荆棘”（以赛亚书</a:t>
            </a:r>
            <a:r>
              <a:rPr lang="en-US" altLang="zh-CN" dirty="0"/>
              <a:t>34</a:t>
            </a:r>
            <a:r>
              <a:rPr lang="zh-CN" altLang="en-US" dirty="0"/>
              <a:t>：</a:t>
            </a:r>
            <a:r>
              <a:rPr lang="en-US" altLang="zh-CN" dirty="0" smtClean="0"/>
              <a:t>9-15</a:t>
            </a:r>
            <a:r>
              <a:rPr lang="zh-CN" altLang="en-US" dirty="0" smtClean="0"/>
              <a:t>）</a:t>
            </a:r>
            <a:endParaRPr lang="en-GB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Gehenna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在新约中有两个希腊字被翻译</a:t>
            </a:r>
            <a:r>
              <a:rPr lang="zh-CN" altLang="en-US" dirty="0" smtClean="0"/>
              <a:t>成</a:t>
            </a:r>
            <a:r>
              <a:rPr lang="en-US" altLang="zh-CN" dirty="0" smtClean="0"/>
              <a:t>‘</a:t>
            </a:r>
            <a:r>
              <a:rPr lang="zh-CN" altLang="en-US" dirty="0" smtClean="0"/>
              <a:t>地狱</a:t>
            </a:r>
            <a:r>
              <a:rPr lang="en-US" altLang="zh-CN" dirty="0" smtClean="0"/>
              <a:t>’</a:t>
            </a:r>
            <a:r>
              <a:rPr lang="zh-CN" altLang="en-US" dirty="0" smtClean="0"/>
              <a:t>。  </a:t>
            </a:r>
            <a:r>
              <a:rPr lang="zh-CN" altLang="en-US" dirty="0"/>
              <a:t>‘</a:t>
            </a:r>
            <a:r>
              <a:rPr lang="en-US" altLang="zh-CN" dirty="0"/>
              <a:t>Hades’</a:t>
            </a:r>
            <a:r>
              <a:rPr lang="zh-CN" altLang="en-US" dirty="0"/>
              <a:t>是相当于希伯来文的“阴间”，坟</a:t>
            </a:r>
            <a:r>
              <a:rPr lang="zh-CN" altLang="en-US" dirty="0" smtClean="0"/>
              <a:t>墓。</a:t>
            </a:r>
            <a:r>
              <a:rPr lang="en-US" altLang="zh-CN" dirty="0" err="1"/>
              <a:t>Gehenna</a:t>
            </a:r>
            <a:r>
              <a:rPr lang="zh-CN" altLang="en-US" dirty="0" smtClean="0"/>
              <a:t>就</a:t>
            </a:r>
            <a:r>
              <a:rPr lang="zh-CN" altLang="en-US" dirty="0"/>
              <a:t>是耶路撒冷附近堆放焚烧垃圾的地方</a:t>
            </a:r>
            <a:endParaRPr lang="en-GB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</a:t>
            </a:r>
            <a:r>
              <a:rPr lang="en-GB" dirty="0" err="1"/>
              <a:t>Gehenna</a:t>
            </a:r>
            <a:r>
              <a:rPr lang="en-GB" dirty="0"/>
              <a:t>’ </a:t>
            </a:r>
            <a:r>
              <a:rPr lang="zh-CN" altLang="en-US" dirty="0"/>
              <a:t>相当于希伯来文的 ‘</a:t>
            </a:r>
            <a:r>
              <a:rPr lang="en-GB" dirty="0" err="1"/>
              <a:t>Ge</a:t>
            </a:r>
            <a:r>
              <a:rPr lang="en-GB" dirty="0"/>
              <a:t>-ben-</a:t>
            </a:r>
            <a:r>
              <a:rPr lang="en-GB" dirty="0" err="1"/>
              <a:t>Hinnon</a:t>
            </a:r>
            <a:r>
              <a:rPr lang="en-GB" dirty="0"/>
              <a:t>’.</a:t>
            </a:r>
            <a:r>
              <a:rPr lang="zh-CN" altLang="en-US" dirty="0" smtClean="0"/>
              <a:t>位</a:t>
            </a:r>
            <a:r>
              <a:rPr lang="zh-CN" altLang="en-US" dirty="0"/>
              <a:t>于耶路撒冷附近</a:t>
            </a:r>
            <a:r>
              <a:rPr lang="en-GB" dirty="0" smtClean="0"/>
              <a:t>(</a:t>
            </a:r>
            <a:r>
              <a:rPr lang="zh-CN" altLang="en-US" dirty="0"/>
              <a:t>约书亚记</a:t>
            </a:r>
            <a:r>
              <a:rPr lang="en-GB" dirty="0" smtClean="0"/>
              <a:t>15:8),</a:t>
            </a:r>
            <a:r>
              <a:rPr lang="zh-CN" altLang="en-US" dirty="0"/>
              <a:t>在基督的时代这欣嫩谷就是耶路撒冷附近堆放焚烧垃圾的地方</a:t>
            </a:r>
            <a:r>
              <a:rPr lang="zh-CN" altLang="en-US" dirty="0" smtClean="0"/>
              <a:t>。</a:t>
            </a:r>
            <a:r>
              <a:rPr lang="zh-CN" altLang="en-US" dirty="0"/>
              <a:t>罪犯们的尸首在那儿被扔进火中焚烧，那儿经常是燃烧着的，因此欣嫩谷成为彻底毁灭与弃绝的象征。</a:t>
            </a:r>
            <a:endParaRPr lang="en-GB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位于马达加斯加，塔那那利佛附近的垃圾堆</a:t>
            </a:r>
            <a:endParaRPr lang="en-GB" dirty="0"/>
          </a:p>
        </p:txBody>
      </p:sp>
      <p:pic>
        <p:nvPicPr>
          <p:cNvPr id="4" name="Content Placeholder 3" descr="gehe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0667" y="1628800"/>
            <a:ext cx="6617050" cy="4968552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他经常说那些在他回归时在审判台前被拒绝的人将进入“地狱，入那不灭的火里去在那里，”在那里，虫是不死的，火是不灭的。（马可福音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43</a:t>
            </a:r>
            <a:r>
              <a:rPr lang="zh-CN" altLang="en-US" dirty="0"/>
              <a:t>，</a:t>
            </a:r>
            <a:r>
              <a:rPr lang="en-US" altLang="zh-CN" dirty="0" smtClean="0"/>
              <a:t>44</a:t>
            </a:r>
            <a:r>
              <a:rPr lang="zh-CN" altLang="en-US" dirty="0" smtClean="0"/>
              <a:t>）</a:t>
            </a:r>
            <a:r>
              <a:rPr lang="zh-CN" altLang="en-US" dirty="0"/>
              <a:t>所谓的“在那里虫是不死的”显然是这个彻底毁灭的比喻中的一部分，事实上永不死亡的虫是不可能存在的。</a:t>
            </a:r>
            <a:endParaRPr lang="en-GB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“罪的工价就是死”（罗马书</a:t>
            </a:r>
            <a:r>
              <a:rPr lang="en-US" altLang="zh-CN" dirty="0"/>
              <a:t>6:23</a:t>
            </a:r>
            <a:r>
              <a:rPr lang="zh-CN" altLang="en-US" dirty="0"/>
              <a:t>），这是无意识的。罪的惩罚并不是表面理解的烈火中永恒的折磨。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有条件的“不朽”</a:t>
            </a:r>
            <a:r>
              <a:rPr lang="en-GB" dirty="0" smtClean="0"/>
              <a:t>[1]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altLang="zh-CN" dirty="0" smtClean="0"/>
              <a:t>“</a:t>
            </a:r>
            <a:r>
              <a:rPr lang="zh-CN" altLang="en-US" dirty="0" smtClean="0"/>
              <a:t>他</a:t>
            </a:r>
            <a:r>
              <a:rPr lang="en-US" altLang="zh-CN" dirty="0"/>
              <a:t>....</a:t>
            </a:r>
            <a:r>
              <a:rPr lang="zh-CN" altLang="en-US" dirty="0"/>
              <a:t>借着福音，将不能坏的生命彰显出</a:t>
            </a:r>
            <a:r>
              <a:rPr lang="zh-CN" altLang="en-US" dirty="0" smtClean="0"/>
              <a:t>来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（</a:t>
            </a:r>
            <a:r>
              <a:rPr lang="zh-CN" altLang="en-US" dirty="0"/>
              <a:t>提摩太后书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，也请见约翰一书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2</a:t>
            </a:r>
            <a:r>
              <a:rPr lang="zh-CN" altLang="en-US" dirty="0" smtClean="0"/>
              <a:t>）。他是“</a:t>
            </a:r>
            <a:r>
              <a:rPr lang="zh-CN" altLang="en-US" dirty="0"/>
              <a:t>不朽</a:t>
            </a:r>
            <a:r>
              <a:rPr lang="zh-CN" altLang="en-US" dirty="0" smtClean="0"/>
              <a:t>”的作者 </a:t>
            </a:r>
            <a:r>
              <a:rPr lang="en-GB" dirty="0" smtClean="0"/>
              <a:t>(</a:t>
            </a:r>
            <a:r>
              <a:rPr lang="zh-CN" altLang="en-US" dirty="0" smtClean="0"/>
              <a:t>希伯来书</a:t>
            </a:r>
            <a:r>
              <a:rPr lang="en-GB" dirty="0" smtClean="0"/>
              <a:t>2:10; 5:9</a:t>
            </a:r>
          </a:p>
          <a:p>
            <a:pPr lvl="0"/>
            <a:r>
              <a:rPr lang="en-US" altLang="zh-CN" dirty="0"/>
              <a:t>"</a:t>
            </a:r>
            <a:r>
              <a:rPr lang="zh-CN" altLang="en-US" dirty="0"/>
              <a:t>你们若不吃人子的肉，不喝人子的血，就没有生命在你们里面。吃我肉喝我血的人就有永生，在末日我要他复活</a:t>
            </a:r>
            <a:r>
              <a:rPr lang="en-US" altLang="zh-CN" dirty="0"/>
              <a:t>"</a:t>
            </a:r>
            <a:r>
              <a:rPr lang="zh-CN" altLang="en-US" dirty="0"/>
              <a:t>。给予他这</a:t>
            </a:r>
            <a:r>
              <a:rPr lang="en-US" altLang="zh-CN" dirty="0"/>
              <a:t>"</a:t>
            </a:r>
            <a:r>
              <a:rPr lang="zh-CN" altLang="en-US" dirty="0"/>
              <a:t>不朽的生命</a:t>
            </a:r>
            <a:r>
              <a:rPr lang="en-US" altLang="zh-CN" dirty="0"/>
              <a:t>"</a:t>
            </a:r>
            <a:r>
              <a:rPr lang="zh-CN" altLang="en-US" dirty="0"/>
              <a:t>（约翰福音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53</a:t>
            </a:r>
            <a:r>
              <a:rPr lang="zh-CN" altLang="en-US" dirty="0"/>
              <a:t>，</a:t>
            </a:r>
            <a:r>
              <a:rPr lang="en-US" altLang="zh-CN" dirty="0"/>
              <a:t>54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0"/>
            <a:r>
              <a:rPr lang="zh-CN" altLang="en-US" dirty="0"/>
              <a:t>神赐予我们（信徒们）永生，这永生也是在他儿子里面”（约翰一书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11</a:t>
            </a:r>
            <a:r>
              <a:rPr lang="zh-CN" altLang="en-US" dirty="0"/>
              <a:t>）。那些不为基督工作的人是没有希望获得不朽的。只有借着基督才有获得不朽的可能；他是“生命的</a:t>
            </a:r>
            <a:r>
              <a:rPr lang="zh-CN" altLang="en-US" dirty="0" smtClean="0"/>
              <a:t>主“</a:t>
            </a:r>
            <a:r>
              <a:rPr lang="zh-CN" altLang="en-US" dirty="0"/>
              <a:t>为凡服从他的人成了永远得救的根源”（希伯来书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9</a:t>
            </a:r>
            <a:r>
              <a:rPr lang="zh-CN" altLang="en-US" dirty="0"/>
              <a:t>）。因此不朽来源于基督的工作。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有条件的“不朽”</a:t>
            </a:r>
            <a:r>
              <a:rPr lang="en-GB" dirty="0" smtClean="0"/>
              <a:t>[2]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那些真正的信徒寻求不能朽坏之福，且由此得到的神的恩赐就是永生。那并非是他与生俱来的（罗马书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7</a:t>
            </a:r>
            <a:r>
              <a:rPr lang="zh-CN" altLang="en-US" dirty="0"/>
              <a:t>；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23</a:t>
            </a:r>
            <a:r>
              <a:rPr lang="zh-CN" altLang="en-US" dirty="0"/>
              <a:t>；约翰福音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28</a:t>
            </a:r>
            <a:r>
              <a:rPr lang="zh-CN" altLang="en-US" dirty="0"/>
              <a:t>）。作为基督的恩赐，我们必死的躯体“总要变成不死的”（哥林多前书 </a:t>
            </a:r>
            <a:r>
              <a:rPr lang="en-US" altLang="zh-CN" dirty="0"/>
              <a:t>15</a:t>
            </a:r>
            <a:r>
              <a:rPr lang="zh-CN" altLang="en-US" dirty="0"/>
              <a:t>：</a:t>
            </a:r>
            <a:r>
              <a:rPr lang="en-US" altLang="zh-CN" dirty="0"/>
              <a:t>53</a:t>
            </a:r>
            <a:r>
              <a:rPr lang="zh-CN" altLang="en-US" dirty="0"/>
              <a:t>）；因此不朽是神应许的，而并非现在拥有的（约翰一书 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25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0"/>
            <a:r>
              <a:rPr lang="zh-CN" altLang="en-US" dirty="0"/>
              <a:t>如果</a:t>
            </a:r>
            <a:r>
              <a:rPr lang="zh-CN" altLang="en-US" dirty="0" smtClean="0"/>
              <a:t>它基督</a:t>
            </a:r>
            <a:r>
              <a:rPr lang="zh-CN" altLang="en-US" dirty="0"/>
              <a:t>没有从死里复活，那么这些人</a:t>
            </a:r>
            <a:r>
              <a:rPr lang="zh-CN" altLang="en-US" dirty="0" smtClean="0"/>
              <a:t>已经</a:t>
            </a:r>
            <a:r>
              <a:rPr lang="zh-CN" altLang="en-US" dirty="0"/>
              <a:t>死</a:t>
            </a:r>
            <a:r>
              <a:rPr lang="zh-CN" altLang="en-US" dirty="0" smtClean="0"/>
              <a:t>的人将灭亡</a:t>
            </a: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哥</a:t>
            </a:r>
            <a:r>
              <a:rPr lang="en-US" altLang="zh-CN" dirty="0"/>
              <a:t>15:18</a:t>
            </a:r>
            <a:r>
              <a:rPr lang="zh-CN" altLang="en-US" dirty="0"/>
              <a:t>）</a:t>
            </a:r>
            <a:r>
              <a:rPr lang="zh-CN" altLang="en-US" dirty="0" smtClean="0"/>
              <a:t>。因此，当死亡后</a:t>
            </a:r>
            <a:r>
              <a:rPr lang="zh-CN" altLang="en-US" dirty="0"/>
              <a:t>，</a:t>
            </a:r>
            <a:r>
              <a:rPr lang="zh-CN" altLang="en-US" dirty="0" smtClean="0"/>
              <a:t>他们</a:t>
            </a:r>
            <a:r>
              <a:rPr lang="zh-CN" altLang="en-US" dirty="0"/>
              <a:t>没有“不朽的灵魂”</a:t>
            </a:r>
            <a:r>
              <a:rPr lang="zh-CN" altLang="en-US" dirty="0" smtClean="0"/>
              <a:t>去领受天上</a:t>
            </a:r>
            <a:r>
              <a:rPr lang="zh-CN" altLang="en-US" dirty="0"/>
              <a:t>的</a:t>
            </a:r>
            <a:r>
              <a:rPr lang="zh-CN" altLang="en-US" dirty="0" smtClean="0"/>
              <a:t>赏赐。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神</a:t>
            </a:r>
            <a:r>
              <a:rPr lang="zh-CN" altLang="en-US" dirty="0" smtClean="0"/>
              <a:t>独一不死（提摩太前书 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）。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4.2  </a:t>
            </a:r>
            <a:r>
              <a:rPr lang="zh-CN" altLang="en-US" dirty="0" smtClean="0"/>
              <a:t>灵魂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3749</TotalTime>
  <Words>5661</Words>
  <Application>Microsoft Office PowerPoint</Application>
  <PresentationFormat>全屏显示(4:3)</PresentationFormat>
  <Paragraphs>194</Paragraphs>
  <Slides>70</Slides>
  <Notes>5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70</vt:i4>
      </vt:variant>
    </vt:vector>
  </HeadingPairs>
  <TitlesOfParts>
    <vt:vector size="71" baseType="lpstr">
      <vt:lpstr>Flow</vt:lpstr>
      <vt:lpstr>第 4章:神与死亡 </vt:lpstr>
      <vt:lpstr>4.1人的本性</vt:lpstr>
      <vt:lpstr>PowerPoint 演示文稿</vt:lpstr>
      <vt:lpstr>PowerPoint 演示文稿</vt:lpstr>
      <vt:lpstr>人本是尘土</vt:lpstr>
      <vt:lpstr>PowerPoint 演示文稿</vt:lpstr>
      <vt:lpstr>有条件的“不朽”[1]</vt:lpstr>
      <vt:lpstr>有条件的“不朽”[2]</vt:lpstr>
      <vt:lpstr>4.2  灵魂</vt:lpstr>
      <vt:lpstr>‘Nephesh’ and ‘Psuche’</vt:lpstr>
      <vt:lpstr>亚当的创立</vt:lpstr>
      <vt:lpstr>人和兽在死亡面前都一样</vt:lpstr>
      <vt:lpstr>灵魂死亡[1]</vt:lpstr>
      <vt:lpstr>灵魂死亡[2]</vt:lpstr>
      <vt:lpstr>PowerPoint 演示文稿</vt:lpstr>
      <vt:lpstr>4.3灵 </vt:lpstr>
      <vt:lpstr>‘灵’的意义</vt:lpstr>
      <vt:lpstr>灵是生命力</vt:lpstr>
      <vt:lpstr>灵的死亡[1]</vt:lpstr>
      <vt:lpstr>灵的死亡[2]</vt:lpstr>
      <vt:lpstr>人和动物一样死亡[1]</vt:lpstr>
      <vt:lpstr>人和动物一样死亡[2]</vt:lpstr>
      <vt:lpstr>4.4死亡即无意识</vt:lpstr>
      <vt:lpstr>死亡即无意识[1]</vt:lpstr>
      <vt:lpstr>死亡即无意识[2]</vt:lpstr>
      <vt:lpstr>死亡如同安睡</vt:lpstr>
      <vt:lpstr>错误的观点</vt:lpstr>
      <vt:lpstr>PowerPoint 演示文稿</vt:lpstr>
      <vt:lpstr>PowerPoint 演示文稿</vt:lpstr>
      <vt:lpstr>PowerPoint 演示文稿</vt:lpstr>
      <vt:lpstr>4.5复活 </vt:lpstr>
      <vt:lpstr>PowerPoint 演示文稿</vt:lpstr>
      <vt:lpstr>PowerPoint 演示文稿</vt:lpstr>
      <vt:lpstr>PowerPoint 演示文稿</vt:lpstr>
      <vt:lpstr>身体的复活[1]</vt:lpstr>
      <vt:lpstr>身体的复活[2]</vt:lpstr>
      <vt:lpstr>“祝福的希望”</vt:lpstr>
      <vt:lpstr>复活的希望</vt:lpstr>
      <vt:lpstr>PowerPoint 演示文稿</vt:lpstr>
      <vt:lpstr>4.6审判 </vt:lpstr>
      <vt:lpstr>审判来临</vt:lpstr>
      <vt:lpstr>好坏的分离</vt:lpstr>
      <vt:lpstr>圣经中重复强调的基本原则是奖赏将发生在基督二次降临之后，而非之前：</vt:lpstr>
      <vt:lpstr>PowerPoint 演示文稿</vt:lpstr>
      <vt:lpstr>好坏的分离在审判日-而非死亡</vt:lpstr>
      <vt:lpstr>正义会在同一时间，集体得到回报 </vt:lpstr>
      <vt:lpstr>4.7赏赐的地点是在地上 - 不是在天上 </vt:lpstr>
      <vt:lpstr>PowerPoint 演示文稿</vt:lpstr>
      <vt:lpstr>PowerPoint 演示文稿</vt:lpstr>
      <vt:lpstr>4.8   对神的责任</vt:lpstr>
      <vt:lpstr>对神的责任源于对道的了解</vt:lpstr>
      <vt:lpstr>PowerPoint 演示文稿</vt:lpstr>
      <vt:lpstr>PowerPoint 演示文稿</vt:lpstr>
      <vt:lpstr>PowerPoint 演示文稿</vt:lpstr>
      <vt:lpstr>并非所有死人都要复活</vt:lpstr>
      <vt:lpstr>4.9  阴间</vt:lpstr>
      <vt:lpstr>阴间的意义</vt:lpstr>
      <vt:lpstr>约拿在“阴间”</vt:lpstr>
      <vt:lpstr>阴间被翻译成坟墓</vt:lpstr>
      <vt:lpstr>正义的人从阴间复活</vt:lpstr>
      <vt:lpstr>好人与坏人都去阴间- 坟墓</vt:lpstr>
      <vt:lpstr>阴间不是充满折磨的地方</vt:lpstr>
      <vt:lpstr>以西结书33</vt:lpstr>
      <vt:lpstr>“永恒之火“并非实际意义;它象征着上帝的愤怒和彻底毁灭</vt:lpstr>
      <vt:lpstr>Gehenna</vt:lpstr>
      <vt:lpstr>PowerPoint 演示文稿</vt:lpstr>
      <vt:lpstr>位于马达加斯加，塔那那利佛附近的垃圾堆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D</cp:lastModifiedBy>
  <cp:revision>68</cp:revision>
  <dcterms:created xsi:type="dcterms:W3CDTF">2012-04-15T06:55:29Z</dcterms:created>
  <dcterms:modified xsi:type="dcterms:W3CDTF">2012-08-12T15:08:46Z</dcterms:modified>
</cp:coreProperties>
</file>