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62" r:id="rId3"/>
    <p:sldId id="263" r:id="rId4"/>
    <p:sldId id="274" r:id="rId5"/>
    <p:sldId id="264" r:id="rId6"/>
    <p:sldId id="259" r:id="rId7"/>
    <p:sldId id="260" r:id="rId8"/>
    <p:sldId id="258" r:id="rId9"/>
    <p:sldId id="261" r:id="rId10"/>
    <p:sldId id="257" r:id="rId11"/>
    <p:sldId id="275" r:id="rId12"/>
    <p:sldId id="265" r:id="rId13"/>
    <p:sldId id="276" r:id="rId14"/>
    <p:sldId id="277" r:id="rId15"/>
    <p:sldId id="266" r:id="rId16"/>
    <p:sldId id="278" r:id="rId17"/>
    <p:sldId id="267" r:id="rId18"/>
    <p:sldId id="279" r:id="rId19"/>
    <p:sldId id="286" r:id="rId20"/>
    <p:sldId id="268" r:id="rId21"/>
    <p:sldId id="287" r:id="rId22"/>
    <p:sldId id="288" r:id="rId23"/>
    <p:sldId id="289" r:id="rId24"/>
    <p:sldId id="269" r:id="rId25"/>
    <p:sldId id="290" r:id="rId26"/>
    <p:sldId id="285" r:id="rId27"/>
    <p:sldId id="270" r:id="rId28"/>
    <p:sldId id="291" r:id="rId29"/>
    <p:sldId id="271" r:id="rId30"/>
    <p:sldId id="284" r:id="rId31"/>
    <p:sldId id="292" r:id="rId32"/>
    <p:sldId id="293" r:id="rId33"/>
    <p:sldId id="295" r:id="rId34"/>
    <p:sldId id="281" r:id="rId35"/>
    <p:sldId id="283" r:id="rId36"/>
    <p:sldId id="282" r:id="rId37"/>
    <p:sldId id="272" r:id="rId38"/>
    <p:sldId id="296" r:id="rId39"/>
    <p:sldId id="301" r:id="rId40"/>
    <p:sldId id="302" r:id="rId41"/>
    <p:sldId id="303" r:id="rId42"/>
    <p:sldId id="297" r:id="rId43"/>
    <p:sldId id="298" r:id="rId44"/>
    <p:sldId id="273" r:id="rId45"/>
    <p:sldId id="299" r:id="rId46"/>
    <p:sldId id="280" r:id="rId47"/>
    <p:sldId id="304" r:id="rId48"/>
    <p:sldId id="30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C214A-3D1E-40ED-867B-390EA607A730}" type="datetimeFigureOut">
              <a:rPr lang="en-GB" smtClean="0"/>
              <a:pPr/>
              <a:t>24/06/2012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25188-E33A-430C-B95C-2A283D2374FF}" type="slidenum">
              <a:rPr lang="en-GB" smtClean="0"/>
              <a:pPr/>
              <a:t>‹#›</a:t>
            </a:fld>
            <a:endParaRPr lang="en-GB"/>
          </a:p>
        </p:txBody>
      </p:sp>
    </p:spTree>
    <p:extLst>
      <p:ext uri="{BB962C8B-B14F-4D97-AF65-F5344CB8AC3E}">
        <p14:creationId xmlns:p14="http://schemas.microsoft.com/office/powerpoint/2010/main" val="348354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1E9C5-21A8-400A-BDF4-A320DE6817E0}" type="slidenum">
              <a:rPr lang="en-US"/>
              <a:pPr/>
              <a:t>10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BFC42E8-56B9-4539-A9C6-593CED3A17E7}" type="datetimeFigureOut">
              <a:rPr lang="en-GB" smtClean="0"/>
              <a:pPr/>
              <a:t>24/06/2012</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5E42FDBA-E662-4C6F-B3A4-34D8AD64757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C42E8-56B9-4539-A9C6-593CED3A17E7}" type="datetimeFigureOut">
              <a:rPr lang="en-GB" smtClean="0"/>
              <a:pPr/>
              <a:t>24/06/2012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C42E8-56B9-4539-A9C6-593CED3A17E7}" type="datetimeFigureOut">
              <a:rPr lang="en-GB" smtClean="0"/>
              <a:pPr/>
              <a:t>24/06/2012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C42E8-56B9-4539-A9C6-593CED3A17E7}" type="datetimeFigureOut">
              <a:rPr lang="en-GB" smtClean="0"/>
              <a:pPr/>
              <a:t>24/06/2012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FC42E8-56B9-4539-A9C6-593CED3A17E7}" type="datetimeFigureOut">
              <a:rPr lang="en-GB" smtClean="0"/>
              <a:pPr/>
              <a:t>24/06/2012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2FDBA-E662-4C6F-B3A4-34D8AD64757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FC42E8-56B9-4539-A9C6-593CED3A17E7}" type="datetimeFigureOut">
              <a:rPr lang="en-GB" smtClean="0"/>
              <a:pPr/>
              <a:t>24/06/2012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FC42E8-56B9-4539-A9C6-593CED3A17E7}" type="datetimeFigureOut">
              <a:rPr lang="en-GB" smtClean="0"/>
              <a:pPr/>
              <a:t>24/06/2012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FC42E8-56B9-4539-A9C6-593CED3A17E7}" type="datetimeFigureOut">
              <a:rPr lang="en-GB" smtClean="0"/>
              <a:pPr/>
              <a:t>24/06/2012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C42E8-56B9-4539-A9C6-593CED3A17E7}" type="datetimeFigureOut">
              <a:rPr lang="en-GB" smtClean="0"/>
              <a:pPr/>
              <a:t>24/06/2012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FC42E8-56B9-4539-A9C6-593CED3A17E7}" type="datetimeFigureOut">
              <a:rPr lang="en-GB" smtClean="0"/>
              <a:pPr/>
              <a:t>24/06/2012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FC42E8-56B9-4539-A9C6-593CED3A17E7}" type="datetimeFigureOut">
              <a:rPr lang="en-GB" smtClean="0"/>
              <a:pPr/>
              <a:t>24/06/2012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5E42FDBA-E662-4C6F-B3A4-34D8AD647575}"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BFC42E8-56B9-4539-A9C6-593CED3A17E7}" type="datetimeFigureOut">
              <a:rPr lang="en-GB" smtClean="0"/>
              <a:pPr/>
              <a:t>24/06/2012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E42FDBA-E662-4C6F-B3A4-34D8AD647575}"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rtl="1"/>
            <a:r>
              <a:rPr lang="ar-IQ" b="1" dirty="0" smtClean="0"/>
              <a:t>اسس الكتاب المقدس</a:t>
            </a:r>
            <a:br>
              <a:rPr lang="ar-IQ" b="1" dirty="0" smtClean="0"/>
            </a:br>
            <a:r>
              <a:rPr lang="ar-IQ" dirty="0" smtClean="0"/>
              <a:t>الدراسة 11: الحياة في المسيح</a:t>
            </a:r>
            <a:endParaRPr lang="en-GB" dirty="0"/>
          </a:p>
        </p:txBody>
      </p:sp>
      <p:sp>
        <p:nvSpPr>
          <p:cNvPr id="3" name="Subtitle 2"/>
          <p:cNvSpPr>
            <a:spLocks noGrp="1"/>
          </p:cNvSpPr>
          <p:nvPr>
            <p:ph type="subTitle" idx="1"/>
          </p:nvPr>
        </p:nvSpPr>
        <p:spPr/>
        <p:txBody>
          <a:bodyPr/>
          <a:lstStyle/>
          <a:p>
            <a:r>
              <a:rPr lang="en-GB" dirty="0" smtClean="0"/>
              <a:t>www.biblebasicsonline.com</a:t>
            </a:r>
          </a:p>
          <a:p>
            <a:r>
              <a:rPr lang="en-GB" dirty="0" smtClean="0"/>
              <a:t>www.carelinks.net</a:t>
            </a:r>
          </a:p>
          <a:p>
            <a:r>
              <a:rPr lang="en-GB" dirty="0" smtClean="0"/>
              <a:t>Email: info@carelinks.net</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09600" y="0"/>
            <a:ext cx="8178800" cy="4686300"/>
          </a:xfrm>
        </p:spPr>
        <p:txBody>
          <a:bodyPr/>
          <a:lstStyle/>
          <a:p>
            <a:pPr algn="ctr" rtl="1">
              <a:buFont typeface="Wingdings" pitchFamily="2" charset="2"/>
              <a:buNone/>
            </a:pPr>
            <a:r>
              <a:rPr lang="ar-IQ" sz="4400" b="1" dirty="0" smtClean="0"/>
              <a:t>رفض الخدمة العسكرية والدفاع الوطني بوازع الضمير</a:t>
            </a:r>
            <a:endParaRPr lang="en-US" sz="4400" b="1" dirty="0">
              <a:solidFill>
                <a:srgbClr val="000099"/>
              </a:solidFill>
              <a:effectLst>
                <a:outerShdw blurRad="38100" dist="38100" dir="2700000" algn="tl">
                  <a:srgbClr val="FFFFFF"/>
                </a:outerShdw>
              </a:effectLst>
            </a:endParaRPr>
          </a:p>
        </p:txBody>
      </p:sp>
      <p:graphicFrame>
        <p:nvGraphicFramePr>
          <p:cNvPr id="5124" name="Object 4"/>
          <p:cNvGraphicFramePr>
            <a:graphicFrameLocks noChangeAspect="1"/>
          </p:cNvGraphicFramePr>
          <p:nvPr/>
        </p:nvGraphicFramePr>
        <p:xfrm>
          <a:off x="0" y="2895600"/>
          <a:ext cx="9144000" cy="4267200"/>
        </p:xfrm>
        <a:graphic>
          <a:graphicData uri="http://schemas.openxmlformats.org/presentationml/2006/ole">
            <mc:AlternateContent xmlns:mc="http://schemas.openxmlformats.org/markup-compatibility/2006">
              <mc:Choice xmlns:v="urn:schemas-microsoft-com:vml" Requires="v">
                <p:oleObj spid="_x0000_s1032" name="Photo Editor Photo" r:id="rId4" imgW="11266667" imgH="8266667" progId="">
                  <p:embed/>
                </p:oleObj>
              </mc:Choice>
              <mc:Fallback>
                <p:oleObj name="Photo Editor Photo" r:id="rId4" imgW="11266667" imgH="826666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95600"/>
                        <a:ext cx="9144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IQ" dirty="0"/>
              <a:t>"كل الذين يأخذون السيف بالسيف يهلكون" (متى 52:26)</a:t>
            </a:r>
          </a:p>
          <a:p>
            <a:pPr algn="r" rtl="1"/>
            <a:r>
              <a:rPr lang="ar-IQ" dirty="0"/>
              <a:t>"إن كان حقا أمام الله أن نسمع لكم أكثر من الله فاحكموا" (اعمال 17:4-20, 28:5, 29)</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2.2.11 السياسة</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لماذا لا اصوّت</a:t>
            </a:r>
            <a:endParaRPr lang="en-GB" dirty="0"/>
          </a:p>
        </p:txBody>
      </p:sp>
      <p:sp>
        <p:nvSpPr>
          <p:cNvPr id="3" name="Content Placeholder 2"/>
          <p:cNvSpPr>
            <a:spLocks noGrp="1"/>
          </p:cNvSpPr>
          <p:nvPr>
            <p:ph idx="1"/>
          </p:nvPr>
        </p:nvSpPr>
        <p:spPr/>
        <p:txBody>
          <a:bodyPr/>
          <a:lstStyle/>
          <a:p>
            <a:pPr algn="r" rtl="1"/>
            <a:r>
              <a:rPr lang="ar-IQ" dirty="0"/>
              <a:t>"ليس للإنسان طريقه. ليس لإنسان يمشي أن يهدي خطواته" (</a:t>
            </a:r>
            <a:r>
              <a:rPr lang="ar-IQ" dirty="0" smtClean="0"/>
              <a:t>ارمياء </a:t>
            </a:r>
            <a:r>
              <a:rPr lang="ar-IQ" dirty="0"/>
              <a:t>23:10)</a:t>
            </a:r>
          </a:p>
          <a:p>
            <a:pPr algn="r" rtl="1"/>
            <a:r>
              <a:rPr lang="ar-IQ" dirty="0"/>
              <a:t>"... حتى تعلم أن العلي متسلط في مملكة الناس وأنه يعطيها من يشاء" (دانيال 32:4)</a:t>
            </a:r>
          </a:p>
          <a:p>
            <a:pPr algn="r" rtl="1"/>
            <a:r>
              <a:rPr lang="ar-IQ" dirty="0"/>
              <a:t>الله هو صاحب السلطان فوق كل قادة الحكومات الحالية (جامعة 8:5)</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IQ" dirty="0"/>
              <a:t>" لتخضع كل نفس للسلاطين  الفائقة لأنه ليس سلطان إلا من الله والسلاطين الكائنة هي مرتبة من الله... فإنكم لأجل هذا توفون الجزية أيضا... فأعطوا الجميع حقوقهم: الجزية لمن له الجزية. الجباية لمن له الجباية... والإكرام لمن له الإكرام" (رومية 1:13- 7)</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3.2.11 الملذات الدنيوية</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ar-IQ" dirty="0"/>
              <a:t>"لأن الجسد يشتهي ضد الروح والروح ضد الجسد" (</a:t>
            </a:r>
            <a:r>
              <a:rPr lang="ar-IQ" dirty="0" err="1"/>
              <a:t>غلاطية</a:t>
            </a:r>
            <a:r>
              <a:rPr lang="ar-IQ" dirty="0"/>
              <a:t> 17:5)</a:t>
            </a:r>
          </a:p>
          <a:p>
            <a:pPr algn="r" rtl="1"/>
            <a:r>
              <a:rPr lang="ar-IQ" dirty="0"/>
              <a:t>يدور العالم حول "شهوة الجسد، وشهوة العيون، وتعظم المعيشة" (1 يوحنا 16:2)</a:t>
            </a:r>
          </a:p>
          <a:p>
            <a:pPr algn="r" rtl="1"/>
            <a:r>
              <a:rPr lang="ar-IQ" dirty="0"/>
              <a:t>"فمن أراد أن يكون محبا للعالم فقد صار عدوا لله" (يعقوب 4:4)</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dirty="0" smtClean="0"/>
              <a:t>3.11 الحياة المسيحية العملية</a:t>
            </a:r>
            <a:br>
              <a:rPr lang="ar-IQ" dirty="0" smtClean="0"/>
            </a:br>
            <a:r>
              <a:rPr lang="ar-IQ" dirty="0" smtClean="0"/>
              <a:t>1.3.11 دراسة الكتاب المقدس</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Placeholder 3"/>
          <p:cNvSpPr>
            <a:spLocks noGrp="1"/>
          </p:cNvSpPr>
          <p:nvPr>
            <p:ph type="body" sz="half" idx="2"/>
          </p:nvPr>
        </p:nvSpPr>
        <p:spPr/>
        <p:txBody>
          <a:bodyPr/>
          <a:lstStyle/>
          <a:p>
            <a:endParaRPr lang="en-GB"/>
          </a:p>
        </p:txBody>
      </p:sp>
      <p:pic>
        <p:nvPicPr>
          <p:cNvPr id="5" name="Picture Placeholder 4" descr="DSC00016.JPG"/>
          <p:cNvPicPr>
            <a:picLocks noGrp="1" noChangeAspect="1"/>
          </p:cNvPicPr>
          <p:nvPr>
            <p:ph type="pic" idx="1"/>
          </p:nvPr>
        </p:nvPicPr>
        <p:blipFill>
          <a:blip r:embed="rId2" cstate="print"/>
          <a:srcRect l="5942" r="5942"/>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ar-IQ" dirty="0"/>
              <a:t>يمكننا ان نعطي ثمرا روحيا من خلال وجود كلمة الله ثابتة فينا (يوحنا 7:15, 8)</a:t>
            </a:r>
          </a:p>
          <a:p>
            <a:pPr algn="r" rtl="1"/>
            <a:r>
              <a:rPr lang="ar-IQ" dirty="0"/>
              <a:t>كلمة الله كالمن الذي نزل في البرية (يوحنا 6), فعليك </a:t>
            </a:r>
            <a:r>
              <a:rPr lang="ar-IQ" dirty="0" smtClean="0"/>
              <a:t>بقراءتها </a:t>
            </a:r>
            <a:r>
              <a:rPr lang="ar-IQ" dirty="0"/>
              <a:t>كل يوم لتعينك على رحلتك في البرية</a:t>
            </a:r>
          </a:p>
          <a:p>
            <a:pPr algn="r" rtl="1"/>
            <a:r>
              <a:rPr lang="ar-IQ" dirty="0"/>
              <a:t>"... أكثر من فريضتي ذخرت كلام فمه" (ايوب 12:23)</a:t>
            </a:r>
          </a:p>
          <a:p>
            <a:pPr algn="r" rtl="1"/>
            <a:r>
              <a:rPr lang="ar-IQ" dirty="0"/>
              <a:t>"وجد كلامك فأكلته فكان كلامك لي للفرح ولبهجة قلبي" (ارمياء 16:15)</a:t>
            </a:r>
          </a:p>
          <a:p>
            <a:pPr algn="r" rtl="1"/>
            <a:r>
              <a:rPr lang="ar-IQ" dirty="0"/>
              <a:t>وقبل ان تقرا, صلّ "اكشف عن عيني فأرى عجائب من شريعتك" (مزمور 18:119)</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1.11 مقدمة</a:t>
            </a:r>
            <a:endParaRPr lang="en-GB" dirty="0"/>
          </a:p>
        </p:txBody>
      </p:sp>
      <p:sp>
        <p:nvSpPr>
          <p:cNvPr id="3" name="Content Placeholder 2"/>
          <p:cNvSpPr>
            <a:spLocks noGrp="1"/>
          </p:cNvSpPr>
          <p:nvPr>
            <p:ph idx="1"/>
          </p:nvPr>
        </p:nvSpPr>
        <p:spPr/>
        <p:txBody>
          <a:bodyPr/>
          <a:lstStyle/>
          <a:p>
            <a:pPr algn="r" rtl="1"/>
            <a:r>
              <a:rPr lang="ar-IQ" dirty="0"/>
              <a:t>"فإن كنتم قد قمتم مع المسيح [بالمعمودية] فاطلبوا ما فوق، حيث المسيح جالس عن يمين الله. اهتموا بما فوق لا بما على الأرض، لأنكم قد متم... فأميتوا... الزنا، النجاسة، الهوى..." (</a:t>
            </a:r>
            <a:r>
              <a:rPr lang="ar-IQ" dirty="0" err="1"/>
              <a:t>كولوسي</a:t>
            </a:r>
            <a:r>
              <a:rPr lang="ar-IQ" dirty="0"/>
              <a:t> 1:3-5)</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2.3.11 الصلاة</a:t>
            </a:r>
            <a:endParaRPr lang="en-GB" dirty="0"/>
          </a:p>
        </p:txBody>
      </p:sp>
      <p:pic>
        <p:nvPicPr>
          <p:cNvPr id="4" name="Content Placeholder 3" descr="prayer.JPG"/>
          <p:cNvPicPr>
            <a:picLocks noGrp="1" noChangeAspect="1"/>
          </p:cNvPicPr>
          <p:nvPr>
            <p:ph idx="1"/>
          </p:nvPr>
        </p:nvPicPr>
        <p:blipFill>
          <a:blip r:embed="rId2" cstate="print"/>
          <a:stretch>
            <a:fillRect/>
          </a:stretch>
        </p:blipFill>
        <p:spPr>
          <a:xfrm>
            <a:off x="3086100" y="2934494"/>
            <a:ext cx="2971800" cy="23907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IQ" dirty="0"/>
              <a:t>"لأن ليس لنا رئيس كهنة غير قادر أن يرثي </a:t>
            </a:r>
            <a:r>
              <a:rPr lang="ar-IQ" dirty="0" err="1"/>
              <a:t>لضعفاتنا</a:t>
            </a:r>
            <a:r>
              <a:rPr lang="ar-IQ" dirty="0"/>
              <a:t>، بل مجرب في كل شيء مثلنا، بلا خطية. </a:t>
            </a:r>
            <a:r>
              <a:rPr lang="ar-IQ" i="1" dirty="0"/>
              <a:t>فلنتقدم</a:t>
            </a:r>
            <a:r>
              <a:rPr lang="ar-IQ" dirty="0"/>
              <a:t> بثقة إلى عرش النعمة لكي ننال رحمة ونجد نعمة عونا في حينه" (عبرانيين 15:4, 16)</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IQ" dirty="0"/>
              <a:t>"بل في كل شيء بالصلاة والدعاء [لا يوجد ما هو صغير او تافه ولا يستحق الصلاة </a:t>
            </a:r>
            <a:r>
              <a:rPr lang="ar-IQ" dirty="0" smtClean="0"/>
              <a:t>لأجله] </a:t>
            </a:r>
            <a:r>
              <a:rPr lang="ar-IQ" dirty="0"/>
              <a:t>مع الشكر، لتعلم طلباتكم لدى الله. وسلام الله الذي يفوق كل عقل يحفظ قلوبكم وأفكاركم" (فيلبي 6:4, 7)</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IQ" dirty="0" smtClean="0"/>
              <a:t>تعلمنا </a:t>
            </a:r>
            <a:r>
              <a:rPr lang="ar-IQ" dirty="0"/>
              <a:t>دراسة الكتاب المقدس كيف نصلي وما الذي علينا ان نصلي </a:t>
            </a:r>
            <a:r>
              <a:rPr lang="ar-IQ" dirty="0" smtClean="0"/>
              <a:t>لأجله </a:t>
            </a:r>
            <a:r>
              <a:rPr lang="ar-IQ" dirty="0"/>
              <a:t>لكي تكون صلاتنا فعالة. ولذلك "ان... ثبت كلامي فيكم تطلبون ما تريدون فيكون لكم" (يوحنا 7:15)</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3.3.11 الكرازة (التبشير)</a:t>
            </a:r>
            <a:endParaRPr lang="en-GB" dirty="0"/>
          </a:p>
        </p:txBody>
      </p:sp>
      <p:pic>
        <p:nvPicPr>
          <p:cNvPr id="4" name="Content Placeholder 3" descr="DSC00018a.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ar-IQ" dirty="0"/>
              <a:t>"انتم نور العالم" بفضل المعمودية للمسيح, والذي هو "نور العالم" (متى 14:5, يوحنا 12:8)</a:t>
            </a:r>
          </a:p>
          <a:p>
            <a:pPr algn="r" rtl="1"/>
            <a:r>
              <a:rPr lang="ar-IQ" dirty="0"/>
              <a:t>"لا يمكن أن تخفى مدينة موضوعة على جبل" (متى 14:5)</a:t>
            </a:r>
          </a:p>
          <a:p>
            <a:pPr algn="r" rtl="1"/>
            <a:r>
              <a:rPr lang="ar-IQ" dirty="0"/>
              <a:t>لدينا مسؤولية كبرى للشهادة (</a:t>
            </a:r>
            <a:r>
              <a:rPr lang="ar-IQ" dirty="0" err="1"/>
              <a:t>حزقيال</a:t>
            </a:r>
            <a:r>
              <a:rPr lang="ar-IQ" dirty="0"/>
              <a:t> 17:3-21), اذ انه اذا اتى المسيح في وقتنا "يكون اثنان في الحقل فيؤخذ الواحد ويترك الآخر" (لوقا 36:17), فلن يكون امرا حسنا ان كنا لم نتكلم لعوائلنا وزملائنا في العمل عن المجيء الثاني للرب حينما يحدث هذا</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DSCN4626.JPG"/>
          <p:cNvPicPr>
            <a:picLocks noGrp="1" noChangeAspect="1"/>
          </p:cNvPicPr>
          <p:nvPr>
            <p:ph idx="1"/>
          </p:nvPr>
        </p:nvPicPr>
        <p:blipFill>
          <a:blip r:embed="rId2" cstate="print"/>
          <a:stretch>
            <a:fillRect/>
          </a:stretch>
        </p:blipFill>
        <p:spPr>
          <a:xfrm>
            <a:off x="1789025" y="1340768"/>
            <a:ext cx="6148015" cy="4608512"/>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4.3.11 الحياة الكنيسة/ المجمعية</a:t>
            </a:r>
            <a:br>
              <a:rPr lang="ar-IQ" dirty="0" smtClean="0"/>
            </a:br>
            <a:r>
              <a:rPr lang="ar-IQ" sz="2200" i="1" dirty="0" smtClean="0"/>
              <a:t>الصورة: مجمع باماكو في مالي, وكلهم تعمدوا في نفس اليوم</a:t>
            </a:r>
            <a:endParaRPr lang="en-GB" i="1" dirty="0"/>
          </a:p>
        </p:txBody>
      </p:sp>
      <p:pic>
        <p:nvPicPr>
          <p:cNvPr id="4" name="Content Placeholder 3" descr="8. dopelingen Bamako.JPG"/>
          <p:cNvPicPr>
            <a:picLocks noGrp="1" noChangeAspect="1"/>
          </p:cNvPicPr>
          <p:nvPr>
            <p:ph idx="1"/>
          </p:nvPr>
        </p:nvPicPr>
        <p:blipFill>
          <a:blip r:embed="rId2" cstate="print"/>
          <a:stretch>
            <a:fillRect/>
          </a:stretch>
        </p:blipFill>
        <p:spPr>
          <a:xfrm>
            <a:off x="1176131" y="1935163"/>
            <a:ext cx="6791737" cy="4389437"/>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IQ" dirty="0"/>
              <a:t>"غير تاركين اجتماعنا... بل واعظين بعضنا بعضا، وبالأكثر على قدر ما ترون اليوم يقرب" (عبرانيين 25:10, انظر ملاخي 16:3)</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5.3.11 كسر الخبز</a:t>
            </a:r>
            <a:endParaRPr lang="en-GB" dirty="0"/>
          </a:p>
        </p:txBody>
      </p:sp>
      <p:pic>
        <p:nvPicPr>
          <p:cNvPr id="4" name="Content Placeholder 3" descr="desiretobreakbread.jpg"/>
          <p:cNvPicPr>
            <a:picLocks noGrp="1" noChangeAspect="1"/>
          </p:cNvPicPr>
          <p:nvPr>
            <p:ph idx="1"/>
          </p:nvPr>
        </p:nvPicPr>
        <p:blipFill>
          <a:blip r:embed="rId2" cstate="print"/>
          <a:stretch>
            <a:fillRect/>
          </a:stretch>
        </p:blipFill>
        <p:spPr>
          <a:xfrm>
            <a:off x="1854241" y="1935163"/>
            <a:ext cx="5435518" cy="438943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2.11 القداسة</a:t>
            </a: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Autofit/>
          </a:bodyPr>
          <a:lstStyle/>
          <a:p>
            <a:pPr algn="ctr" rtl="1"/>
            <a:r>
              <a:rPr lang="ar-IQ" sz="3200" dirty="0"/>
              <a:t>فإنكم كلما أكلتم هذا الخبز وشربتم هذه الكأس تخبرون بموت الرب إلى أن يجيء</a:t>
            </a:r>
            <a:br>
              <a:rPr lang="ar-IQ" sz="3200" dirty="0"/>
            </a:br>
            <a:r>
              <a:rPr lang="ar-IQ" sz="2000" dirty="0"/>
              <a:t>1 </a:t>
            </a:r>
            <a:r>
              <a:rPr lang="ar-IQ" sz="2000" dirty="0" err="1"/>
              <a:t>كورنثوس</a:t>
            </a:r>
            <a:r>
              <a:rPr lang="ar-IQ" sz="2000" dirty="0"/>
              <a:t> 26:11</a:t>
            </a:r>
            <a:endParaRPr lang="en-GB" sz="2000" dirty="0"/>
          </a:p>
        </p:txBody>
      </p:sp>
      <p:pic>
        <p:nvPicPr>
          <p:cNvPr id="4" name="Content Placeholder 3" descr="1corinthians11_26.jpg"/>
          <p:cNvPicPr>
            <a:picLocks noGrp="1" noChangeAspect="1"/>
          </p:cNvPicPr>
          <p:nvPr>
            <p:ph idx="1"/>
          </p:nvPr>
        </p:nvPicPr>
        <p:blipFill>
          <a:blip r:embed="rId2" cstate="print"/>
          <a:stretch>
            <a:fillRect/>
          </a:stretch>
        </p:blipFill>
        <p:spPr>
          <a:xfrm>
            <a:off x="611560" y="1484784"/>
            <a:ext cx="7908404" cy="4448479"/>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IQ" dirty="0"/>
              <a:t>امر يسوع قائلا "اصنعوا هذا لذكري" (لوقا 19:22)</a:t>
            </a:r>
          </a:p>
          <a:p>
            <a:pPr algn="r" rtl="1"/>
            <a:r>
              <a:rPr lang="ar-IQ" dirty="0"/>
              <a:t>يبدو ان المؤمنين الاوائل واظبوا على كسر الخبز بانتظام (اعمال 42:2, 46), ويحتمل انهم قاموا بذلك مرة في الاسبوع (اعمال 7:20)</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1 </a:t>
            </a:r>
            <a:r>
              <a:rPr lang="ar-IQ" dirty="0" err="1" smtClean="0"/>
              <a:t>كورنثوس</a:t>
            </a:r>
            <a:r>
              <a:rPr lang="ar-IQ" dirty="0" smtClean="0"/>
              <a:t> 23:11-28</a:t>
            </a:r>
            <a:endParaRPr lang="en-GB" dirty="0"/>
          </a:p>
        </p:txBody>
      </p:sp>
      <p:sp>
        <p:nvSpPr>
          <p:cNvPr id="3" name="Content Placeholder 2"/>
          <p:cNvSpPr>
            <a:spLocks noGrp="1"/>
          </p:cNvSpPr>
          <p:nvPr>
            <p:ph idx="1"/>
          </p:nvPr>
        </p:nvSpPr>
        <p:spPr/>
        <p:txBody>
          <a:bodyPr>
            <a:normAutofit/>
          </a:bodyPr>
          <a:lstStyle/>
          <a:p>
            <a:pPr algn="r" rtl="1"/>
            <a:r>
              <a:rPr lang="ar-IQ" dirty="0"/>
              <a:t>إن الرب يسوع في الليلة التي أسلم فيها أخذ خبزا وشكر فكسر وقال: خذوا كلوا هذا هو جسدي المكسور لأجلكم. اصنعوا هذا لذكري. كذلك الكأس أيضا بعدما تعشوا قائلا: هذه الكأس هي العهد الجديد بدمي. اصنعوا هذا كلما شربتم لذكري. فإنكم كلما أكلتم هذا الخبز وشربتم هذه الكأس تخبرون بموت الرب إلى أن يجيء. إذا أي من أكل هذا الخبز أو شرب كأس الرب بدون استحقاق يكون مجرما في جسد الرب ودمه. ولكن ليمتحن الإنسان نفسه وهكذا يأكل من الخبز ويشرب من الكأس</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الترتيب المحتمل لشعائر خدمة كسر الخبز</a:t>
            </a:r>
            <a:endParaRPr lang="en-GB" dirty="0"/>
          </a:p>
        </p:txBody>
      </p:sp>
      <p:sp>
        <p:nvSpPr>
          <p:cNvPr id="3" name="Content Placeholder 2"/>
          <p:cNvSpPr>
            <a:spLocks noGrp="1"/>
          </p:cNvSpPr>
          <p:nvPr>
            <p:ph sz="half" idx="1"/>
          </p:nvPr>
        </p:nvSpPr>
        <p:spPr/>
        <p:txBody>
          <a:bodyPr>
            <a:normAutofit fontScale="92500" lnSpcReduction="20000"/>
          </a:bodyPr>
          <a:lstStyle/>
          <a:p>
            <a:pPr algn="r" rtl="1"/>
            <a:r>
              <a:rPr lang="ar-IQ" b="1" dirty="0"/>
              <a:t>4. </a:t>
            </a:r>
            <a:r>
              <a:rPr lang="ar-IQ" dirty="0"/>
              <a:t>قراءة 1 </a:t>
            </a:r>
            <a:r>
              <a:rPr lang="ar-IQ" dirty="0" err="1"/>
              <a:t>كورنثوس</a:t>
            </a:r>
            <a:r>
              <a:rPr lang="ar-IQ" dirty="0"/>
              <a:t> 23:11-29</a:t>
            </a:r>
          </a:p>
          <a:p>
            <a:pPr algn="r" rtl="1"/>
            <a:r>
              <a:rPr lang="ar-IQ" b="1" dirty="0"/>
              <a:t>5. </a:t>
            </a:r>
            <a:r>
              <a:rPr lang="ar-IQ" dirty="0"/>
              <a:t>فترة صمت نختبر فيها انفسنا</a:t>
            </a:r>
          </a:p>
          <a:p>
            <a:pPr algn="r" rtl="1"/>
            <a:r>
              <a:rPr lang="ar-IQ" b="1" dirty="0"/>
              <a:t>6. </a:t>
            </a:r>
            <a:r>
              <a:rPr lang="ar-IQ" dirty="0"/>
              <a:t>الصلاة للخبز</a:t>
            </a:r>
          </a:p>
          <a:p>
            <a:pPr algn="r" rtl="1"/>
            <a:r>
              <a:rPr lang="ar-IQ" b="1" dirty="0"/>
              <a:t>7. </a:t>
            </a:r>
            <a:r>
              <a:rPr lang="ar-IQ" dirty="0"/>
              <a:t>كسر الخبز واكل قطعة صغيرة منه</a:t>
            </a:r>
          </a:p>
          <a:p>
            <a:pPr algn="r" rtl="1"/>
            <a:r>
              <a:rPr lang="ar-IQ" b="1" dirty="0"/>
              <a:t>8. </a:t>
            </a:r>
            <a:r>
              <a:rPr lang="ar-IQ" dirty="0"/>
              <a:t>الصلاة للخمر</a:t>
            </a:r>
          </a:p>
          <a:p>
            <a:pPr algn="r" rtl="1"/>
            <a:r>
              <a:rPr lang="ar-IQ" b="1" dirty="0"/>
              <a:t>9. </a:t>
            </a:r>
            <a:r>
              <a:rPr lang="ar-IQ" dirty="0"/>
              <a:t>تناول جرعة صغيرة من الخمر</a:t>
            </a:r>
          </a:p>
          <a:p>
            <a:pPr algn="r" rtl="1"/>
            <a:r>
              <a:rPr lang="ar-IQ" b="1" dirty="0"/>
              <a:t>10. </a:t>
            </a:r>
            <a:r>
              <a:rPr lang="ar-IQ" dirty="0"/>
              <a:t>الصلاة الختامية</a:t>
            </a:r>
            <a:endParaRPr lang="en-GB" dirty="0" smtClean="0"/>
          </a:p>
        </p:txBody>
      </p:sp>
      <p:sp>
        <p:nvSpPr>
          <p:cNvPr id="4" name="Content Placeholder 3"/>
          <p:cNvSpPr>
            <a:spLocks noGrp="1"/>
          </p:cNvSpPr>
          <p:nvPr>
            <p:ph sz="half" idx="2"/>
          </p:nvPr>
        </p:nvSpPr>
        <p:spPr/>
        <p:txBody>
          <a:bodyPr>
            <a:normAutofit fontScale="92500" lnSpcReduction="20000"/>
          </a:bodyPr>
          <a:lstStyle/>
          <a:p>
            <a:pPr algn="r" rtl="1"/>
            <a:r>
              <a:rPr lang="ar-IQ" b="1" dirty="0"/>
              <a:t>1. </a:t>
            </a:r>
            <a:r>
              <a:rPr lang="ar-IQ" dirty="0"/>
              <a:t>الصلاة- الطلب من الله ان يبارك بالاجتماع وان يفتح اعيننا لكلمته ويتذكر احتياجات المؤمنين الاخرين, وشكره على محبته </a:t>
            </a:r>
            <a:r>
              <a:rPr lang="ar-IQ" dirty="0" smtClean="0"/>
              <a:t>وبالأخص </a:t>
            </a:r>
            <a:r>
              <a:rPr lang="ar-IQ" dirty="0"/>
              <a:t>تلك الظاهرة في المسيح, والصلاة </a:t>
            </a:r>
            <a:r>
              <a:rPr lang="ar-IQ" dirty="0" smtClean="0"/>
              <a:t>لأي </a:t>
            </a:r>
            <a:r>
              <a:rPr lang="ar-IQ" dirty="0"/>
              <a:t>طلب اخر</a:t>
            </a:r>
          </a:p>
          <a:p>
            <a:pPr algn="r" rtl="1"/>
            <a:r>
              <a:rPr lang="ar-IQ" b="1" dirty="0"/>
              <a:t>2. </a:t>
            </a:r>
            <a:r>
              <a:rPr lang="ar-IQ" dirty="0"/>
              <a:t>قراءة الحصة اليومية من خطة (رفيق الكتاب المقدس)</a:t>
            </a:r>
          </a:p>
          <a:p>
            <a:pPr algn="r" rtl="1"/>
            <a:r>
              <a:rPr lang="ar-IQ" b="1" dirty="0"/>
              <a:t>3. </a:t>
            </a:r>
            <a:r>
              <a:rPr lang="ar-IQ" dirty="0" smtClean="0"/>
              <a:t>التأمل </a:t>
            </a:r>
            <a:r>
              <a:rPr lang="ar-IQ" dirty="0"/>
              <a:t>في ما يمكن ان نتعلمه من الدروس من النص الكتابي الذي تمت قراءته, او قراءة (عظة)- وهي دراسة كتابية في تلك النصوص تقودنا الى الهدف الاساسي من اجتماعنا وهو ذكر المسيح</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بمجاميع صغيرة وبانتظام...</a:t>
            </a:r>
            <a:endParaRPr lang="en-GB" dirty="0"/>
          </a:p>
        </p:txBody>
      </p:sp>
      <p:pic>
        <p:nvPicPr>
          <p:cNvPr id="4" name="Content Placeholder 3" descr="bakubb.JPG"/>
          <p:cNvPicPr>
            <a:picLocks noGrp="1" noChangeAspect="1"/>
          </p:cNvPicPr>
          <p:nvPr>
            <p:ph idx="1"/>
          </p:nvPr>
        </p:nvPicPr>
        <p:blipFill>
          <a:blip r:embed="rId2" cstate="print"/>
          <a:stretch>
            <a:fillRect/>
          </a:stretch>
        </p:blipFill>
        <p:spPr>
          <a:xfrm>
            <a:off x="2925961" y="1935163"/>
            <a:ext cx="3292078" cy="4389437"/>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او متى ما التقى المؤمنون</a:t>
            </a:r>
            <a:endParaRPr lang="en-GB" dirty="0"/>
          </a:p>
        </p:txBody>
      </p:sp>
      <p:pic>
        <p:nvPicPr>
          <p:cNvPr id="4" name="Content Placeholder 3" descr="DSC00058.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Placeholder 3"/>
          <p:cNvSpPr>
            <a:spLocks noGrp="1"/>
          </p:cNvSpPr>
          <p:nvPr>
            <p:ph type="body" sz="half" idx="2"/>
          </p:nvPr>
        </p:nvSpPr>
        <p:spPr/>
        <p:txBody>
          <a:bodyPr/>
          <a:lstStyle/>
          <a:p>
            <a:endParaRPr lang="en-GB"/>
          </a:p>
        </p:txBody>
      </p:sp>
      <p:pic>
        <p:nvPicPr>
          <p:cNvPr id="5" name="Picture Placeholder 4" descr="communion.jpg"/>
          <p:cNvPicPr>
            <a:picLocks noGrp="1" noChangeAspect="1"/>
          </p:cNvPicPr>
          <p:nvPr>
            <p:ph type="pic" idx="1"/>
          </p:nvPr>
        </p:nvPicPr>
        <p:blipFill>
          <a:blip r:embed="rId2" cstate="print"/>
          <a:srcRect l="10704" r="10704"/>
          <a:stretch>
            <a:fillRect/>
          </a:stretch>
        </p:blip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4.11 الزواج</a:t>
            </a:r>
            <a:endParaRPr lang="en-GB" dirty="0"/>
          </a:p>
        </p:txBody>
      </p:sp>
      <p:pic>
        <p:nvPicPr>
          <p:cNvPr id="4" name="Content Placeholder 3" descr="DSC00027.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ar-IQ" dirty="0"/>
              <a:t>"لذلك يترك الرجل اباه وامه ويلتصق </a:t>
            </a:r>
            <a:r>
              <a:rPr lang="ar-IQ" dirty="0" smtClean="0"/>
              <a:t>بامرأته </a:t>
            </a:r>
            <a:r>
              <a:rPr lang="ar-IQ" dirty="0"/>
              <a:t>ويكونان جسدا واحدا" (تكوين 24:2)</a:t>
            </a:r>
          </a:p>
          <a:p>
            <a:pPr algn="r" rtl="1"/>
            <a:r>
              <a:rPr lang="ar-IQ" dirty="0"/>
              <a:t>"ليكن الزواج مكرما عند كل واحد، والمضجع غير نجس" (عبرانيين 4:13)</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IQ" dirty="0"/>
              <a:t>1 </a:t>
            </a:r>
            <a:r>
              <a:rPr lang="ar-IQ" dirty="0" err="1"/>
              <a:t>كورنثوس</a:t>
            </a:r>
            <a:r>
              <a:rPr lang="ar-IQ" dirty="0"/>
              <a:t> 3:11 "ولكن أريد أن تعلموا أن رأس كل رجل هو المسيح. وأما رأس المرأة فهو الرجل. ورأس المسيح هو الله"</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ar-IQ" dirty="0"/>
              <a:t>تعني كلمة (القداسة) </a:t>
            </a:r>
            <a:r>
              <a:rPr lang="ar-IQ" dirty="0" smtClean="0"/>
              <a:t>بالأساس </a:t>
            </a:r>
            <a:r>
              <a:rPr lang="ar-IQ" dirty="0"/>
              <a:t>(الفصل), اي الفصل عن كل ما هو غير مقدس, وكذلك الفصل الى كل ما هو روحي</a:t>
            </a:r>
          </a:p>
          <a:p>
            <a:pPr algn="r" rtl="1"/>
            <a:r>
              <a:rPr lang="ar-IQ" dirty="0"/>
              <a:t>"بل نظير القدوس الذي دعاكم، كونوا أنتم أيضا قديسين في كل سيرة. لأنه مكتوب: كونوا قديسين لأني أنا قدوس" (1 بطرس 15:1, 16, لاويين 44:11)</a:t>
            </a:r>
          </a:p>
          <a:p>
            <a:pPr algn="r" rtl="1"/>
            <a:r>
              <a:rPr lang="ar-IQ" dirty="0"/>
              <a:t>دعيت اسرائيل لتخرج من مصر عبر معموديتهم في البحر الاحمر لتكون "امة مقدسة" (خروج 6:19), وبالمثل تتلقى اعضاء اسرائيل الروحية بعد معموديتنا "دعوة مقدسة" (2 </a:t>
            </a:r>
            <a:r>
              <a:rPr lang="ar-IQ" dirty="0" err="1"/>
              <a:t>تيموثاوس</a:t>
            </a:r>
            <a:r>
              <a:rPr lang="ar-IQ" dirty="0"/>
              <a:t> 9:1)</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ar-IQ" dirty="0" err="1"/>
              <a:t>افسس</a:t>
            </a:r>
            <a:r>
              <a:rPr lang="ar-IQ" dirty="0"/>
              <a:t> 22:5-33 أيها النساء اخضعن لرجالكن كما للرب، لأن الرجل هو رأس المرأة كما أن المسيح أيضا رأس الكنيسة، وهو مخلص الجسد. ولكن كما تخضع الكنيسة للمسيح، كذلك النساء لرجالهن في كل شيء. أيها الرجال، أحبوا نساءكم كما أحب المسيح أيضا الكنيسة وأسلم نفسه لأجلها، لكي يقدسها، مطهرا إياها بغسل الماء بالكلمة، لكي يحضرها لنفسه كنيسة مجيدة، لا دنس فيها ولا غضن أو شيء من مثل ذلك، بل تكون مقدسة وبلا عيب</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buNone/>
            </a:pPr>
            <a:r>
              <a:rPr lang="ar-IQ" dirty="0"/>
              <a:t> كذلك يجب على الرجال أن يحبوا نساءهم كأجسادهم. من يحب امرأته يحب نفسه. فإنه لم يبغض أحد جسده قط بل </a:t>
            </a:r>
            <a:r>
              <a:rPr lang="ar-IQ" dirty="0" err="1"/>
              <a:t>يقوته</a:t>
            </a:r>
            <a:r>
              <a:rPr lang="ar-IQ" dirty="0"/>
              <a:t> ويربيه، كما الرب أيضا للكنيسة. لأننا أعضاء جسمه، من لحمه ومن عظامه. من أجل هذا يترك الرجل أباه وأمه ويلتصق بامرأته، ويكون الاثنان جسدا واحدا. هذا السر عظيم، ولكنني أنا أقول من نحو المسيح والكنيسة. وأما أنتم الأفراد، فليحب كل واحد امرأته هكذا كنفسه، وأما المرأة فلتهب رجلها</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ar-IQ" dirty="0"/>
              <a:t>"... زنى عهارة نجاسة دعارة... وامثال هذه التي أسبق فأقول لكم عنها كما سبقت فقلت أيضا: إن الذين يفعلون مثل هذه لا يرثون ملكوت الله" (</a:t>
            </a:r>
            <a:r>
              <a:rPr lang="ar-IQ" dirty="0" err="1"/>
              <a:t>غلاطية</a:t>
            </a:r>
            <a:r>
              <a:rPr lang="ar-IQ" dirty="0"/>
              <a:t> 19:5, 21)</a:t>
            </a:r>
          </a:p>
          <a:p>
            <a:pPr algn="r" rtl="1"/>
            <a:r>
              <a:rPr lang="ar-IQ" dirty="0"/>
              <a:t>"اهربوا من الزنا [انظر 2 </a:t>
            </a:r>
            <a:r>
              <a:rPr lang="ar-IQ" dirty="0" err="1"/>
              <a:t>تيموثاوس</a:t>
            </a:r>
            <a:r>
              <a:rPr lang="ar-IQ" dirty="0"/>
              <a:t> 22:2]. كل خطية يفعلها الإنسان هي خارجة عن الجسد لكن الذي يزني يخطئ إلى جسده" (1 </a:t>
            </a:r>
            <a:r>
              <a:rPr lang="ar-IQ" dirty="0" err="1"/>
              <a:t>كورنثوس</a:t>
            </a:r>
            <a:r>
              <a:rPr lang="ar-IQ" dirty="0"/>
              <a:t> 18:6)</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ar-IQ" dirty="0"/>
              <a:t>ولكن من بدء الخليقة ذكرا وأنثى خلقهما الله. من أجل هذا يترك الرجل أباه وأمه ويلتصق بامرأته ويكون الاثنان جسدا واحدا. إذا [وهنا يؤكد يسوع] ليسا بعد اثنين بل جسد واحد. فالذي جمعه الله لا يفرقه إنسان... من طلق امرأته وتزوج بأخرى يزني عليها. وإن طلقت امرأة زوجها وتزوجت بآخر تزني (</a:t>
            </a:r>
            <a:r>
              <a:rPr lang="ar-IQ" dirty="0" err="1"/>
              <a:t>مرقس</a:t>
            </a:r>
            <a:r>
              <a:rPr lang="ar-IQ" dirty="0"/>
              <a:t> 6:10-12)</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5.11 الشِركة</a:t>
            </a:r>
            <a:endParaRPr lang="en-GB" dirty="0"/>
          </a:p>
        </p:txBody>
      </p:sp>
      <p:pic>
        <p:nvPicPr>
          <p:cNvPr id="4" name="Content Placeholder 3" descr="meetinginusa.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ar-IQ" dirty="0"/>
              <a:t>فيلبي 5:1 "مشاركتكم في الانجيل", "شركة ما في الروح" (فيلبي 1:2)</a:t>
            </a:r>
          </a:p>
          <a:p>
            <a:pPr algn="r" rtl="1"/>
            <a:r>
              <a:rPr lang="ar-IQ" dirty="0"/>
              <a:t>المؤمنون الاوائل "كانوا يواظبون على تعليم الرسل والشركة وكسر الخبز والصلوات... يكسرون الخبز... بابتهاج وبساطة قلب" (اعمال 42:2, 46)</a:t>
            </a:r>
          </a:p>
          <a:p>
            <a:pPr algn="r" rtl="1"/>
            <a:r>
              <a:rPr lang="ar-IQ" dirty="0"/>
              <a:t>"كأس البركة التي نباركها أليست هي شركة دم المسيح؟ الخبز الذي نكسره أليس هو شركة جسد المسيح؟ فإننا نحن الكثيرين خبز واحد جسد واحد لأننا جميعنا نشترك في الخبز الواحد [اي المسيح]" (1 </a:t>
            </a:r>
            <a:r>
              <a:rPr lang="ar-IQ" dirty="0" err="1"/>
              <a:t>كورنثوس</a:t>
            </a:r>
            <a:r>
              <a:rPr lang="ar-IQ" dirty="0"/>
              <a:t> 16:10, 17)</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turk404 001.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الدراسة 11: اسئلة</a:t>
            </a:r>
            <a:endParaRPr lang="en-GB" dirty="0"/>
          </a:p>
        </p:txBody>
      </p:sp>
      <p:sp>
        <p:nvSpPr>
          <p:cNvPr id="3" name="Content Placeholder 2"/>
          <p:cNvSpPr>
            <a:spLocks noGrp="1"/>
          </p:cNvSpPr>
          <p:nvPr>
            <p:ph sz="half" idx="1"/>
          </p:nvPr>
        </p:nvSpPr>
        <p:spPr/>
        <p:txBody>
          <a:bodyPr>
            <a:normAutofit fontScale="70000" lnSpcReduction="20000"/>
          </a:bodyPr>
          <a:lstStyle/>
          <a:p>
            <a:pPr algn="r" rtl="1"/>
            <a:r>
              <a:rPr lang="ar-IQ" dirty="0" smtClean="0"/>
              <a:t>5. اي من الجمل التالية صحيحة في ما يتعلق بكسر الخبز؟</a:t>
            </a:r>
          </a:p>
          <a:p>
            <a:pPr algn="r" rtl="1"/>
            <a:r>
              <a:rPr lang="ar-IQ" dirty="0" smtClean="0"/>
              <a:t>علينا ان نقوم به بانتظام كل اسبوع</a:t>
            </a:r>
          </a:p>
          <a:p>
            <a:pPr algn="r" rtl="1"/>
            <a:r>
              <a:rPr lang="ar-IQ" dirty="0" smtClean="0"/>
              <a:t>علينا ان نقوم به مرة في السنة لدى عيد الفصح</a:t>
            </a:r>
          </a:p>
          <a:p>
            <a:pPr algn="r" rtl="1"/>
            <a:r>
              <a:rPr lang="ar-IQ" dirty="0" smtClean="0"/>
              <a:t>الخبز والخمر يتحولان ماديا الى جسد يسوع ودمه</a:t>
            </a:r>
          </a:p>
          <a:p>
            <a:pPr algn="r" rtl="1"/>
            <a:r>
              <a:rPr lang="ar-IQ" dirty="0" smtClean="0"/>
              <a:t>الخبز والخمر يمثلان جسد يسوع ودمه</a:t>
            </a:r>
          </a:p>
          <a:p>
            <a:pPr algn="r" rtl="1"/>
            <a:endParaRPr lang="ar-IQ" dirty="0"/>
          </a:p>
          <a:p>
            <a:pPr algn="r" rtl="1"/>
            <a:r>
              <a:rPr lang="ar-IQ" dirty="0" smtClean="0"/>
              <a:t>6. اي مما يلي صحيح فيما يتعلق بالزواج؟</a:t>
            </a:r>
          </a:p>
          <a:p>
            <a:pPr algn="r" rtl="1"/>
            <a:r>
              <a:rPr lang="ar-IQ" dirty="0" smtClean="0"/>
              <a:t>علينا ان نتزوج من المؤمنين فقط</a:t>
            </a:r>
          </a:p>
          <a:p>
            <a:pPr algn="r" rtl="1"/>
            <a:r>
              <a:rPr lang="ar-IQ" dirty="0" smtClean="0"/>
              <a:t>يسمح للمؤمنين بالطلاق</a:t>
            </a:r>
          </a:p>
          <a:p>
            <a:pPr algn="r" rtl="1"/>
            <a:r>
              <a:rPr lang="ar-IQ" dirty="0" smtClean="0"/>
              <a:t>على الشخص المؤمن البقاء مع زوجه غير المؤمن</a:t>
            </a:r>
          </a:p>
          <a:p>
            <a:pPr algn="r" rtl="1"/>
            <a:r>
              <a:rPr lang="ar-IQ" dirty="0" smtClean="0"/>
              <a:t>في الزواج, يمثل الرجل المسيح بينما تمثل المرأة المؤمنين</a:t>
            </a:r>
            <a:endParaRPr lang="ar-IQ" dirty="0" smtClean="0"/>
          </a:p>
          <a:p>
            <a:pPr algn="r" rtl="1"/>
            <a:endParaRPr lang="en-GB" dirty="0"/>
          </a:p>
        </p:txBody>
      </p:sp>
      <p:sp>
        <p:nvSpPr>
          <p:cNvPr id="4" name="Content Placeholder 3"/>
          <p:cNvSpPr>
            <a:spLocks noGrp="1"/>
          </p:cNvSpPr>
          <p:nvPr>
            <p:ph sz="half" idx="2"/>
          </p:nvPr>
        </p:nvSpPr>
        <p:spPr/>
        <p:txBody>
          <a:bodyPr>
            <a:normAutofit fontScale="70000" lnSpcReduction="20000"/>
          </a:bodyPr>
          <a:lstStyle/>
          <a:p>
            <a:pPr algn="r" rtl="1"/>
            <a:r>
              <a:rPr lang="ar-IQ" dirty="0" smtClean="0"/>
              <a:t>1. كيف يجب لحياتنا ان تتغير عندما نتعمد؟</a:t>
            </a:r>
          </a:p>
          <a:p>
            <a:pPr algn="r" rtl="1"/>
            <a:endParaRPr lang="ar-IQ" dirty="0"/>
          </a:p>
          <a:p>
            <a:pPr algn="r" rtl="1"/>
            <a:r>
              <a:rPr lang="ar-IQ" dirty="0" smtClean="0"/>
              <a:t>2. ما الذي تعنيه كلمة (قداسة)؟</a:t>
            </a:r>
          </a:p>
          <a:p>
            <a:pPr algn="r" rtl="1"/>
            <a:r>
              <a:rPr lang="ar-IQ" dirty="0" smtClean="0"/>
              <a:t>الامتناع عن التعامل مع غير المؤمنين</a:t>
            </a:r>
          </a:p>
          <a:p>
            <a:pPr algn="r" rtl="1"/>
            <a:r>
              <a:rPr lang="ar-IQ" dirty="0" smtClean="0"/>
              <a:t>الفصل </a:t>
            </a:r>
            <a:r>
              <a:rPr lang="ar-IQ" i="1" dirty="0" smtClean="0"/>
              <a:t>عن</a:t>
            </a:r>
            <a:r>
              <a:rPr lang="ar-IQ" dirty="0" smtClean="0"/>
              <a:t> الخطية </a:t>
            </a:r>
            <a:r>
              <a:rPr lang="ar-IQ" i="1" dirty="0" smtClean="0"/>
              <a:t>والى</a:t>
            </a:r>
            <a:r>
              <a:rPr lang="ar-IQ" dirty="0" smtClean="0"/>
              <a:t> امور الله</a:t>
            </a:r>
          </a:p>
          <a:p>
            <a:pPr algn="r" rtl="1"/>
            <a:r>
              <a:rPr lang="ar-IQ" dirty="0" smtClean="0"/>
              <a:t>الذهاب الى الكنيسة</a:t>
            </a:r>
          </a:p>
          <a:p>
            <a:pPr algn="r" rtl="1"/>
            <a:r>
              <a:rPr lang="ar-IQ" dirty="0" smtClean="0"/>
              <a:t>عمل الخير للآخرين</a:t>
            </a:r>
          </a:p>
          <a:p>
            <a:pPr algn="r" rtl="1"/>
            <a:endParaRPr lang="ar-IQ" dirty="0"/>
          </a:p>
          <a:p>
            <a:pPr algn="r" rtl="1"/>
            <a:r>
              <a:rPr lang="ar-IQ" dirty="0" smtClean="0"/>
              <a:t>3. ما هي المهن التي لا تناسب المسيحي الحقيقي؟</a:t>
            </a:r>
          </a:p>
          <a:p>
            <a:pPr algn="r" rtl="1"/>
            <a:endParaRPr lang="ar-IQ" dirty="0"/>
          </a:p>
          <a:p>
            <a:pPr algn="r" rtl="1"/>
            <a:r>
              <a:rPr lang="ar-IQ" dirty="0" smtClean="0"/>
              <a:t>4. ما الذي تعنيه الكلمات (قدوس) و(مجمع)؟</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1.2.11 استخدام القوة</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lgn="r" rtl="1"/>
            <a:r>
              <a:rPr lang="ar-IQ" dirty="0" smtClean="0"/>
              <a:t>الموقف المسيحي من الانتقام</a:t>
            </a:r>
            <a:endParaRPr lang="en-US" dirty="0"/>
          </a:p>
        </p:txBody>
      </p:sp>
      <p:sp>
        <p:nvSpPr>
          <p:cNvPr id="39939" name="Rectangle 3"/>
          <p:cNvSpPr>
            <a:spLocks noGrp="1" noChangeArrowheads="1"/>
          </p:cNvSpPr>
          <p:nvPr>
            <p:ph idx="1"/>
          </p:nvPr>
        </p:nvSpPr>
        <p:spPr>
          <a:xfrm>
            <a:off x="228600" y="1885950"/>
            <a:ext cx="8763000" cy="4171950"/>
          </a:xfrm>
        </p:spPr>
        <p:txBody>
          <a:bodyPr>
            <a:normAutofit/>
          </a:bodyPr>
          <a:lstStyle/>
          <a:p>
            <a:pPr algn="r" rtl="1"/>
            <a:r>
              <a:rPr lang="ar-IQ" sz="2800" dirty="0"/>
              <a:t>يعود الانتقام لله وحده وهو ليس من حق البشر-- </a:t>
            </a:r>
            <a:r>
              <a:rPr lang="ar-IQ" sz="2800" dirty="0">
                <a:solidFill>
                  <a:srgbClr val="002060"/>
                </a:solidFill>
                <a:effectLst>
                  <a:outerShdw blurRad="38100" dist="38100" dir="2700000" algn="tl">
                    <a:srgbClr val="000000">
                      <a:alpha val="43137"/>
                    </a:srgbClr>
                  </a:outerShdw>
                </a:effectLst>
              </a:rPr>
              <a:t>رومية 19:12</a:t>
            </a:r>
          </a:p>
          <a:p>
            <a:pPr algn="r" rtl="1"/>
            <a:r>
              <a:rPr lang="ar-IQ" sz="2800" dirty="0"/>
              <a:t>الاضطهاد هو نصيبنا في الحياة-- </a:t>
            </a:r>
            <a:r>
              <a:rPr lang="ar-IQ" sz="2800" dirty="0">
                <a:solidFill>
                  <a:srgbClr val="002060"/>
                </a:solidFill>
                <a:effectLst>
                  <a:outerShdw blurRad="38100" dist="38100" dir="2700000" algn="tl">
                    <a:srgbClr val="000000">
                      <a:alpha val="43137"/>
                    </a:srgbClr>
                  </a:outerShdw>
                </a:effectLst>
              </a:rPr>
              <a:t>يوحنا 18:15-20</a:t>
            </a:r>
          </a:p>
          <a:p>
            <a:pPr algn="r" rtl="1"/>
            <a:r>
              <a:rPr lang="ar-IQ" sz="2800" dirty="0"/>
              <a:t>يبني </a:t>
            </a:r>
            <a:r>
              <a:rPr lang="ar-IQ" sz="2800" dirty="0" smtClean="0"/>
              <a:t>التأديب </a:t>
            </a:r>
            <a:r>
              <a:rPr lang="ar-IQ" sz="2800" dirty="0"/>
              <a:t>فينا شخصية تليق بملكوت الله-- </a:t>
            </a:r>
            <a:r>
              <a:rPr lang="ar-IQ" sz="2800" dirty="0">
                <a:solidFill>
                  <a:srgbClr val="002060"/>
                </a:solidFill>
                <a:effectLst>
                  <a:outerShdw blurRad="38100" dist="38100" dir="2700000" algn="tl">
                    <a:srgbClr val="000000">
                      <a:alpha val="43137"/>
                    </a:srgbClr>
                  </a:outerShdw>
                </a:effectLst>
              </a:rPr>
              <a:t>عبرانيين 5:12-11</a:t>
            </a:r>
          </a:p>
          <a:p>
            <a:pPr algn="r" rtl="1"/>
            <a:r>
              <a:rPr lang="ar-IQ" sz="2800" dirty="0"/>
              <a:t>سينتقم الله للمؤمنين في الوقت المناسب-- </a:t>
            </a:r>
            <a:r>
              <a:rPr lang="ar-IQ" sz="2800" dirty="0">
                <a:solidFill>
                  <a:srgbClr val="002060"/>
                </a:solidFill>
                <a:effectLst>
                  <a:outerShdw blurRad="38100" dist="38100" dir="2700000" algn="tl">
                    <a:srgbClr val="000000">
                      <a:alpha val="43137"/>
                    </a:srgbClr>
                  </a:outerShdw>
                </a:effectLst>
              </a:rPr>
              <a:t>لوقا 7:18, 11, 2 </a:t>
            </a:r>
            <a:r>
              <a:rPr lang="ar-IQ" sz="2800" dirty="0" err="1">
                <a:solidFill>
                  <a:srgbClr val="002060"/>
                </a:solidFill>
                <a:effectLst>
                  <a:outerShdw blurRad="38100" dist="38100" dir="2700000" algn="tl">
                    <a:srgbClr val="000000">
                      <a:alpha val="43137"/>
                    </a:srgbClr>
                  </a:outerShdw>
                </a:effectLst>
              </a:rPr>
              <a:t>تسالونيكي</a:t>
            </a:r>
            <a:r>
              <a:rPr lang="ar-IQ" sz="2800" dirty="0">
                <a:solidFill>
                  <a:srgbClr val="002060"/>
                </a:solidFill>
                <a:effectLst>
                  <a:outerShdw blurRad="38100" dist="38100" dir="2700000" algn="tl">
                    <a:srgbClr val="000000">
                      <a:alpha val="43137"/>
                    </a:srgbClr>
                  </a:outerShdw>
                </a:effectLst>
              </a:rPr>
              <a:t> 6:1</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228600"/>
            <a:ext cx="8763000" cy="1143000"/>
          </a:xfrm>
        </p:spPr>
        <p:txBody>
          <a:bodyPr/>
          <a:lstStyle/>
          <a:p>
            <a:pPr algn="r" rtl="1"/>
            <a:r>
              <a:rPr lang="ar-IQ" dirty="0" smtClean="0"/>
              <a:t>موقف الله من القتل</a:t>
            </a:r>
            <a:endParaRPr lang="en-US" dirty="0"/>
          </a:p>
        </p:txBody>
      </p:sp>
      <p:sp>
        <p:nvSpPr>
          <p:cNvPr id="59395" name="Rectangle 3"/>
          <p:cNvSpPr>
            <a:spLocks noGrp="1" noChangeArrowheads="1"/>
          </p:cNvSpPr>
          <p:nvPr>
            <p:ph idx="1"/>
          </p:nvPr>
        </p:nvSpPr>
        <p:spPr>
          <a:xfrm>
            <a:off x="152400" y="1524000"/>
            <a:ext cx="8991600" cy="3276600"/>
          </a:xfrm>
        </p:spPr>
        <p:txBody>
          <a:bodyPr>
            <a:normAutofit lnSpcReduction="10000"/>
          </a:bodyPr>
          <a:lstStyle/>
          <a:p>
            <a:pPr algn="r" rtl="1">
              <a:buFont typeface="Wingdings" pitchFamily="2" charset="2"/>
              <a:buNone/>
            </a:pPr>
            <a:r>
              <a:rPr lang="ar-IQ" dirty="0"/>
              <a:t>القتل هو من حق الله فقط:</a:t>
            </a:r>
          </a:p>
          <a:p>
            <a:pPr algn="r" rtl="1"/>
            <a:r>
              <a:rPr lang="ar-IQ" sz="1900" dirty="0" err="1"/>
              <a:t>قايين</a:t>
            </a:r>
            <a:r>
              <a:rPr lang="ar-IQ" sz="1900" dirty="0"/>
              <a:t> وهابيل </a:t>
            </a:r>
            <a:r>
              <a:rPr lang="ar-IQ" sz="1900" dirty="0">
                <a:solidFill>
                  <a:srgbClr val="002060"/>
                </a:solidFill>
                <a:effectLst>
                  <a:outerShdw blurRad="38100" dist="38100" dir="2700000" algn="tl">
                    <a:srgbClr val="000000">
                      <a:alpha val="43137"/>
                    </a:srgbClr>
                  </a:outerShdw>
                </a:effectLst>
              </a:rPr>
              <a:t>تكوين 8:4-12</a:t>
            </a:r>
          </a:p>
          <a:p>
            <a:pPr algn="r" rtl="1"/>
            <a:r>
              <a:rPr lang="ar-IQ" sz="1900" dirty="0"/>
              <a:t>اصدر الله حكما بالموت </a:t>
            </a:r>
            <a:r>
              <a:rPr lang="ar-IQ" sz="1900" dirty="0">
                <a:solidFill>
                  <a:srgbClr val="002060"/>
                </a:solidFill>
                <a:effectLst>
                  <a:outerShdw blurRad="38100" dist="38100" dir="2700000" algn="tl">
                    <a:srgbClr val="000000">
                      <a:alpha val="43137"/>
                    </a:srgbClr>
                  </a:outerShdw>
                </a:effectLst>
              </a:rPr>
              <a:t>تكوين 17:2, 19:3</a:t>
            </a:r>
          </a:p>
          <a:p>
            <a:pPr algn="r" rtl="1"/>
            <a:r>
              <a:rPr lang="ar-IQ" sz="1900" dirty="0"/>
              <a:t>دمر الله الاشرار </a:t>
            </a:r>
            <a:r>
              <a:rPr lang="ar-IQ" sz="1900" dirty="0">
                <a:solidFill>
                  <a:srgbClr val="002060"/>
                </a:solidFill>
                <a:effectLst>
                  <a:outerShdw blurRad="38100" dist="38100" dir="2700000" algn="tl">
                    <a:srgbClr val="000000">
                      <a:alpha val="43137"/>
                    </a:srgbClr>
                  </a:outerShdw>
                </a:effectLst>
              </a:rPr>
              <a:t>تكوين 21:7-22</a:t>
            </a:r>
          </a:p>
          <a:p>
            <a:pPr algn="r" rtl="1"/>
            <a:r>
              <a:rPr lang="ar-IQ" sz="1900" dirty="0"/>
              <a:t>ونهى عائلة نوح عن سفك دماء البشر </a:t>
            </a:r>
            <a:r>
              <a:rPr lang="ar-IQ" sz="1900" dirty="0">
                <a:solidFill>
                  <a:srgbClr val="002060"/>
                </a:solidFill>
                <a:effectLst>
                  <a:outerShdw blurRad="38100" dist="38100" dir="2700000" algn="tl">
                    <a:srgbClr val="000000">
                      <a:alpha val="43137"/>
                    </a:srgbClr>
                  </a:outerShdw>
                </a:effectLst>
              </a:rPr>
              <a:t>تكوين 6:9</a:t>
            </a:r>
          </a:p>
          <a:p>
            <a:pPr algn="r" rtl="1">
              <a:buFont typeface="Wingdings" pitchFamily="2" charset="2"/>
              <a:buNone/>
            </a:pPr>
            <a:endParaRPr lang="ar-IQ" dirty="0"/>
          </a:p>
          <a:p>
            <a:pPr algn="r" rtl="1">
              <a:buFont typeface="Wingdings" pitchFamily="2" charset="2"/>
              <a:buNone/>
            </a:pPr>
            <a:r>
              <a:rPr lang="ar-IQ" sz="3200" dirty="0"/>
              <a:t>حكم الله على من يستحق عقابه بالموت </a:t>
            </a:r>
            <a:r>
              <a:rPr lang="ar-IQ" sz="3200" dirty="0">
                <a:solidFill>
                  <a:srgbClr val="002060"/>
                </a:solidFill>
                <a:effectLst>
                  <a:outerShdw blurRad="38100" dist="38100" dir="2700000" algn="tl">
                    <a:srgbClr val="000000">
                      <a:alpha val="43137"/>
                    </a:srgbClr>
                  </a:outerShdw>
                </a:effectLst>
              </a:rPr>
              <a:t>رومية 18:1</a:t>
            </a:r>
          </a:p>
          <a:p>
            <a:pPr algn="r" rtl="1"/>
            <a:r>
              <a:rPr lang="ar-IQ" sz="2000" dirty="0"/>
              <a:t>الا ان الله لا يسرّ بموت الاشرار </a:t>
            </a:r>
            <a:r>
              <a:rPr lang="ar-IQ" sz="2000" dirty="0">
                <a:solidFill>
                  <a:srgbClr val="002060"/>
                </a:solidFill>
                <a:effectLst>
                  <a:outerShdw blurRad="38100" dist="38100" dir="2700000" algn="tl">
                    <a:srgbClr val="000000">
                      <a:alpha val="43137"/>
                    </a:srgbClr>
                  </a:outerShdw>
                </a:effectLst>
              </a:rPr>
              <a:t>2 بطرس 9:3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6" name="Object 4"/>
          <p:cNvGraphicFramePr>
            <a:graphicFrameLocks noChangeAspect="1"/>
          </p:cNvGraphicFramePr>
          <p:nvPr/>
        </p:nvGraphicFramePr>
        <p:xfrm>
          <a:off x="0" y="1600200"/>
          <a:ext cx="9144000" cy="5257800"/>
        </p:xfrm>
        <a:graphic>
          <a:graphicData uri="http://schemas.openxmlformats.org/presentationml/2006/ole">
            <mc:AlternateContent xmlns:mc="http://schemas.openxmlformats.org/markup-compatibility/2006">
              <mc:Choice xmlns:v="urn:schemas-microsoft-com:vml" Requires="v">
                <p:oleObj spid="_x0000_s2057" name="Photo Editor Photo" r:id="rId3" imgW="4571429" imgH="3715269" progId="">
                  <p:embed/>
                </p:oleObj>
              </mc:Choice>
              <mc:Fallback>
                <p:oleObj name="Photo Editor Photo" r:id="rId3" imgW="4571429" imgH="3715269" progId="">
                  <p:embed/>
                  <p:pic>
                    <p:nvPicPr>
                      <p:cNvPr id="0" name="Picture 2"/>
                      <p:cNvPicPr>
                        <a:picLocks noChangeAspect="1" noChangeArrowheads="1"/>
                      </p:cNvPicPr>
                      <p:nvPr/>
                    </p:nvPicPr>
                    <p:blipFill>
                      <a:blip r:embed="rId4">
                        <a:lum bright="40000" contrast="-70000"/>
                        <a:grayscl/>
                        <a:extLst>
                          <a:ext uri="{28A0092B-C50C-407E-A947-70E740481C1C}">
                            <a14:useLocalDpi xmlns:a14="http://schemas.microsoft.com/office/drawing/2010/main" val="0"/>
                          </a:ext>
                        </a:extLst>
                      </a:blip>
                      <a:srcRect/>
                      <a:stretch>
                        <a:fillRect/>
                      </a:stretch>
                    </p:blipFill>
                    <p:spPr bwMode="ltGray">
                      <a:xfrm>
                        <a:off x="0"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4" name="Rectangle 2"/>
          <p:cNvSpPr>
            <a:spLocks noGrp="1" noChangeArrowheads="1"/>
          </p:cNvSpPr>
          <p:nvPr>
            <p:ph type="title"/>
          </p:nvPr>
        </p:nvSpPr>
        <p:spPr/>
        <p:txBody>
          <a:bodyPr>
            <a:normAutofit/>
          </a:bodyPr>
          <a:lstStyle/>
          <a:p>
            <a:pPr algn="r" rtl="1"/>
            <a:r>
              <a:rPr lang="ar-IQ" dirty="0" smtClean="0"/>
              <a:t>الموقف المسيحي من القتل</a:t>
            </a:r>
            <a:endParaRPr lang="en-US" dirty="0"/>
          </a:p>
        </p:txBody>
      </p:sp>
      <p:sp>
        <p:nvSpPr>
          <p:cNvPr id="38915" name="Rectangle 3"/>
          <p:cNvSpPr>
            <a:spLocks noGrp="1" noChangeArrowheads="1"/>
          </p:cNvSpPr>
          <p:nvPr>
            <p:ph idx="1"/>
          </p:nvPr>
        </p:nvSpPr>
        <p:spPr/>
        <p:txBody>
          <a:bodyPr/>
          <a:lstStyle/>
          <a:p>
            <a:pPr algn="r" rtl="1"/>
            <a:endParaRPr lang="en-US" dirty="0"/>
          </a:p>
          <a:p>
            <a:pPr algn="r" rtl="1"/>
            <a:r>
              <a:rPr lang="ar-IQ" dirty="0" smtClean="0"/>
              <a:t>القتل محرم </a:t>
            </a:r>
            <a:r>
              <a:rPr lang="ar-IQ" dirty="0" smtClean="0"/>
              <a:t>لأي </a:t>
            </a:r>
            <a:r>
              <a:rPr lang="ar-IQ" dirty="0" smtClean="0"/>
              <a:t>سبب كان</a:t>
            </a:r>
            <a:endParaRPr lang="en-US" dirty="0"/>
          </a:p>
          <a:p>
            <a:pPr algn="r" rtl="1">
              <a:buFont typeface="Wingdings" pitchFamily="2" charset="2"/>
              <a:buNone/>
            </a:pPr>
            <a:r>
              <a:rPr lang="en-US" dirty="0">
                <a:solidFill>
                  <a:srgbClr val="000099"/>
                </a:solidFill>
                <a:effectLst>
                  <a:outerShdw blurRad="38100" dist="38100" dir="2700000" algn="tl">
                    <a:srgbClr val="FFFFFF"/>
                  </a:outerShdw>
                </a:effectLst>
              </a:rPr>
              <a:t>		</a:t>
            </a:r>
            <a:r>
              <a:rPr lang="ar-IQ" dirty="0" smtClean="0">
                <a:solidFill>
                  <a:srgbClr val="000099"/>
                </a:solidFill>
                <a:effectLst>
                  <a:outerShdw blurRad="38100" dist="38100" dir="2700000" algn="tl">
                    <a:srgbClr val="FFFFFF"/>
                  </a:outerShdw>
                </a:effectLst>
              </a:rPr>
              <a:t>متى 21:5, </a:t>
            </a:r>
            <a:r>
              <a:rPr lang="ar-IQ" dirty="0" err="1" smtClean="0">
                <a:solidFill>
                  <a:srgbClr val="000099"/>
                </a:solidFill>
                <a:effectLst>
                  <a:outerShdw blurRad="38100" dist="38100" dir="2700000" algn="tl">
                    <a:srgbClr val="FFFFFF"/>
                  </a:outerShdw>
                </a:effectLst>
              </a:rPr>
              <a:t>مرقس</a:t>
            </a:r>
            <a:r>
              <a:rPr lang="ar-IQ" dirty="0" smtClean="0">
                <a:solidFill>
                  <a:srgbClr val="000099"/>
                </a:solidFill>
                <a:effectLst>
                  <a:outerShdw blurRad="38100" dist="38100" dir="2700000" algn="tl">
                    <a:srgbClr val="FFFFFF"/>
                  </a:outerShdw>
                </a:effectLst>
              </a:rPr>
              <a:t> 19:10, لوقا 20:18</a:t>
            </a:r>
            <a:endParaRPr lang="en-US" dirty="0">
              <a:solidFill>
                <a:srgbClr val="000099"/>
              </a:solidFill>
              <a:effectLst>
                <a:outerShdw blurRad="38100" dist="38100" dir="2700000" algn="tl">
                  <a:srgbClr val="FFFFFF"/>
                </a:outerShdw>
              </a:effectLst>
            </a:endParaRPr>
          </a:p>
          <a:p>
            <a:pPr algn="r" rtl="1">
              <a:buFont typeface="Wingdings" pitchFamily="2" charset="2"/>
              <a:buNone/>
            </a:pPr>
            <a:endParaRPr lang="en-US" dirty="0">
              <a:solidFill>
                <a:srgbClr val="000099"/>
              </a:solidFill>
              <a:effectLst>
                <a:outerShdw blurRad="38100" dist="38100" dir="2700000" algn="tl">
                  <a:srgbClr val="FFFFFF"/>
                </a:outerShdw>
              </a:effectLst>
            </a:endParaRPr>
          </a:p>
          <a:p>
            <a:pPr algn="r" rtl="1"/>
            <a:r>
              <a:rPr lang="ar-IQ" dirty="0" smtClean="0"/>
              <a:t>تعتبر حتى كراهيتك </a:t>
            </a:r>
            <a:r>
              <a:rPr lang="ar-IQ" dirty="0" smtClean="0"/>
              <a:t>لأخيك </a:t>
            </a:r>
            <a:r>
              <a:rPr lang="ar-IQ" dirty="0" smtClean="0"/>
              <a:t>قتلا</a:t>
            </a:r>
            <a:endParaRPr lang="en-US" dirty="0"/>
          </a:p>
          <a:p>
            <a:pPr algn="r" rtl="1">
              <a:buFont typeface="Wingdings" pitchFamily="2" charset="2"/>
              <a:buNone/>
            </a:pPr>
            <a:r>
              <a:rPr lang="en-US" dirty="0"/>
              <a:t>		</a:t>
            </a:r>
            <a:r>
              <a:rPr lang="ar-IQ" dirty="0" smtClean="0">
                <a:solidFill>
                  <a:srgbClr val="000099"/>
                </a:solidFill>
                <a:effectLst>
                  <a:outerShdw blurRad="38100" dist="38100" dir="2700000" algn="tl">
                    <a:srgbClr val="FFFFFF"/>
                  </a:outerShdw>
                </a:effectLst>
              </a:rPr>
              <a:t>متى 22:5, 1 يوحنا 15:3</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r" rtl="1"/>
            <a:r>
              <a:rPr lang="ar-IQ" dirty="0" smtClean="0"/>
              <a:t>وصايا المسيح</a:t>
            </a:r>
            <a:endParaRPr lang="en-US" dirty="0"/>
          </a:p>
        </p:txBody>
      </p:sp>
      <p:sp>
        <p:nvSpPr>
          <p:cNvPr id="29699" name="Rectangle 3"/>
          <p:cNvSpPr>
            <a:spLocks noGrp="1" noChangeArrowheads="1"/>
          </p:cNvSpPr>
          <p:nvPr>
            <p:ph idx="1"/>
          </p:nvPr>
        </p:nvSpPr>
        <p:spPr/>
        <p:txBody>
          <a:bodyPr/>
          <a:lstStyle/>
          <a:p>
            <a:pPr algn="r" rtl="1"/>
            <a:r>
              <a:rPr lang="ar-IQ" dirty="0"/>
              <a:t>عدم مقاومة الشر-- </a:t>
            </a:r>
            <a:r>
              <a:rPr lang="ar-IQ" dirty="0">
                <a:solidFill>
                  <a:srgbClr val="002060"/>
                </a:solidFill>
                <a:effectLst>
                  <a:outerShdw blurRad="38100" dist="38100" dir="2700000" algn="tl">
                    <a:srgbClr val="000000">
                      <a:alpha val="43137"/>
                    </a:srgbClr>
                  </a:outerShdw>
                </a:effectLst>
              </a:rPr>
              <a:t>متى 39:5-40</a:t>
            </a:r>
          </a:p>
          <a:p>
            <a:pPr algn="r" rtl="1"/>
            <a:r>
              <a:rPr lang="ar-IQ" dirty="0"/>
              <a:t>عدم الانتقام-- </a:t>
            </a:r>
            <a:r>
              <a:rPr lang="ar-IQ" dirty="0">
                <a:solidFill>
                  <a:srgbClr val="002060"/>
                </a:solidFill>
                <a:effectLst>
                  <a:outerShdw blurRad="38100" dist="38100" dir="2700000" algn="tl">
                    <a:srgbClr val="000000">
                      <a:alpha val="43137"/>
                    </a:srgbClr>
                  </a:outerShdw>
                </a:effectLst>
              </a:rPr>
              <a:t>رؤيا 19:12</a:t>
            </a:r>
          </a:p>
          <a:p>
            <a:pPr algn="r" rtl="1"/>
            <a:r>
              <a:rPr lang="ar-IQ" dirty="0"/>
              <a:t>عدم مجازاة الشر بالشر-- </a:t>
            </a:r>
            <a:r>
              <a:rPr lang="ar-IQ" dirty="0">
                <a:solidFill>
                  <a:srgbClr val="002060"/>
                </a:solidFill>
                <a:effectLst>
                  <a:outerShdw blurRad="38100" dist="38100" dir="2700000" algn="tl">
                    <a:srgbClr val="000000">
                      <a:alpha val="43137"/>
                    </a:srgbClr>
                  </a:outerShdw>
                </a:effectLst>
              </a:rPr>
              <a:t>1 </a:t>
            </a:r>
            <a:r>
              <a:rPr lang="ar-IQ" dirty="0" err="1">
                <a:solidFill>
                  <a:srgbClr val="002060"/>
                </a:solidFill>
                <a:effectLst>
                  <a:outerShdw blurRad="38100" dist="38100" dir="2700000" algn="tl">
                    <a:srgbClr val="000000">
                      <a:alpha val="43137"/>
                    </a:srgbClr>
                  </a:outerShdw>
                </a:effectLst>
              </a:rPr>
              <a:t>تسالونيكي</a:t>
            </a:r>
            <a:r>
              <a:rPr lang="ar-IQ" dirty="0">
                <a:solidFill>
                  <a:srgbClr val="002060"/>
                </a:solidFill>
                <a:effectLst>
                  <a:outerShdw blurRad="38100" dist="38100" dir="2700000" algn="tl">
                    <a:srgbClr val="000000">
                      <a:alpha val="43137"/>
                    </a:srgbClr>
                  </a:outerShdw>
                </a:effectLst>
              </a:rPr>
              <a:t> 15:5</a:t>
            </a:r>
          </a:p>
          <a:p>
            <a:pPr algn="r" rtl="1"/>
            <a:r>
              <a:rPr lang="ar-IQ" dirty="0"/>
              <a:t>عدم استلال السيف-- </a:t>
            </a:r>
            <a:r>
              <a:rPr lang="ar-IQ" dirty="0">
                <a:solidFill>
                  <a:srgbClr val="002060"/>
                </a:solidFill>
                <a:effectLst>
                  <a:outerShdw blurRad="38100" dist="38100" dir="2700000" algn="tl">
                    <a:srgbClr val="000000">
                      <a:alpha val="43137"/>
                    </a:srgbClr>
                  </a:outerShdw>
                </a:effectLst>
              </a:rPr>
              <a:t>متى 52:26</a:t>
            </a:r>
          </a:p>
          <a:p>
            <a:pPr algn="r" rtl="1"/>
            <a:r>
              <a:rPr lang="ar-IQ" dirty="0"/>
              <a:t>عدم القتل-- </a:t>
            </a:r>
            <a:r>
              <a:rPr lang="ar-IQ" dirty="0">
                <a:solidFill>
                  <a:srgbClr val="002060"/>
                </a:solidFill>
                <a:effectLst>
                  <a:outerShdw blurRad="38100" dist="38100" dir="2700000" algn="tl">
                    <a:srgbClr val="000000">
                      <a:alpha val="43137"/>
                    </a:srgbClr>
                  </a:outerShdw>
                </a:effectLst>
              </a:rPr>
              <a:t>يعقوب 11:2, رومية 9:13</a:t>
            </a:r>
          </a:p>
          <a:p>
            <a:pPr algn="r" rtl="1"/>
            <a:r>
              <a:rPr lang="ar-IQ" dirty="0"/>
              <a:t>عدم القتال بل الهرب من القوى الغازية-- </a:t>
            </a:r>
            <a:r>
              <a:rPr lang="ar-IQ" dirty="0">
                <a:solidFill>
                  <a:srgbClr val="002060"/>
                </a:solidFill>
                <a:effectLst>
                  <a:outerShdw blurRad="38100" dist="38100" dir="2700000" algn="tl">
                    <a:srgbClr val="000000">
                      <a:alpha val="43137"/>
                    </a:srgbClr>
                  </a:outerShdw>
                </a:effectLst>
              </a:rPr>
              <a:t>لوقا 20:21</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3355</TotalTime>
  <Words>1706</Words>
  <Application>Microsoft Office PowerPoint</Application>
  <PresentationFormat>عرض على الشاشة (3:4)‏</PresentationFormat>
  <Paragraphs>125</Paragraphs>
  <Slides>48</Slides>
  <Notes>1</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48</vt:i4>
      </vt:variant>
    </vt:vector>
  </HeadingPairs>
  <TitlesOfParts>
    <vt:vector size="50" baseType="lpstr">
      <vt:lpstr>Flow</vt:lpstr>
      <vt:lpstr>Photo Editor Photo</vt:lpstr>
      <vt:lpstr>اسس الكتاب المقدس الدراسة 11: الحياة في المسيح</vt:lpstr>
      <vt:lpstr>1.11 مقدمة</vt:lpstr>
      <vt:lpstr>2.11 القداسة</vt:lpstr>
      <vt:lpstr>عرض تقديمي في PowerPoint</vt:lpstr>
      <vt:lpstr>1.2.11 استخدام القوة</vt:lpstr>
      <vt:lpstr>الموقف المسيحي من الانتقام</vt:lpstr>
      <vt:lpstr>موقف الله من القتل</vt:lpstr>
      <vt:lpstr>الموقف المسيحي من القتل</vt:lpstr>
      <vt:lpstr>وصايا المسيح</vt:lpstr>
      <vt:lpstr>عرض تقديمي في PowerPoint</vt:lpstr>
      <vt:lpstr>عرض تقديمي في PowerPoint</vt:lpstr>
      <vt:lpstr>2.2.11 السياسة</vt:lpstr>
      <vt:lpstr>لماذا لا اصوّت</vt:lpstr>
      <vt:lpstr>عرض تقديمي في PowerPoint</vt:lpstr>
      <vt:lpstr>3.2.11 الملذات الدنيوية</vt:lpstr>
      <vt:lpstr>عرض تقديمي في PowerPoint</vt:lpstr>
      <vt:lpstr>3.11 الحياة المسيحية العملية 1.3.11 دراسة الكتاب المقدس</vt:lpstr>
      <vt:lpstr>عرض تقديمي في PowerPoint</vt:lpstr>
      <vt:lpstr>عرض تقديمي في PowerPoint</vt:lpstr>
      <vt:lpstr>2.3.11 الصلاة</vt:lpstr>
      <vt:lpstr>عرض تقديمي في PowerPoint</vt:lpstr>
      <vt:lpstr>عرض تقديمي في PowerPoint</vt:lpstr>
      <vt:lpstr>عرض تقديمي في PowerPoint</vt:lpstr>
      <vt:lpstr>3.3.11 الكرازة (التبشير)</vt:lpstr>
      <vt:lpstr>عرض تقديمي في PowerPoint</vt:lpstr>
      <vt:lpstr>عرض تقديمي في PowerPoint</vt:lpstr>
      <vt:lpstr>4.3.11 الحياة الكنيسة/ المجمعية الصورة: مجمع باماكو في مالي, وكلهم تعمدوا في نفس اليوم</vt:lpstr>
      <vt:lpstr>عرض تقديمي في PowerPoint</vt:lpstr>
      <vt:lpstr>5.3.11 كسر الخبز</vt:lpstr>
      <vt:lpstr>فإنكم كلما أكلتم هذا الخبز وشربتم هذه الكأس تخبرون بموت الرب إلى أن يجيء 1 كورنثوس 26:11</vt:lpstr>
      <vt:lpstr>عرض تقديمي في PowerPoint</vt:lpstr>
      <vt:lpstr>1 كورنثوس 23:11-28</vt:lpstr>
      <vt:lpstr>الترتيب المحتمل لشعائر خدمة كسر الخبز</vt:lpstr>
      <vt:lpstr>بمجاميع صغيرة وبانتظام...</vt:lpstr>
      <vt:lpstr>او متى ما التقى المؤمنون</vt:lpstr>
      <vt:lpstr>عرض تقديمي في PowerPoint</vt:lpstr>
      <vt:lpstr>4.11 الزواج</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5.11 الشِركة</vt:lpstr>
      <vt:lpstr>عرض تقديمي في PowerPoint</vt:lpstr>
      <vt:lpstr>عرض تقديمي في PowerPoint</vt:lpstr>
      <vt:lpstr>www.biblebasicsonline.com www.carelinks.net Email: info@carelinks.net </vt:lpstr>
      <vt:lpstr>الدراسة 11: اسئلة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Wissam</cp:lastModifiedBy>
  <cp:revision>41</cp:revision>
  <dcterms:created xsi:type="dcterms:W3CDTF">2012-04-15T07:09:50Z</dcterms:created>
  <dcterms:modified xsi:type="dcterms:W3CDTF">2012-06-25T01:11:43Z</dcterms:modified>
</cp:coreProperties>
</file>