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60" r:id="rId3"/>
    <p:sldId id="268" r:id="rId4"/>
    <p:sldId id="270" r:id="rId5"/>
    <p:sldId id="269" r:id="rId6"/>
    <p:sldId id="271" r:id="rId7"/>
    <p:sldId id="272" r:id="rId8"/>
    <p:sldId id="273" r:id="rId9"/>
    <p:sldId id="274" r:id="rId10"/>
    <p:sldId id="275" r:id="rId11"/>
    <p:sldId id="277" r:id="rId12"/>
    <p:sldId id="276" r:id="rId13"/>
    <p:sldId id="278" r:id="rId14"/>
    <p:sldId id="298" r:id="rId15"/>
    <p:sldId id="279" r:id="rId16"/>
    <p:sldId id="257" r:id="rId17"/>
    <p:sldId id="258" r:id="rId18"/>
    <p:sldId id="262" r:id="rId19"/>
    <p:sldId id="280" r:id="rId20"/>
    <p:sldId id="281" r:id="rId21"/>
    <p:sldId id="282" r:id="rId22"/>
    <p:sldId id="283" r:id="rId23"/>
    <p:sldId id="284" r:id="rId24"/>
    <p:sldId id="285" r:id="rId25"/>
    <p:sldId id="286" r:id="rId26"/>
    <p:sldId id="287" r:id="rId27"/>
    <p:sldId id="263" r:id="rId28"/>
    <p:sldId id="288" r:id="rId29"/>
    <p:sldId id="289" r:id="rId30"/>
    <p:sldId id="290" r:id="rId31"/>
    <p:sldId id="291" r:id="rId32"/>
    <p:sldId id="297" r:id="rId33"/>
    <p:sldId id="265" r:id="rId34"/>
    <p:sldId id="292" r:id="rId35"/>
    <p:sldId id="293" r:id="rId36"/>
    <p:sldId id="294" r:id="rId37"/>
    <p:sldId id="295" r:id="rId38"/>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CC00"/>
    <a:srgbClr val="FF9900"/>
    <a:srgbClr val="491D43"/>
    <a:srgbClr val="003366"/>
    <a:srgbClr val="000066"/>
    <a:srgbClr val="660066"/>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332"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03292" y="0"/>
            <a:ext cx="2984871" cy="501015"/>
          </a:xfrm>
          <a:prstGeom prst="rect">
            <a:avLst/>
          </a:prstGeom>
        </p:spPr>
        <p:txBody>
          <a:bodyPr vert="horz" lIns="96616" tIns="48308" rIns="96616" bIns="48308" rtlCol="1"/>
          <a:lstStyle>
            <a:lvl1pPr algn="r">
              <a:defRPr sz="1300"/>
            </a:lvl1pPr>
          </a:lstStyle>
          <a:p>
            <a:endParaRPr lang="ar-IQ"/>
          </a:p>
        </p:txBody>
      </p:sp>
      <p:sp>
        <p:nvSpPr>
          <p:cNvPr id="3" name="عنصر نائب للتاريخ 2"/>
          <p:cNvSpPr>
            <a:spLocks noGrp="1"/>
          </p:cNvSpPr>
          <p:nvPr>
            <p:ph type="dt" sz="quarter" idx="1"/>
          </p:nvPr>
        </p:nvSpPr>
        <p:spPr>
          <a:xfrm>
            <a:off x="1595" y="0"/>
            <a:ext cx="2984871" cy="501015"/>
          </a:xfrm>
          <a:prstGeom prst="rect">
            <a:avLst/>
          </a:prstGeom>
        </p:spPr>
        <p:txBody>
          <a:bodyPr vert="horz" lIns="96616" tIns="48308" rIns="96616" bIns="48308" rtlCol="1"/>
          <a:lstStyle>
            <a:lvl1pPr algn="l">
              <a:defRPr sz="1300"/>
            </a:lvl1pPr>
          </a:lstStyle>
          <a:p>
            <a:fld id="{2EA12418-6023-4C8C-AB23-544C09C03F94}" type="datetimeFigureOut">
              <a:rPr lang="ar-IQ" smtClean="0"/>
              <a:t>14/07/1433</a:t>
            </a:fld>
            <a:endParaRPr lang="ar-IQ"/>
          </a:p>
        </p:txBody>
      </p:sp>
      <p:sp>
        <p:nvSpPr>
          <p:cNvPr id="4" name="عنصر نائب للتذييل 3"/>
          <p:cNvSpPr>
            <a:spLocks noGrp="1"/>
          </p:cNvSpPr>
          <p:nvPr>
            <p:ph type="ftr" sz="quarter" idx="2"/>
          </p:nvPr>
        </p:nvSpPr>
        <p:spPr>
          <a:xfrm>
            <a:off x="3903292" y="9517546"/>
            <a:ext cx="2984871" cy="501015"/>
          </a:xfrm>
          <a:prstGeom prst="rect">
            <a:avLst/>
          </a:prstGeom>
        </p:spPr>
        <p:txBody>
          <a:bodyPr vert="horz" lIns="96616" tIns="48308" rIns="96616" bIns="48308" rtlCol="1" anchor="b"/>
          <a:lstStyle>
            <a:lvl1pPr algn="r">
              <a:defRPr sz="1300"/>
            </a:lvl1pPr>
          </a:lstStyle>
          <a:p>
            <a:endParaRPr lang="ar-IQ"/>
          </a:p>
        </p:txBody>
      </p:sp>
      <p:sp>
        <p:nvSpPr>
          <p:cNvPr id="5" name="عنصر نائب لرقم الشريحة 4"/>
          <p:cNvSpPr>
            <a:spLocks noGrp="1"/>
          </p:cNvSpPr>
          <p:nvPr>
            <p:ph type="sldNum" sz="quarter" idx="3"/>
          </p:nvPr>
        </p:nvSpPr>
        <p:spPr>
          <a:xfrm>
            <a:off x="1595" y="9517546"/>
            <a:ext cx="2984871" cy="501015"/>
          </a:xfrm>
          <a:prstGeom prst="rect">
            <a:avLst/>
          </a:prstGeom>
        </p:spPr>
        <p:txBody>
          <a:bodyPr vert="horz" lIns="96616" tIns="48308" rIns="96616" bIns="48308" rtlCol="1" anchor="b"/>
          <a:lstStyle>
            <a:lvl1pPr algn="l">
              <a:defRPr sz="1300"/>
            </a:lvl1pPr>
          </a:lstStyle>
          <a:p>
            <a:fld id="{3F0BA2BC-343B-4275-9CF3-E59B1CA1E4DA}" type="slidenum">
              <a:rPr lang="ar-IQ" smtClean="0"/>
              <a:t>‹#›</a:t>
            </a:fld>
            <a:endParaRPr lang="ar-IQ"/>
          </a:p>
        </p:txBody>
      </p:sp>
    </p:spTree>
    <p:extLst>
      <p:ext uri="{BB962C8B-B14F-4D97-AF65-F5344CB8AC3E}">
        <p14:creationId xmlns:p14="http://schemas.microsoft.com/office/powerpoint/2010/main" val="384370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33BC4E48-B30B-4F64-8B1D-9D0E4A099B60}" type="datetimeFigureOut">
              <a:rPr lang="en-GB" smtClean="0"/>
              <a:pPr/>
              <a:t>03/06/2012</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289C6EAE-153F-4C08-AFE8-D977C1F06658}" type="slidenum">
              <a:rPr lang="en-GB" smtClean="0"/>
              <a:pPr/>
              <a:t>‹#›</a:t>
            </a:fld>
            <a:endParaRPr lang="en-GB"/>
          </a:p>
        </p:txBody>
      </p:sp>
    </p:spTree>
    <p:extLst>
      <p:ext uri="{BB962C8B-B14F-4D97-AF65-F5344CB8AC3E}">
        <p14:creationId xmlns:p14="http://schemas.microsoft.com/office/powerpoint/2010/main" val="2382369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AA3A231-C030-403B-A2CD-AE07E3DEBC8D}" type="slidenum">
              <a:rPr lang="en-GB"/>
              <a:pPr/>
              <a:t>16</a:t>
            </a:fld>
            <a:endParaRPr lang="en-GB"/>
          </a:p>
        </p:txBody>
      </p:sp>
      <p:sp>
        <p:nvSpPr>
          <p:cNvPr id="17409" name="Rectangle 1"/>
          <p:cNvSpPr txBox="1">
            <a:spLocks noGrp="1" noRot="1" noChangeAspect="1" noChangeArrowheads="1"/>
          </p:cNvSpPr>
          <p:nvPr>
            <p:ph type="sldImg"/>
          </p:nvPr>
        </p:nvSpPr>
        <p:spPr bwMode="auto">
          <a:xfrm>
            <a:off x="939800" y="750888"/>
            <a:ext cx="5008563" cy="3757612"/>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688817" y="4759643"/>
            <a:ext cx="5510530" cy="451087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34923E4-60CC-4838-8711-63AAFEA99732}" type="slidenum">
              <a:rPr lang="en-GB"/>
              <a:pPr/>
              <a:t>17</a:t>
            </a:fld>
            <a:endParaRPr lang="en-GB"/>
          </a:p>
        </p:txBody>
      </p:sp>
      <p:sp>
        <p:nvSpPr>
          <p:cNvPr id="20481" name="Rectangle 1"/>
          <p:cNvSpPr txBox="1">
            <a:spLocks noGrp="1" noRot="1" noChangeAspect="1" noChangeArrowheads="1"/>
          </p:cNvSpPr>
          <p:nvPr>
            <p:ph type="sldImg"/>
          </p:nvPr>
        </p:nvSpPr>
        <p:spPr bwMode="auto">
          <a:xfrm>
            <a:off x="939800" y="750888"/>
            <a:ext cx="5008563" cy="3757612"/>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8817" y="4759643"/>
            <a:ext cx="5510530" cy="451087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8013" cy="5849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GB"/>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GB"/>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A6CA68DE-D754-4BA6-ABB7-4579E7FD0E6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17E41-6FA1-47BA-8425-C1AF7970ABD3}" type="datetimeFigureOut">
              <a:rPr lang="en-GB" smtClean="0"/>
              <a:pPr/>
              <a:t>03/06/2012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8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17E41-6FA1-47BA-8425-C1AF7970ABD3}" type="datetimeFigureOut">
              <a:rPr lang="en-GB" smtClean="0"/>
              <a:pPr/>
              <a:t>03/06/2012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21F21-2891-49AC-AFA3-68A78AB0F84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lstStyle/>
          <a:p>
            <a:pPr rtl="1"/>
            <a:r>
              <a:rPr lang="ar-IQ" dirty="0" smtClean="0"/>
              <a:t>الدراسة 2: روح الله</a:t>
            </a:r>
            <a:endParaRPr lang="en-GB" dirty="0"/>
          </a:p>
        </p:txBody>
      </p:sp>
      <p:pic>
        <p:nvPicPr>
          <p:cNvPr id="4" name="Picture 3" descr="BBjpg.JPG"/>
          <p:cNvPicPr>
            <a:picLocks noChangeAspect="1"/>
          </p:cNvPicPr>
          <p:nvPr/>
        </p:nvPicPr>
        <p:blipFill>
          <a:blip r:embed="rId2" cstate="print"/>
          <a:stretch>
            <a:fillRect/>
          </a:stretch>
        </p:blipFill>
        <p:spPr>
          <a:xfrm>
            <a:off x="3347864" y="2492896"/>
            <a:ext cx="2592288" cy="39844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b="1" dirty="0" smtClean="0">
                <a:solidFill>
                  <a:schemeClr val="tx2">
                    <a:lumMod val="50000"/>
                  </a:schemeClr>
                </a:solidFill>
              </a:rPr>
              <a:t>2 </a:t>
            </a:r>
            <a:r>
              <a:rPr lang="ar-IQ" b="1" dirty="0" err="1" smtClean="0">
                <a:solidFill>
                  <a:schemeClr val="tx2">
                    <a:lumMod val="50000"/>
                  </a:schemeClr>
                </a:solidFill>
              </a:rPr>
              <a:t>تيموثاوس</a:t>
            </a:r>
            <a:r>
              <a:rPr lang="ar-IQ" b="1" dirty="0" smtClean="0">
                <a:solidFill>
                  <a:schemeClr val="tx2">
                    <a:lumMod val="50000"/>
                  </a:schemeClr>
                </a:solidFill>
              </a:rPr>
              <a:t> 15:3-17</a:t>
            </a:r>
            <a:endParaRPr lang="en-GB" b="1" dirty="0">
              <a:solidFill>
                <a:schemeClr val="tx2">
                  <a:lumMod val="50000"/>
                </a:schemeClr>
              </a:solidFill>
            </a:endParaRPr>
          </a:p>
        </p:txBody>
      </p:sp>
      <p:sp>
        <p:nvSpPr>
          <p:cNvPr id="3" name="Content Placeholder 2"/>
          <p:cNvSpPr>
            <a:spLocks noGrp="1"/>
          </p:cNvSpPr>
          <p:nvPr>
            <p:ph idx="1"/>
          </p:nvPr>
        </p:nvSpPr>
        <p:spPr>
          <a:xfrm>
            <a:off x="251520" y="1600200"/>
            <a:ext cx="5400600" cy="4997152"/>
          </a:xfrm>
        </p:spPr>
        <p:txBody>
          <a:bodyPr>
            <a:normAutofit/>
          </a:bodyPr>
          <a:lstStyle/>
          <a:p>
            <a:pPr algn="r" rtl="1">
              <a:buNone/>
            </a:pPr>
            <a:r>
              <a:rPr lang="ar-IQ" dirty="0"/>
              <a:t>"وأنك منذ الطفولية تعرف الكتب المقدسة، القادرة أن تحكمك للخلاص، بالإيمان الذي في المسيح يسوع. كل الكتاب هو موحى به من الله، ونافع للتعليم والتوبيخ، للتقويم والتأديب الذي في البر، لكي يكون إنسان الله كاملا، متأهبا لكل عمل صالح."</a:t>
            </a:r>
            <a:endParaRPr lang="en-GB" dirty="0"/>
          </a:p>
        </p:txBody>
      </p:sp>
      <p:pic>
        <p:nvPicPr>
          <p:cNvPr id="4" name="Picture 3" descr="timothy.jpg"/>
          <p:cNvPicPr>
            <a:picLocks noChangeAspect="1"/>
          </p:cNvPicPr>
          <p:nvPr/>
        </p:nvPicPr>
        <p:blipFill>
          <a:blip r:embed="rId2" cstate="print">
            <a:duotone>
              <a:prstClr val="black"/>
              <a:schemeClr val="accent1">
                <a:tint val="45000"/>
                <a:satMod val="400000"/>
              </a:schemeClr>
            </a:duotone>
          </a:blip>
          <a:stretch>
            <a:fillRect/>
          </a:stretch>
        </p:blipFill>
        <p:spPr>
          <a:xfrm>
            <a:off x="5508104" y="1700808"/>
            <a:ext cx="3419872" cy="4541590"/>
          </a:xfrm>
          <a:prstGeom prst="rect">
            <a:avLst/>
          </a:prstGeom>
          <a:effectLst>
            <a:softEdge rad="1270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2timothy3_16-17.jpg"/>
          <p:cNvPicPr>
            <a:picLocks noGrp="1" noChangeAspect="1"/>
          </p:cNvPicPr>
          <p:nvPr>
            <p:ph idx="1"/>
          </p:nvPr>
        </p:nvPicPr>
        <p:blipFill>
          <a:blip r:embed="rId2" cstate="print"/>
          <a:stretch>
            <a:fillRect/>
          </a:stretch>
        </p:blipFill>
        <p:spPr>
          <a:xfrm>
            <a:off x="-252536" y="0"/>
            <a:ext cx="10602416" cy="763374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pPr rtl="1"/>
            <a:r>
              <a:rPr lang="ar-IQ" sz="3600" b="1" dirty="0" smtClean="0">
                <a:solidFill>
                  <a:schemeClr val="accent2">
                    <a:lumMod val="75000"/>
                  </a:schemeClr>
                </a:solidFill>
              </a:rPr>
              <a:t>2 بطرس 16:1, 19-21</a:t>
            </a:r>
            <a:endParaRPr lang="en-GB" sz="3600" b="1" dirty="0">
              <a:solidFill>
                <a:schemeClr val="accent2">
                  <a:lumMod val="75000"/>
                </a:schemeClr>
              </a:solidFill>
            </a:endParaRPr>
          </a:p>
        </p:txBody>
      </p:sp>
      <p:sp>
        <p:nvSpPr>
          <p:cNvPr id="3" name="Content Placeholder 2"/>
          <p:cNvSpPr>
            <a:spLocks noGrp="1"/>
          </p:cNvSpPr>
          <p:nvPr>
            <p:ph sz="half" idx="1"/>
          </p:nvPr>
        </p:nvSpPr>
        <p:spPr>
          <a:xfrm>
            <a:off x="457200" y="836713"/>
            <a:ext cx="8291264" cy="3096344"/>
          </a:xfrm>
        </p:spPr>
        <p:txBody>
          <a:bodyPr>
            <a:normAutofit fontScale="25000" lnSpcReduction="20000"/>
          </a:bodyPr>
          <a:lstStyle/>
          <a:p>
            <a:pPr algn="r" rtl="1">
              <a:buNone/>
            </a:pPr>
            <a:r>
              <a:rPr lang="ar-IQ" sz="9600" dirty="0">
                <a:solidFill>
                  <a:schemeClr val="accent2">
                    <a:lumMod val="50000"/>
                  </a:schemeClr>
                </a:solidFill>
              </a:rPr>
              <a:t>لأننا لم نتبع خرافات مصنعة إذ عرفناكم بقوة ربنا يسوع المسيح ومجيئه...</a:t>
            </a:r>
          </a:p>
          <a:p>
            <a:pPr algn="r" rtl="1">
              <a:buNone/>
            </a:pPr>
            <a:r>
              <a:rPr lang="ar-IQ" sz="9600" dirty="0">
                <a:solidFill>
                  <a:schemeClr val="accent2">
                    <a:lumMod val="50000"/>
                  </a:schemeClr>
                </a:solidFill>
              </a:rPr>
              <a:t>وعندنا الكلمة النبوية، وهي أثبت، التي تفعلون حسنا إن انتبهتم إليها كما إلى سراج منير في موضع مظلم، إلى أن ينفجر النهار ويطلع كوكب الصبح في قلوبكم،</a:t>
            </a:r>
          </a:p>
          <a:p>
            <a:pPr algn="r" rtl="1">
              <a:buNone/>
            </a:pPr>
            <a:r>
              <a:rPr lang="ar-IQ" sz="9600" dirty="0">
                <a:solidFill>
                  <a:schemeClr val="accent2">
                    <a:lumMod val="50000"/>
                  </a:schemeClr>
                </a:solidFill>
              </a:rPr>
              <a:t>عالمين هذا أولا: أن كل نبوة الكتاب ليست من تفسير خاص، لأنه لم تأت نبوة قط بمشيئة إنسان، بل تكلم أناس الله القديسون مسوقين من الروح القدس.</a:t>
            </a:r>
            <a:endParaRPr lang="en-GB" dirty="0"/>
          </a:p>
        </p:txBody>
      </p:sp>
      <p:sp>
        <p:nvSpPr>
          <p:cNvPr id="5" name="Content Placeholder 4"/>
          <p:cNvSpPr>
            <a:spLocks noGrp="1"/>
          </p:cNvSpPr>
          <p:nvPr>
            <p:ph sz="half" idx="2"/>
          </p:nvPr>
        </p:nvSpPr>
        <p:spPr>
          <a:xfrm>
            <a:off x="2123728" y="4193704"/>
            <a:ext cx="4896544" cy="2664296"/>
          </a:xfrm>
        </p:spPr>
        <p:txBody>
          <a:bodyPr>
            <a:normAutofit fontScale="25000" lnSpcReduction="20000"/>
          </a:bodyPr>
          <a:lstStyle/>
          <a:p>
            <a:pPr algn="ctr" rtl="1">
              <a:buNone/>
            </a:pPr>
            <a:r>
              <a:rPr lang="ar-IQ" sz="12300" b="1" dirty="0" smtClean="0">
                <a:solidFill>
                  <a:schemeClr val="accent2">
                    <a:lumMod val="50000"/>
                  </a:schemeClr>
                </a:solidFill>
              </a:rPr>
              <a:t>عبرانيين 1:1-2</a:t>
            </a:r>
            <a:endParaRPr lang="en-AU" sz="12300" b="1" dirty="0" smtClean="0">
              <a:solidFill>
                <a:schemeClr val="accent2">
                  <a:lumMod val="50000"/>
                </a:schemeClr>
              </a:solidFill>
            </a:endParaRPr>
          </a:p>
          <a:p>
            <a:pPr algn="r" rtl="1">
              <a:buNone/>
            </a:pPr>
            <a:r>
              <a:rPr lang="ar-IQ" sz="8000" dirty="0">
                <a:solidFill>
                  <a:schemeClr val="accent2">
                    <a:lumMod val="50000"/>
                  </a:schemeClr>
                </a:solidFill>
              </a:rPr>
              <a:t>الله، بعد ما كلم الآباء بالأنبياء قديما، بأنواع وطرق كثيرة، كلمنا في هذه الأيام الأخيرة في ابنه - الذي جعله وارثا لكل شيء، الذي به أيضا عمل العالمين.</a:t>
            </a:r>
            <a:endParaRPr lang="en-AU" dirty="0"/>
          </a:p>
        </p:txBody>
      </p:sp>
      <p:pic>
        <p:nvPicPr>
          <p:cNvPr id="4" name="Picture 3" descr="scribe.jpg"/>
          <p:cNvPicPr>
            <a:picLocks noChangeAspect="1"/>
          </p:cNvPicPr>
          <p:nvPr/>
        </p:nvPicPr>
        <p:blipFill>
          <a:blip r:embed="rId3" cstate="print"/>
          <a:stretch>
            <a:fillRect/>
          </a:stretch>
        </p:blipFill>
        <p:spPr>
          <a:xfrm>
            <a:off x="-324544" y="5013176"/>
            <a:ext cx="2747797" cy="2060848"/>
          </a:xfrm>
          <a:prstGeom prst="rect">
            <a:avLst/>
          </a:prstGeom>
          <a:effectLst>
            <a:softEdge rad="127000"/>
          </a:effectLst>
        </p:spPr>
      </p:pic>
      <p:pic>
        <p:nvPicPr>
          <p:cNvPr id="6" name="Picture 5" descr="jesus clouds.jpg"/>
          <p:cNvPicPr>
            <a:picLocks noChangeAspect="1"/>
          </p:cNvPicPr>
          <p:nvPr/>
        </p:nvPicPr>
        <p:blipFill>
          <a:blip r:embed="rId4" cstate="print"/>
          <a:stretch>
            <a:fillRect/>
          </a:stretch>
        </p:blipFill>
        <p:spPr>
          <a:xfrm>
            <a:off x="6660232" y="4077072"/>
            <a:ext cx="2720123" cy="2590031"/>
          </a:xfrm>
          <a:prstGeom prst="rect">
            <a:avLst/>
          </a:prstGeom>
          <a:effectLst>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5328592" cy="6048672"/>
          </a:xfrm>
        </p:spPr>
        <p:txBody>
          <a:bodyPr>
            <a:normAutofit/>
          </a:bodyPr>
          <a:lstStyle/>
          <a:p>
            <a:pPr algn="r" rtl="1">
              <a:buNone/>
            </a:pPr>
            <a:r>
              <a:rPr lang="ar-IQ" dirty="0">
                <a:solidFill>
                  <a:schemeClr val="tx2">
                    <a:lumMod val="75000"/>
                  </a:schemeClr>
                </a:solidFill>
              </a:rPr>
              <a:t>يصف بطرس فكرة (انسياق) كتبة الكتاب المقدس مستخدما نفس الكلمة التي استخدمت في (اعمال 17:27, 27) لوصف السفينة التي (حملتها) الريح, اي انها كانت خارجة عن السيطرة. ويعلق (</a:t>
            </a:r>
            <a:r>
              <a:rPr lang="ar-IQ" dirty="0" err="1">
                <a:solidFill>
                  <a:schemeClr val="tx2">
                    <a:lumMod val="75000"/>
                  </a:schemeClr>
                </a:solidFill>
              </a:rPr>
              <a:t>ميخا</a:t>
            </a:r>
            <a:r>
              <a:rPr lang="ar-IQ" dirty="0">
                <a:solidFill>
                  <a:schemeClr val="tx2">
                    <a:lumMod val="75000"/>
                  </a:schemeClr>
                </a:solidFill>
              </a:rPr>
              <a:t> 7:2) بان الانبياء الموحى اليهم بالحق لا يمكنهم ان يتوقفوا عن التكلم بكلمة الله, </a:t>
            </a:r>
            <a:r>
              <a:rPr lang="ar-IQ" dirty="0" err="1">
                <a:solidFill>
                  <a:schemeClr val="tx2">
                    <a:lumMod val="75000"/>
                  </a:schemeClr>
                </a:solidFill>
              </a:rPr>
              <a:t>لانه</a:t>
            </a:r>
            <a:r>
              <a:rPr lang="ar-IQ" dirty="0">
                <a:solidFill>
                  <a:schemeClr val="tx2">
                    <a:lumMod val="75000"/>
                  </a:schemeClr>
                </a:solidFill>
              </a:rPr>
              <a:t> </a:t>
            </a:r>
            <a:r>
              <a:rPr lang="ar-IQ" dirty="0" err="1">
                <a:solidFill>
                  <a:schemeClr val="tx2">
                    <a:lumMod val="75000"/>
                  </a:schemeClr>
                </a:solidFill>
              </a:rPr>
              <a:t>لايمكن</a:t>
            </a:r>
            <a:r>
              <a:rPr lang="ar-IQ" dirty="0">
                <a:solidFill>
                  <a:schemeClr val="tx2">
                    <a:lumMod val="75000"/>
                  </a:schemeClr>
                </a:solidFill>
              </a:rPr>
              <a:t> منع روح الله التي تتحكم بهم. فهؤلاء الرجال كانوا حقا (مسوقين).</a:t>
            </a:r>
            <a:endParaRPr lang="en-GB" dirty="0">
              <a:solidFill>
                <a:schemeClr val="tx2">
                  <a:lumMod val="75000"/>
                </a:schemeClr>
              </a:solidFill>
            </a:endParaRPr>
          </a:p>
        </p:txBody>
      </p:sp>
      <p:pic>
        <p:nvPicPr>
          <p:cNvPr id="4" name="Picture 3" descr="boat.jpg"/>
          <p:cNvPicPr>
            <a:picLocks noChangeAspect="1"/>
          </p:cNvPicPr>
          <p:nvPr/>
        </p:nvPicPr>
        <p:blipFill>
          <a:blip r:embed="rId3" cstate="print"/>
          <a:stretch>
            <a:fillRect/>
          </a:stretch>
        </p:blipFill>
        <p:spPr>
          <a:xfrm>
            <a:off x="5436096" y="1484784"/>
            <a:ext cx="3707904" cy="4115270"/>
          </a:xfrm>
          <a:prstGeom prst="rect">
            <a:avLst/>
          </a:prstGeom>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8229600" cy="1143000"/>
          </a:xfrm>
        </p:spPr>
        <p:txBody>
          <a:bodyPr/>
          <a:lstStyle/>
          <a:p>
            <a:pPr rtl="1"/>
            <a:r>
              <a:rPr lang="ar-IQ" dirty="0" smtClean="0">
                <a:solidFill>
                  <a:srgbClr val="FFCC00"/>
                </a:solidFill>
                <a:effectLst>
                  <a:glow rad="101600">
                    <a:schemeClr val="tx2">
                      <a:lumMod val="75000"/>
                      <a:alpha val="60000"/>
                    </a:schemeClr>
                  </a:glow>
                </a:effectLst>
              </a:rPr>
              <a:t>مكتوب ايضا</a:t>
            </a:r>
            <a:endParaRPr lang="en-AU" dirty="0">
              <a:solidFill>
                <a:srgbClr val="FFCC00"/>
              </a:solidFill>
              <a:effectLst>
                <a:glow rad="101600">
                  <a:schemeClr val="tx2">
                    <a:lumMod val="75000"/>
                    <a:alpha val="60000"/>
                  </a:schemeClr>
                </a:glow>
              </a:effectLst>
            </a:endParaRPr>
          </a:p>
        </p:txBody>
      </p:sp>
      <p:sp>
        <p:nvSpPr>
          <p:cNvPr id="3" name="Content Placeholder 2"/>
          <p:cNvSpPr>
            <a:spLocks noGrp="1"/>
          </p:cNvSpPr>
          <p:nvPr>
            <p:ph idx="1"/>
          </p:nvPr>
        </p:nvSpPr>
        <p:spPr>
          <a:xfrm>
            <a:off x="539552" y="1916832"/>
            <a:ext cx="8229600" cy="4569371"/>
          </a:xfrm>
        </p:spPr>
        <p:txBody>
          <a:bodyPr>
            <a:normAutofit fontScale="92500" lnSpcReduction="10000"/>
          </a:bodyPr>
          <a:lstStyle/>
          <a:p>
            <a:pPr algn="r" rtl="1">
              <a:buNone/>
            </a:pPr>
            <a:r>
              <a:rPr lang="ar-IQ" dirty="0">
                <a:solidFill>
                  <a:srgbClr val="CC6600"/>
                </a:solidFill>
              </a:rPr>
              <a:t>ان الكتاب المقدس موحى به, الا ان رسالته يجب ان تؤخذ ككل, متفحصين الاحداث التاريخية </a:t>
            </a:r>
            <a:r>
              <a:rPr lang="ar-IQ" dirty="0" err="1">
                <a:solidFill>
                  <a:srgbClr val="CC6600"/>
                </a:solidFill>
              </a:rPr>
              <a:t>ومجردينها</a:t>
            </a:r>
            <a:r>
              <a:rPr lang="ar-IQ" dirty="0">
                <a:solidFill>
                  <a:srgbClr val="CC6600"/>
                </a:solidFill>
              </a:rPr>
              <a:t> عن الرسالة الخلقية (ومستفيدين في نفس الوقت من تلك الاحداث </a:t>
            </a:r>
            <a:r>
              <a:rPr lang="ar-IQ" dirty="0" smtClean="0">
                <a:solidFill>
                  <a:srgbClr val="CC6600"/>
                </a:solidFill>
              </a:rPr>
              <a:t>لأخذ </a:t>
            </a:r>
            <a:r>
              <a:rPr lang="ar-IQ" dirty="0">
                <a:solidFill>
                  <a:srgbClr val="CC6600"/>
                </a:solidFill>
              </a:rPr>
              <a:t>العبر), ومستخلصين الوصايا المحددة التي علينا </a:t>
            </a:r>
            <a:r>
              <a:rPr lang="ar-IQ" dirty="0" smtClean="0">
                <a:solidFill>
                  <a:srgbClr val="CC6600"/>
                </a:solidFill>
              </a:rPr>
              <a:t>اتباعها</a:t>
            </a:r>
          </a:p>
          <a:p>
            <a:pPr algn="r" rtl="1">
              <a:buNone/>
            </a:pPr>
            <a:r>
              <a:rPr lang="ar-IQ" b="1" dirty="0">
                <a:solidFill>
                  <a:schemeClr val="accent2">
                    <a:lumMod val="50000"/>
                  </a:schemeClr>
                </a:solidFill>
              </a:rPr>
              <a:t>كما يجب علينا ان </a:t>
            </a:r>
            <a:r>
              <a:rPr lang="ar-IQ" b="1" dirty="0" smtClean="0">
                <a:solidFill>
                  <a:schemeClr val="accent2">
                    <a:lumMod val="50000"/>
                  </a:schemeClr>
                </a:solidFill>
              </a:rPr>
              <a:t>نأخذ </a:t>
            </a:r>
            <a:r>
              <a:rPr lang="ar-IQ" b="1" dirty="0">
                <a:solidFill>
                  <a:schemeClr val="accent2">
                    <a:lumMod val="50000"/>
                  </a:schemeClr>
                </a:solidFill>
              </a:rPr>
              <a:t>بنظر الاعتبار جميع النصوص الكتابية التي تتحدث عن موضوع معين, قبل ان نتمكن من التوصل الى الاستنتاج الصحيح, اي علينا ان نفهم المثال الذي ضربه يسوع بقوله </a:t>
            </a:r>
            <a:r>
              <a:rPr lang="ar-IQ" b="1" i="1" dirty="0">
                <a:solidFill>
                  <a:schemeClr val="accent2">
                    <a:lumMod val="50000"/>
                  </a:schemeClr>
                </a:solidFill>
              </a:rPr>
              <a:t>"مكتوب ايضا" </a:t>
            </a:r>
            <a:r>
              <a:rPr lang="ar-IQ" b="1" dirty="0">
                <a:solidFill>
                  <a:schemeClr val="accent2">
                    <a:lumMod val="50000"/>
                  </a:schemeClr>
                </a:solidFill>
              </a:rPr>
              <a:t>عندما جرِّب </a:t>
            </a:r>
            <a:r>
              <a:rPr lang="ar-IQ" b="1" dirty="0" err="1">
                <a:solidFill>
                  <a:schemeClr val="accent2">
                    <a:lumMod val="50000"/>
                  </a:schemeClr>
                </a:solidFill>
              </a:rPr>
              <a:t>باخراج</a:t>
            </a:r>
            <a:r>
              <a:rPr lang="ar-IQ" b="1" dirty="0">
                <a:solidFill>
                  <a:schemeClr val="accent2">
                    <a:lumMod val="50000"/>
                  </a:schemeClr>
                </a:solidFill>
              </a:rPr>
              <a:t> النص الكتابي عن </a:t>
            </a:r>
            <a:r>
              <a:rPr lang="ar-IQ" b="1" dirty="0" smtClean="0">
                <a:solidFill>
                  <a:schemeClr val="accent2">
                    <a:lumMod val="50000"/>
                  </a:schemeClr>
                </a:solidFill>
              </a:rPr>
              <a:t>موضعه</a:t>
            </a:r>
          </a:p>
          <a:p>
            <a:pPr algn="r" rtl="1">
              <a:buNone/>
            </a:pPr>
            <a:r>
              <a:rPr lang="ar-IQ" i="1" dirty="0">
                <a:solidFill>
                  <a:schemeClr val="accent2">
                    <a:lumMod val="50000"/>
                  </a:schemeClr>
                </a:solidFill>
              </a:rPr>
              <a:t>" قال له يسوع: مكتوب </a:t>
            </a:r>
            <a:r>
              <a:rPr lang="ar-IQ" i="1" dirty="0" smtClean="0">
                <a:solidFill>
                  <a:schemeClr val="accent2">
                    <a:lumMod val="50000"/>
                  </a:schemeClr>
                </a:solidFill>
              </a:rPr>
              <a:t>أيضا« (متى 7:4)</a:t>
            </a:r>
            <a:endParaRPr lang="en-AU" dirty="0"/>
          </a:p>
        </p:txBody>
      </p:sp>
      <p:pic>
        <p:nvPicPr>
          <p:cNvPr id="4" name="Picture 3" descr="thinking man.jpg"/>
          <p:cNvPicPr>
            <a:picLocks noChangeAspect="1"/>
          </p:cNvPicPr>
          <p:nvPr/>
        </p:nvPicPr>
        <p:blipFill>
          <a:blip r:embed="rId2" cstate="print"/>
          <a:stretch>
            <a:fillRect/>
          </a:stretch>
        </p:blipFill>
        <p:spPr>
          <a:xfrm>
            <a:off x="899592" y="0"/>
            <a:ext cx="1829142" cy="1818630"/>
          </a:xfrm>
          <a:prstGeom prst="ellipse">
            <a:avLst/>
          </a:prstGeom>
          <a:effectLst>
            <a:softEdge rad="63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649491"/>
          </a:xfrm>
        </p:spPr>
        <p:txBody>
          <a:bodyPr>
            <a:normAutofit fontScale="92500" lnSpcReduction="20000"/>
          </a:bodyPr>
          <a:lstStyle/>
          <a:p>
            <a:pPr algn="r" rtl="1"/>
            <a:r>
              <a:rPr lang="ar-IQ" dirty="0"/>
              <a:t>نتفاجأ حينما نعلم كم ممن اوحى الله اليهم ان يتكلموا بكلمته قد ترددوا في ذلك, والقائمة التالية تثير </a:t>
            </a:r>
            <a:r>
              <a:rPr lang="ar-IQ" dirty="0" smtClean="0"/>
              <a:t>الاهتمام</a:t>
            </a:r>
          </a:p>
          <a:p>
            <a:pPr algn="r" rtl="1"/>
            <a:r>
              <a:rPr lang="ar-IQ" dirty="0"/>
              <a:t>موسى (خروج 10:4)</a:t>
            </a:r>
          </a:p>
          <a:p>
            <a:pPr algn="r" rtl="1"/>
            <a:r>
              <a:rPr lang="ar-IQ" dirty="0"/>
              <a:t>ارمياء (ارمياء 6:1)</a:t>
            </a:r>
          </a:p>
          <a:p>
            <a:pPr algn="r" rtl="1"/>
            <a:r>
              <a:rPr lang="ar-IQ" dirty="0" err="1"/>
              <a:t>حزقيال</a:t>
            </a:r>
            <a:r>
              <a:rPr lang="ar-IQ" dirty="0"/>
              <a:t> (</a:t>
            </a:r>
            <a:r>
              <a:rPr lang="ar-IQ" dirty="0" err="1"/>
              <a:t>حزقيال</a:t>
            </a:r>
            <a:r>
              <a:rPr lang="ar-IQ" dirty="0"/>
              <a:t> 14:3)</a:t>
            </a:r>
          </a:p>
          <a:p>
            <a:pPr algn="r" rtl="1"/>
            <a:r>
              <a:rPr lang="ar-IQ" dirty="0"/>
              <a:t>يونان (يونان 2:1, 3)</a:t>
            </a:r>
          </a:p>
          <a:p>
            <a:pPr algn="r" rtl="1"/>
            <a:r>
              <a:rPr lang="ar-IQ" dirty="0"/>
              <a:t>بولس (اعمال 9:18)</a:t>
            </a:r>
          </a:p>
          <a:p>
            <a:pPr algn="r" rtl="1"/>
            <a:r>
              <a:rPr lang="ar-IQ" dirty="0" err="1"/>
              <a:t>تيموثاوس</a:t>
            </a:r>
            <a:r>
              <a:rPr lang="ar-IQ" dirty="0"/>
              <a:t> (1 </a:t>
            </a:r>
            <a:r>
              <a:rPr lang="ar-IQ" dirty="0" err="1"/>
              <a:t>تيموثاوس</a:t>
            </a:r>
            <a:r>
              <a:rPr lang="ar-IQ" dirty="0"/>
              <a:t> 6:4-14)</a:t>
            </a:r>
          </a:p>
          <a:p>
            <a:pPr algn="r" rtl="1"/>
            <a:r>
              <a:rPr lang="ar-IQ" dirty="0" err="1"/>
              <a:t>بلعام</a:t>
            </a:r>
            <a:r>
              <a:rPr lang="ar-IQ" dirty="0"/>
              <a:t> (عدد 24:22)</a:t>
            </a:r>
          </a:p>
          <a:p>
            <a:pPr algn="r" rtl="1"/>
            <a:r>
              <a:rPr lang="ar-IQ" dirty="0"/>
              <a:t>وكل هذا يؤكد ما تعلمناه في 2 بطرس 19:1-21-- بان كلمة الله ليست اراء البشر الشخصية, بل هي نتيجة انسياق من اوحي اليهم ليدونوا ما بلِّغوا به, ويعكس عاموس ذلك بقوله "السيد الرب قد تكلم فمن لا يتنبأ؟" (عاموس 8:3)</a:t>
            </a:r>
            <a:endParaRPr lang="en-GB" dirty="0"/>
          </a:p>
        </p:txBody>
      </p:sp>
      <p:pic>
        <p:nvPicPr>
          <p:cNvPr id="4" name="Picture 3" descr="moses bush.jpg"/>
          <p:cNvPicPr>
            <a:picLocks noChangeAspect="1"/>
          </p:cNvPicPr>
          <p:nvPr/>
        </p:nvPicPr>
        <p:blipFill>
          <a:blip r:embed="rId2" cstate="print"/>
          <a:stretch>
            <a:fillRect/>
          </a:stretch>
        </p:blipFill>
        <p:spPr>
          <a:xfrm>
            <a:off x="1763688" y="1484784"/>
            <a:ext cx="2245990" cy="2892563"/>
          </a:xfrm>
          <a:prstGeom prst="rect">
            <a:avLst/>
          </a:prstGeom>
          <a:effectLst>
            <a:softEdge rad="127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Grp="1" noChangeAspect="1"/>
          </p:cNvGraphicFramePr>
          <p:nvPr>
            <p:ph/>
          </p:nvPr>
        </p:nvGraphicFramePr>
        <p:xfrm>
          <a:off x="179388" y="692150"/>
          <a:ext cx="4514850" cy="5949950"/>
        </p:xfrm>
        <a:graphic>
          <a:graphicData uri="http://schemas.openxmlformats.org/presentationml/2006/ole">
            <mc:AlternateContent xmlns:mc="http://schemas.openxmlformats.org/markup-compatibility/2006">
              <mc:Choice xmlns:v="urn:schemas-microsoft-com:vml" Requires="v">
                <p:oleObj spid="_x0000_s1035" name="Image" r:id="rId4" imgW="16266667" imgH="21434921" progId="">
                  <p:embed/>
                </p:oleObj>
              </mc:Choice>
              <mc:Fallback>
                <p:oleObj name="Image" r:id="rId4" imgW="16266667" imgH="21434921"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92150"/>
                        <a:ext cx="4514850" cy="5949950"/>
                      </a:xfrm>
                      <a:prstGeom prst="rect">
                        <a:avLst/>
                      </a:prstGeom>
                      <a:noFill/>
                      <a:ln w="28575">
                        <a:solidFill>
                          <a:srgbClr val="993300"/>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00B8FF"/>
                            </a:solidFill>
                          </a14:hiddenFill>
                        </a:ext>
                      </a:extLst>
                    </p:spPr>
                  </p:pic>
                </p:oleObj>
              </mc:Fallback>
            </mc:AlternateContent>
          </a:graphicData>
        </a:graphic>
      </p:graphicFrame>
      <p:sp>
        <p:nvSpPr>
          <p:cNvPr id="6149" name="Rectangle 5"/>
          <p:cNvSpPr>
            <a:spLocks noChangeArrowheads="1"/>
          </p:cNvSpPr>
          <p:nvPr/>
        </p:nvSpPr>
        <p:spPr bwMode="auto">
          <a:xfrm>
            <a:off x="4716463" y="274638"/>
            <a:ext cx="3970337" cy="1858962"/>
          </a:xfrm>
          <a:prstGeom prst="rect">
            <a:avLst/>
          </a:prstGeom>
          <a:noFill/>
          <a:ln w="9525">
            <a:noFill/>
            <a:round/>
            <a:headEnd/>
            <a:tailEnd/>
          </a:ln>
          <a:effectLst/>
        </p:spPr>
        <p:txBody>
          <a:bodyPr lIns="90000" tIns="46800" rIns="90000" bIns="46800" anchor="ctr"/>
          <a:lstStyle/>
          <a:p>
            <a:pPr algn="ctr" rtl="1">
              <a:lnSpc>
                <a:spcPct val="100000"/>
              </a:lnSpc>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IQ" sz="4400" b="1" dirty="0" smtClean="0">
                <a:solidFill>
                  <a:srgbClr val="993300"/>
                </a:solidFill>
                <a:effectLst>
                  <a:outerShdw blurRad="38100" dist="38100" dir="2700000" algn="tl">
                    <a:srgbClr val="C0C0C0"/>
                  </a:outerShdw>
                </a:effectLst>
              </a:rPr>
              <a:t>ترجمات</a:t>
            </a:r>
          </a:p>
          <a:p>
            <a:pPr algn="ctr" rtl="1">
              <a:lnSpc>
                <a:spcPct val="100000"/>
              </a:lnSpc>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IQ" sz="4400" b="1" dirty="0" smtClean="0">
                <a:solidFill>
                  <a:srgbClr val="993300"/>
                </a:solidFill>
                <a:effectLst>
                  <a:outerShdw blurRad="38100" dist="38100" dir="2700000" algn="tl">
                    <a:srgbClr val="C0C0C0"/>
                  </a:outerShdw>
                </a:effectLst>
              </a:rPr>
              <a:t>الكتاب المقدس</a:t>
            </a:r>
            <a:endParaRPr lang="en-GB" sz="4400" b="1" dirty="0">
              <a:solidFill>
                <a:srgbClr val="993300"/>
              </a:solidFill>
              <a:effectLst>
                <a:outerShdw blurRad="38100" dist="38100" dir="2700000" algn="tl">
                  <a:srgbClr val="C0C0C0"/>
                </a:outerShdw>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4638"/>
            <a:ext cx="8229600" cy="1143000"/>
          </a:xfrm>
          <a:ln/>
        </p:spPr>
        <p:txBody>
          <a:bodyPr/>
          <a:lstStyle/>
          <a:p>
            <a:pPr rtl="1">
              <a:lnSpc>
                <a:spcPct val="100000"/>
              </a:lnSpc>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IQ" b="1" dirty="0" smtClean="0">
                <a:solidFill>
                  <a:srgbClr val="993300"/>
                </a:solidFill>
                <a:effectLst>
                  <a:outerShdw blurRad="38100" dist="38100" dir="2700000" algn="tl">
                    <a:srgbClr val="C0C0C0"/>
                  </a:outerShdw>
                </a:effectLst>
              </a:rPr>
              <a:t>اي ترجمة؟</a:t>
            </a:r>
            <a:endParaRPr lang="en-GB" b="1" dirty="0">
              <a:solidFill>
                <a:srgbClr val="993300"/>
              </a:solidFill>
              <a:effectLst>
                <a:outerShdw blurRad="38100" dist="38100" dir="2700000" algn="tl">
                  <a:srgbClr val="C0C0C0"/>
                </a:outerShdw>
              </a:effectLst>
            </a:endParaRPr>
          </a:p>
        </p:txBody>
      </p:sp>
      <p:sp>
        <p:nvSpPr>
          <p:cNvPr id="9218" name="Rectangle 2"/>
          <p:cNvSpPr>
            <a:spLocks noGrp="1" noChangeArrowheads="1"/>
          </p:cNvSpPr>
          <p:nvPr>
            <p:ph type="body" idx="1"/>
          </p:nvPr>
        </p:nvSpPr>
        <p:spPr>
          <a:xfrm>
            <a:off x="454214" y="1412776"/>
            <a:ext cx="8229600" cy="5073650"/>
          </a:xfrm>
          <a:ln/>
        </p:spPr>
        <p:txBody>
          <a:bodyPr/>
          <a:lstStyle/>
          <a:p>
            <a:pPr algn="r" rtl="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ar-IQ" dirty="0" smtClean="0"/>
              <a:t>ترجمات (معنى لمعنى) وتتضمن</a:t>
            </a:r>
            <a:endParaRPr lang="en-GB" dirty="0"/>
          </a:p>
          <a:p>
            <a:pPr lvl="1" algn="r" rt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ar-IQ" sz="2400" dirty="0" smtClean="0"/>
              <a:t>ترجمة الاخبار السارة/ ترجمة (انكليزية اليوم)</a:t>
            </a:r>
            <a:endParaRPr lang="en-GB" sz="2400" dirty="0"/>
          </a:p>
          <a:p>
            <a:pPr lvl="1" algn="r" rt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ar-IQ" sz="2400" dirty="0" smtClean="0"/>
              <a:t>الكتاب المقدس </a:t>
            </a:r>
            <a:r>
              <a:rPr lang="ar-IQ" sz="2400" dirty="0" err="1" smtClean="0"/>
              <a:t>بالانكليزية</a:t>
            </a:r>
            <a:r>
              <a:rPr lang="ar-IQ" sz="2400" dirty="0" smtClean="0"/>
              <a:t> الحديثة</a:t>
            </a:r>
            <a:endParaRPr lang="en-GB" sz="2400" dirty="0"/>
          </a:p>
          <a:p>
            <a:pPr algn="r" rtl="1">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ar-IQ" sz="2800" dirty="0" smtClean="0"/>
              <a:t>خليط من (كلمة لكلمة/ معنى لمعنى)</a:t>
            </a:r>
            <a:endParaRPr lang="en-GB" sz="2800" dirty="0"/>
          </a:p>
          <a:p>
            <a:pPr lvl="1" algn="r" rt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ar-IQ" sz="2400" dirty="0" smtClean="0"/>
              <a:t>الترجمة الدولية الحديثة</a:t>
            </a:r>
            <a:endParaRPr lang="en-GB" sz="2400" dirty="0"/>
          </a:p>
          <a:p>
            <a:pPr algn="r" rtl="1">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ar-IQ" sz="2800" dirty="0" smtClean="0"/>
              <a:t>ترجمات تفسيرية</a:t>
            </a:r>
            <a:endParaRPr lang="en-GB" sz="2800" dirty="0"/>
          </a:p>
          <a:p>
            <a:pPr lvl="1" algn="r" rt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ar-IQ" sz="2400" dirty="0" err="1" smtClean="0"/>
              <a:t>ج.ب.فيليبس</a:t>
            </a:r>
            <a:endParaRPr lang="en-GB" sz="2400" dirty="0"/>
          </a:p>
          <a:p>
            <a:pPr lvl="1" algn="r" rt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ar-IQ" sz="2400" dirty="0" smtClean="0"/>
              <a:t>الكتاب المقدس الحي</a:t>
            </a:r>
            <a:endParaRPr lang="en-GB" sz="2400" dirty="0"/>
          </a:p>
        </p:txBody>
      </p:sp>
      <p:pic>
        <p:nvPicPr>
          <p:cNvPr id="9220" name="Picture 4"/>
          <p:cNvPicPr>
            <a:picLocks noChangeAspect="1" noChangeArrowheads="1"/>
          </p:cNvPicPr>
          <p:nvPr/>
        </p:nvPicPr>
        <p:blipFill>
          <a:blip r:embed="rId3" cstate="print"/>
          <a:srcRect/>
          <a:stretch>
            <a:fillRect/>
          </a:stretch>
        </p:blipFill>
        <p:spPr bwMode="auto">
          <a:xfrm>
            <a:off x="440538" y="5229200"/>
            <a:ext cx="7516011" cy="1628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3.2 مواهب الروح القدس</a:t>
            </a:r>
            <a:endParaRPr lang="en-GB" dirty="0"/>
          </a:p>
        </p:txBody>
      </p:sp>
      <p:pic>
        <p:nvPicPr>
          <p:cNvPr id="4" name="Content Placeholder 3" descr="holy spirit 2.jpg"/>
          <p:cNvPicPr>
            <a:picLocks noGrp="1" noChangeAspect="1"/>
          </p:cNvPicPr>
          <p:nvPr>
            <p:ph idx="1"/>
          </p:nvPr>
        </p:nvPicPr>
        <p:blipFill>
          <a:blip r:embed="rId2" cstate="print"/>
          <a:stretch>
            <a:fillRect/>
          </a:stretch>
        </p:blipFill>
        <p:spPr>
          <a:xfrm>
            <a:off x="1979712" y="2132856"/>
            <a:ext cx="5075953" cy="3362819"/>
          </a:xfrm>
          <a:effectLst>
            <a:softEdge rad="1270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IQ" dirty="0" smtClean="0"/>
              <a:t>اعطي الروح في ازمنة معينة </a:t>
            </a:r>
            <a:r>
              <a:rPr lang="ar-IQ" dirty="0" err="1" smtClean="0"/>
              <a:t>لاهداف</a:t>
            </a:r>
            <a:r>
              <a:rPr lang="ar-IQ" dirty="0" smtClean="0"/>
              <a:t> معينة</a:t>
            </a:r>
            <a:endParaRPr lang="en-GB" dirty="0"/>
          </a:p>
        </p:txBody>
      </p:sp>
      <p:sp>
        <p:nvSpPr>
          <p:cNvPr id="3" name="Content Placeholder 2"/>
          <p:cNvSpPr>
            <a:spLocks noGrp="1"/>
          </p:cNvSpPr>
          <p:nvPr>
            <p:ph idx="1"/>
          </p:nvPr>
        </p:nvSpPr>
        <p:spPr/>
        <p:txBody>
          <a:bodyPr/>
          <a:lstStyle/>
          <a:p>
            <a:pPr algn="r" rtl="1">
              <a:buNone/>
            </a:pPr>
            <a:r>
              <a:rPr lang="ar-IQ" dirty="0"/>
              <a:t>قام اناس "ملاتهم روح حكمة ان يصنعوا ثياب هارون..." الخ (خروج 3:28) بتشييد الخيمة. وقال الله عن </a:t>
            </a:r>
            <a:r>
              <a:rPr lang="ar-IQ" dirty="0" err="1"/>
              <a:t>بصلئيل</a:t>
            </a:r>
            <a:r>
              <a:rPr lang="ar-IQ" dirty="0"/>
              <a:t> "ملاته من روح الله بالحكمة والفهم والمعرفة وكل صنعة... ليعمل في الذهب... ونقش حجارة... في كل صنعة" (خروج 3:31-5)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smtClean="0"/>
              <a:t>1.2 تعريف روح الله:</a:t>
            </a:r>
            <a:endParaRPr lang="en-GB" dirty="0"/>
          </a:p>
        </p:txBody>
      </p:sp>
      <p:sp>
        <p:nvSpPr>
          <p:cNvPr id="3" name="Content Placeholder 2"/>
          <p:cNvSpPr>
            <a:spLocks noGrp="1"/>
          </p:cNvSpPr>
          <p:nvPr>
            <p:ph idx="1"/>
          </p:nvPr>
        </p:nvSpPr>
        <p:spPr>
          <a:xfrm>
            <a:off x="467544" y="1268761"/>
            <a:ext cx="8229600" cy="2952327"/>
          </a:xfrm>
        </p:spPr>
        <p:txBody>
          <a:bodyPr>
            <a:normAutofit/>
          </a:bodyPr>
          <a:lstStyle/>
          <a:p>
            <a:pPr algn="r" rtl="1">
              <a:buNone/>
            </a:pPr>
            <a:r>
              <a:rPr lang="ar-IQ" dirty="0" smtClean="0">
                <a:solidFill>
                  <a:schemeClr val="tx2">
                    <a:lumMod val="50000"/>
                  </a:schemeClr>
                </a:solidFill>
              </a:rPr>
              <a:t>ان الكلمة العبرية التي تترجم الى (روح) في العهد القديم تعني حرفيا (نَفَس) او (قوة), وعليه فان روح الله هو (نَفَسَه), او جوهر الله, وتشير الكلمة الى ما في بال الله او فكره, وبالتالي فان ما يتم فعله من قبل روح الله هو ما يقوم به تفكيره</a:t>
            </a:r>
            <a:endParaRPr lang="en-GB" dirty="0">
              <a:solidFill>
                <a:schemeClr val="tx2">
                  <a:lumMod val="50000"/>
                </a:schemeClr>
              </a:solidFill>
            </a:endParaRPr>
          </a:p>
        </p:txBody>
      </p:sp>
      <p:pic>
        <p:nvPicPr>
          <p:cNvPr id="5" name="Picture 4" descr="Hands-around-tree-resized.jpg"/>
          <p:cNvPicPr>
            <a:picLocks noChangeAspect="1"/>
          </p:cNvPicPr>
          <p:nvPr/>
        </p:nvPicPr>
        <p:blipFill>
          <a:blip r:embed="rId2" cstate="print"/>
          <a:stretch>
            <a:fillRect/>
          </a:stretch>
        </p:blipFill>
        <p:spPr>
          <a:xfrm>
            <a:off x="2699792" y="3933056"/>
            <a:ext cx="3852132" cy="2924944"/>
          </a:xfrm>
          <a:prstGeom prst="rect">
            <a:avLst/>
          </a:prstGeom>
          <a:effectLst>
            <a:softEdge rad="317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4680520" cy="6264696"/>
          </a:xfrm>
        </p:spPr>
        <p:txBody>
          <a:bodyPr>
            <a:normAutofit/>
          </a:bodyPr>
          <a:lstStyle/>
          <a:p>
            <a:pPr lvl="0" algn="r" rtl="1">
              <a:buNone/>
            </a:pPr>
            <a:r>
              <a:rPr lang="ar-IQ" dirty="0"/>
              <a:t>حل روح الرب على شمشون ليقتل اسدا (قضاة 5:14, 6), وليقتل 30 رجلا (قضاة 19:14), وليحل وثاق الحبل الذي كان على ذراعه (قضاة 14:15), فـ"الروح القدس" لم يكن عند شمشون طيلة الوقت بل حل عليه لتحقيق اشياء معينة ليرحل بعدها.</a:t>
            </a:r>
            <a:endParaRPr lang="en-GB" dirty="0"/>
          </a:p>
        </p:txBody>
      </p:sp>
      <p:pic>
        <p:nvPicPr>
          <p:cNvPr id="4" name="Picture 3" descr="samson lio.jpg"/>
          <p:cNvPicPr>
            <a:picLocks noChangeAspect="1"/>
          </p:cNvPicPr>
          <p:nvPr/>
        </p:nvPicPr>
        <p:blipFill>
          <a:blip r:embed="rId2" cstate="print"/>
          <a:stretch>
            <a:fillRect/>
          </a:stretch>
        </p:blipFill>
        <p:spPr>
          <a:xfrm>
            <a:off x="4716016" y="678383"/>
            <a:ext cx="4149307" cy="5144121"/>
          </a:xfrm>
          <a:prstGeom prst="rect">
            <a:avLst/>
          </a:prstGeom>
          <a:effectLst>
            <a:softEdge rad="1270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gn="r" rtl="1">
              <a:buNone/>
            </a:pPr>
            <a:r>
              <a:rPr lang="ar-IQ" dirty="0" smtClean="0"/>
              <a:t>ان تلقي موهبة استخدام روح الله لغرض معين هو ليس </a:t>
            </a:r>
            <a:r>
              <a:rPr lang="ar-IQ" dirty="0" err="1" smtClean="0"/>
              <a:t>ايا</a:t>
            </a:r>
            <a:r>
              <a:rPr lang="ar-IQ" dirty="0" smtClean="0"/>
              <a:t> مما يلي</a:t>
            </a:r>
            <a:endParaRPr lang="en-GB" dirty="0" smtClean="0"/>
          </a:p>
          <a:p>
            <a:pPr lvl="0" algn="r" rtl="1"/>
            <a:r>
              <a:rPr lang="ar-IQ" dirty="0" smtClean="0"/>
              <a:t>ضمان للخلاص الابدي</a:t>
            </a:r>
            <a:endParaRPr lang="en-GB" dirty="0" smtClean="0"/>
          </a:p>
          <a:p>
            <a:pPr lvl="0" algn="r" rtl="1"/>
            <a:r>
              <a:rPr lang="ar-IQ" dirty="0" smtClean="0"/>
              <a:t>شيء يستمر طيلة حياة الفرد</a:t>
            </a:r>
            <a:endParaRPr lang="en-GB" dirty="0" smtClean="0"/>
          </a:p>
          <a:p>
            <a:pPr algn="r" rtl="1"/>
            <a:r>
              <a:rPr lang="ar-IQ" dirty="0"/>
              <a:t>النعمة هي التي تخلص, وليس المواهب الروحية (</a:t>
            </a:r>
            <a:r>
              <a:rPr lang="ar-IQ" dirty="0" err="1"/>
              <a:t>افسس</a:t>
            </a:r>
            <a:r>
              <a:rPr lang="ar-IQ" dirty="0"/>
              <a:t> 8:2). </a:t>
            </a:r>
            <a:r>
              <a:rPr lang="ar-IQ" dirty="0" err="1"/>
              <a:t>فاناس</a:t>
            </a:r>
            <a:r>
              <a:rPr lang="ar-IQ" dirty="0"/>
              <a:t> مثل شاول </a:t>
            </a:r>
            <a:r>
              <a:rPr lang="ar-IQ" dirty="0" err="1"/>
              <a:t>وبلعام</a:t>
            </a:r>
            <a:r>
              <a:rPr lang="ar-IQ" dirty="0"/>
              <a:t> (عدد 5:23, 16) ويهوذا </a:t>
            </a:r>
            <a:r>
              <a:rPr lang="ar-IQ" dirty="0" err="1"/>
              <a:t>الاسخريوطي</a:t>
            </a:r>
            <a:r>
              <a:rPr lang="ar-IQ" dirty="0"/>
              <a:t> (متى 1:10) والذين في (متى 21:7-23)-- جميعهم قد امتلكوا المواهب, الا انهم سوف لن يخلصوا.</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a:bodyPr>
          <a:lstStyle/>
          <a:p>
            <a:r>
              <a:rPr lang="ar-IQ" b="1" cap="small" dirty="0" smtClean="0">
                <a:solidFill>
                  <a:schemeClr val="accent2">
                    <a:lumMod val="75000"/>
                  </a:schemeClr>
                </a:solidFill>
                <a:effectLst>
                  <a:glow rad="101600">
                    <a:srgbClr val="FFC000">
                      <a:alpha val="60000"/>
                    </a:srgbClr>
                  </a:glow>
                </a:effectLst>
              </a:rPr>
              <a:t>اسباب منح المواهب في القرن الاول</a:t>
            </a:r>
            <a:endParaRPr lang="en-GB" dirty="0"/>
          </a:p>
        </p:txBody>
      </p:sp>
      <p:sp>
        <p:nvSpPr>
          <p:cNvPr id="3" name="Content Placeholder 2"/>
          <p:cNvSpPr>
            <a:spLocks noGrp="1"/>
          </p:cNvSpPr>
          <p:nvPr>
            <p:ph idx="1"/>
          </p:nvPr>
        </p:nvSpPr>
        <p:spPr>
          <a:xfrm>
            <a:off x="467544" y="1844824"/>
            <a:ext cx="8229600" cy="4525963"/>
          </a:xfrm>
        </p:spPr>
        <p:txBody>
          <a:bodyPr>
            <a:normAutofit fontScale="92500" lnSpcReduction="10000"/>
          </a:bodyPr>
          <a:lstStyle/>
          <a:p>
            <a:pPr algn="r" rtl="1"/>
            <a:r>
              <a:rPr lang="ar-IQ" dirty="0"/>
              <a:t>لتثبيت رسالة الانجيل: " وأما هم فخرجوا وكرزوا في كل مكان والرب يعمل معهم ويثبت الكلام بالآيات التابعة" (</a:t>
            </a:r>
            <a:r>
              <a:rPr lang="ar-IQ" dirty="0" err="1"/>
              <a:t>مرقس</a:t>
            </a:r>
            <a:r>
              <a:rPr lang="ar-IQ" dirty="0"/>
              <a:t> 20:16). وفي </a:t>
            </a:r>
            <a:r>
              <a:rPr lang="ar-IQ" dirty="0" err="1"/>
              <a:t>ايقونية</a:t>
            </a:r>
            <a:r>
              <a:rPr lang="ar-IQ" dirty="0"/>
              <a:t>, "كان [الرب] يشهد لكلمة نعمته ويعطي أن تجرى آيات وعجائب" (اعمال 3:14)</a:t>
            </a:r>
          </a:p>
          <a:p>
            <a:pPr algn="r" rtl="1"/>
            <a:r>
              <a:rPr lang="ar-IQ" dirty="0"/>
              <a:t>لتشييد الكنيسة الاولى: "إذ صعد [يسوع] إلى العلاء [السماء] ... أعطى الناس عطايا [روحية]... لأجل تكميل القديسين، لعمل الخدمة [التبشير]، لبنيان جسد المسيح [المؤمنين]" (</a:t>
            </a:r>
            <a:r>
              <a:rPr lang="ar-IQ" dirty="0" err="1"/>
              <a:t>افسس</a:t>
            </a:r>
            <a:r>
              <a:rPr lang="ar-IQ" dirty="0"/>
              <a:t> 8:4, 12)</a:t>
            </a:r>
          </a:p>
          <a:p>
            <a:pPr algn="r" rtl="1"/>
            <a:r>
              <a:rPr lang="ar-IQ" dirty="0"/>
              <a:t>"لأني مشتاق أن أراكم لكي أمنحكم هبة روحية لثباتكم" (رومية 11:1)</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b="1" dirty="0" smtClean="0">
                <a:solidFill>
                  <a:schemeClr val="tx2">
                    <a:lumMod val="75000"/>
                  </a:schemeClr>
                </a:solidFill>
              </a:rPr>
              <a:t>اشياء معينة في ازمنة معينة</a:t>
            </a:r>
            <a:endParaRPr lang="en-GB" b="1" dirty="0">
              <a:solidFill>
                <a:schemeClr val="tx2">
                  <a:lumMod val="75000"/>
                </a:schemeClr>
              </a:solidFill>
            </a:endParaRPr>
          </a:p>
        </p:txBody>
      </p:sp>
      <p:sp>
        <p:nvSpPr>
          <p:cNvPr id="3" name="Content Placeholder 2"/>
          <p:cNvSpPr>
            <a:spLocks noGrp="1"/>
          </p:cNvSpPr>
          <p:nvPr>
            <p:ph idx="1"/>
          </p:nvPr>
        </p:nvSpPr>
        <p:spPr>
          <a:xfrm>
            <a:off x="467544" y="1268760"/>
            <a:ext cx="8363272" cy="4857403"/>
          </a:xfrm>
        </p:spPr>
        <p:txBody>
          <a:bodyPr/>
          <a:lstStyle/>
          <a:p>
            <a:pPr algn="r" rtl="1">
              <a:buNone/>
            </a:pPr>
            <a:r>
              <a:rPr lang="ar-IQ" dirty="0"/>
              <a:t>امتلأ بولس من الروح القدس عند معموديته </a:t>
            </a:r>
            <a:r>
              <a:rPr lang="ar-IQ" sz="2400" dirty="0"/>
              <a:t>(اعمال 17:9)</a:t>
            </a:r>
            <a:r>
              <a:rPr lang="ar-IQ" dirty="0"/>
              <a:t>, الا انه امتلأ لاحقا ايضا من الروح القدس ليعاقب احد الاشرار بالعمى </a:t>
            </a:r>
            <a:r>
              <a:rPr lang="ar-IQ" sz="2400" dirty="0"/>
              <a:t>(اعمال 9:13)</a:t>
            </a:r>
            <a:endParaRPr lang="en-GB" sz="2400" dirty="0"/>
          </a:p>
        </p:txBody>
      </p:sp>
      <p:pic>
        <p:nvPicPr>
          <p:cNvPr id="4" name="Picture 3" descr="paul preaching.jpg"/>
          <p:cNvPicPr>
            <a:picLocks noChangeAspect="1"/>
          </p:cNvPicPr>
          <p:nvPr/>
        </p:nvPicPr>
        <p:blipFill>
          <a:blip r:embed="rId2" cstate="print"/>
          <a:stretch>
            <a:fillRect/>
          </a:stretch>
        </p:blipFill>
        <p:spPr>
          <a:xfrm>
            <a:off x="2627784" y="3356992"/>
            <a:ext cx="3836268" cy="3254539"/>
          </a:xfrm>
          <a:prstGeom prst="rect">
            <a:avLst/>
          </a:prstGeom>
          <a:effectLst>
            <a:softEdge rad="1270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a:bodyPr>
          <a:lstStyle/>
          <a:p>
            <a:pPr rtl="1"/>
            <a:r>
              <a:rPr lang="ar-IQ" sz="4000" b="1" cap="small" dirty="0" smtClean="0">
                <a:solidFill>
                  <a:schemeClr val="accent2">
                    <a:lumMod val="75000"/>
                  </a:schemeClr>
                </a:solidFill>
                <a:latin typeface="Copperplate Gothic Bold" pitchFamily="34" charset="0"/>
              </a:rPr>
              <a:t>المواهب الروحية في القرن الاول</a:t>
            </a:r>
            <a:endParaRPr lang="en-GB" dirty="0"/>
          </a:p>
        </p:txBody>
      </p:sp>
      <p:sp>
        <p:nvSpPr>
          <p:cNvPr id="3" name="Content Placeholder 2"/>
          <p:cNvSpPr>
            <a:spLocks noGrp="1"/>
          </p:cNvSpPr>
          <p:nvPr>
            <p:ph idx="1"/>
          </p:nvPr>
        </p:nvSpPr>
        <p:spPr>
          <a:xfrm>
            <a:off x="457200" y="1340768"/>
            <a:ext cx="8229600" cy="4785395"/>
          </a:xfrm>
        </p:spPr>
        <p:txBody>
          <a:bodyPr/>
          <a:lstStyle/>
          <a:p>
            <a:pPr algn="r" rtl="1">
              <a:buNone/>
            </a:pPr>
            <a:r>
              <a:rPr lang="ar-IQ" b="1" dirty="0"/>
              <a:t>النبوءة-- </a:t>
            </a:r>
            <a:r>
              <a:rPr lang="ar-IQ" dirty="0"/>
              <a:t>ان الكلمة اليونانية التي تترجم الى (نبي) تعني من يتكلم بكلمة الله, اي كل من يوحى اليه لينطق بكلام الله, والذي قد يتضمن احيانا التنبؤ </a:t>
            </a:r>
            <a:r>
              <a:rPr lang="ar-IQ" dirty="0" err="1"/>
              <a:t>باحداث</a:t>
            </a:r>
            <a:r>
              <a:rPr lang="ar-IQ" dirty="0"/>
              <a:t> مستقبلية (انظر 2 بطرس 19:1-21)</a:t>
            </a:r>
            <a:endParaRPr lang="en-GB" dirty="0"/>
          </a:p>
        </p:txBody>
      </p:sp>
      <p:pic>
        <p:nvPicPr>
          <p:cNvPr id="5" name="Picture 4" descr="apostles.jpg"/>
          <p:cNvPicPr>
            <a:picLocks noChangeAspect="1"/>
          </p:cNvPicPr>
          <p:nvPr/>
        </p:nvPicPr>
        <p:blipFill>
          <a:blip r:embed="rId2" cstate="print"/>
          <a:stretch>
            <a:fillRect/>
          </a:stretch>
        </p:blipFill>
        <p:spPr>
          <a:xfrm>
            <a:off x="2699792" y="3861048"/>
            <a:ext cx="4080956" cy="2996952"/>
          </a:xfrm>
          <a:prstGeom prst="rect">
            <a:avLst/>
          </a:prstGeom>
          <a:effectLst>
            <a:softEdge rad="1270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b="1" cap="small" dirty="0" smtClean="0"/>
              <a:t>المواهب الروحية في القرن الاول</a:t>
            </a:r>
            <a:endParaRPr lang="en-GB" dirty="0"/>
          </a:p>
        </p:txBody>
      </p:sp>
      <p:sp>
        <p:nvSpPr>
          <p:cNvPr id="3" name="Content Placeholder 2"/>
          <p:cNvSpPr>
            <a:spLocks noGrp="1"/>
          </p:cNvSpPr>
          <p:nvPr>
            <p:ph idx="1"/>
          </p:nvPr>
        </p:nvSpPr>
        <p:spPr/>
        <p:txBody>
          <a:bodyPr>
            <a:normAutofit fontScale="92500" lnSpcReduction="10000"/>
          </a:bodyPr>
          <a:lstStyle/>
          <a:p>
            <a:pPr algn="r" rtl="1"/>
            <a:r>
              <a:rPr lang="ar-IQ" b="1" dirty="0"/>
              <a:t>الشفاء-- </a:t>
            </a:r>
            <a:r>
              <a:rPr lang="ar-IQ" dirty="0"/>
              <a:t>المتسول الاعرج: "فوثب ووقف وصار يمشي ودخل معهما إلى الهيكل وهو يمشي ويطفر... وأبصره جميع الشعب وهو يمشي ويسبح الله. وعرفوه أنه هو الذي كان يجلس لأجل الصدقة على باب الهيكل الجميل فامتلأوا دهشة وحيرة مما حدث له. وبينما كان الرجل الأعرج الذي شفي متمسكا ببطرس... تراكض إليهم جميع الشعب إلى الرواق... وهم مندهشون" (اعمال 7:3-11)</a:t>
            </a:r>
          </a:p>
          <a:p>
            <a:pPr algn="r" rtl="1"/>
            <a:r>
              <a:rPr lang="ar-IQ" dirty="0"/>
              <a:t>" لأنه ظاهر لجميع سكان أورشليم أن آية معلومة قد جرت بأيديهما ولا نقدر أن ننكر" (اعمال 16:4)-- بخلاف الادعاءات الخمسينية الحالية, لم يكن هناك شك وقتها.</a:t>
            </a:r>
          </a:p>
          <a:p>
            <a:pPr algn="r" rtl="1"/>
            <a:endParaRPr lang="ar-IQ"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b="1" cap="small" dirty="0" smtClean="0"/>
              <a:t>المواهب الروحية في القرن الاول</a:t>
            </a:r>
            <a:endParaRPr lang="en-GB"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pPr algn="r" rtl="1">
              <a:buNone/>
            </a:pPr>
            <a:r>
              <a:rPr lang="ar-IQ" sz="5100" b="1" dirty="0" smtClean="0"/>
              <a:t>الالسنة-- اللغات</a:t>
            </a:r>
            <a:endParaRPr lang="en-GB" sz="5100" dirty="0" smtClean="0"/>
          </a:p>
          <a:p>
            <a:pPr algn="r" rtl="1"/>
            <a:r>
              <a:rPr lang="ar-IQ" dirty="0" smtClean="0"/>
              <a:t>كان الرسل عديمو العلم وعاميون (اعمال 13:4)</a:t>
            </a:r>
          </a:p>
          <a:p>
            <a:pPr algn="r" rtl="1"/>
            <a:r>
              <a:rPr lang="ar-IQ" dirty="0"/>
              <a:t>" وامتلأ الجميع من الروح القدس وابتدأوا يتكلمون بألسنة أخرى ... اجتمع الجمهور [لاحظ الحالة: استعراض علني للمواهب!] وتحيروا لأن كل واحد كان يسمعهم يتكلمون بلغته. فبهت الجميع وتعجبوا قائلين بعضهم لبعض: أترى ليس جميع هؤلاء المتكلمين جليليين؟ فكيف نسمع نحن كل واحد منا لغته التي ولد فيها: </a:t>
            </a:r>
            <a:r>
              <a:rPr lang="ar-IQ" dirty="0" err="1"/>
              <a:t>فرتيون</a:t>
            </a:r>
            <a:r>
              <a:rPr lang="ar-IQ" dirty="0"/>
              <a:t> وماديون... نسمعهم يتكلمون بألسنتنا ... فتحير الجميع" (اعمال 4:2-12)</a:t>
            </a:r>
          </a:p>
          <a:p>
            <a:pPr algn="r" rtl="1"/>
            <a:r>
              <a:rPr lang="ar-IQ" dirty="0"/>
              <a:t>لغات, وليس </a:t>
            </a:r>
            <a:r>
              <a:rPr lang="ar-IQ" dirty="0" smtClean="0"/>
              <a:t>هذيان</a:t>
            </a:r>
            <a:endParaRPr lang="en-GB" dirty="0" smtClean="0"/>
          </a:p>
          <a:p>
            <a:pPr algn="r" rtl="1"/>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1143000"/>
          </a:xfrm>
        </p:spPr>
        <p:txBody>
          <a:bodyPr/>
          <a:lstStyle/>
          <a:p>
            <a:pPr rtl="1"/>
            <a:r>
              <a:rPr lang="ar-IQ" dirty="0" smtClean="0"/>
              <a:t>4.2 انتهاء المواهب الروحية</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IQ" b="1" dirty="0" smtClean="0">
                <a:solidFill>
                  <a:schemeClr val="tx2">
                    <a:lumMod val="75000"/>
                  </a:schemeClr>
                </a:solidFill>
              </a:rPr>
              <a:t>ستعطى المواهب الروحية مجددا لدى مجيء المسيح</a:t>
            </a:r>
            <a:endParaRPr lang="en-GB" b="1" dirty="0">
              <a:solidFill>
                <a:schemeClr val="tx2">
                  <a:lumMod val="75000"/>
                </a:schemeClr>
              </a:solidFill>
            </a:endParaRPr>
          </a:p>
        </p:txBody>
      </p:sp>
      <p:sp>
        <p:nvSpPr>
          <p:cNvPr id="3" name="Content Placeholder 2"/>
          <p:cNvSpPr>
            <a:spLocks noGrp="1"/>
          </p:cNvSpPr>
          <p:nvPr>
            <p:ph idx="1"/>
          </p:nvPr>
        </p:nvSpPr>
        <p:spPr/>
        <p:txBody>
          <a:bodyPr/>
          <a:lstStyle/>
          <a:p>
            <a:pPr algn="r" rtl="1">
              <a:buNone/>
            </a:pPr>
            <a:r>
              <a:rPr lang="ar-IQ" dirty="0"/>
              <a:t>ولذلك تدعى المواهب الروحية "قوات الدهر الاتي" (عبرانيين 4:6, 5), ويصف </a:t>
            </a:r>
            <a:r>
              <a:rPr lang="ar-IQ" dirty="0" err="1"/>
              <a:t>يوئيل</a:t>
            </a:r>
            <a:r>
              <a:rPr lang="ar-IQ" dirty="0"/>
              <a:t> 26:2-29 انسكاب المواهب الروحية بعد توبة اسرائيل</a:t>
            </a:r>
            <a:endParaRPr lang="en-GB" dirty="0"/>
          </a:p>
        </p:txBody>
      </p:sp>
      <p:pic>
        <p:nvPicPr>
          <p:cNvPr id="4" name="Picture 3" descr="man sky.jpg"/>
          <p:cNvPicPr>
            <a:picLocks noChangeAspect="1"/>
          </p:cNvPicPr>
          <p:nvPr/>
        </p:nvPicPr>
        <p:blipFill>
          <a:blip r:embed="rId3" cstate="print"/>
          <a:stretch>
            <a:fillRect/>
          </a:stretch>
        </p:blipFill>
        <p:spPr>
          <a:xfrm>
            <a:off x="2411760" y="3645024"/>
            <a:ext cx="4419575" cy="2941026"/>
          </a:xfrm>
          <a:prstGeom prst="rect">
            <a:avLst/>
          </a:prstGeom>
          <a:effectLst>
            <a:softEdge rad="1270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IQ" dirty="0" smtClean="0"/>
              <a:t>كان على المواهب الروحية ان تنتهي في وقت ما بين القرن الاول الميلادي وعودة المسيح</a:t>
            </a:r>
            <a:endParaRPr lang="en-GB" dirty="0"/>
          </a:p>
        </p:txBody>
      </p:sp>
      <p:sp>
        <p:nvSpPr>
          <p:cNvPr id="3" name="Content Placeholder 2"/>
          <p:cNvSpPr>
            <a:spLocks noGrp="1"/>
          </p:cNvSpPr>
          <p:nvPr>
            <p:ph idx="1"/>
          </p:nvPr>
        </p:nvSpPr>
        <p:spPr>
          <a:xfrm>
            <a:off x="467544" y="1988840"/>
            <a:ext cx="8229600" cy="4525963"/>
          </a:xfrm>
        </p:spPr>
        <p:txBody>
          <a:bodyPr>
            <a:normAutofit fontScale="92500" lnSpcReduction="10000"/>
          </a:bodyPr>
          <a:lstStyle/>
          <a:p>
            <a:pPr algn="r" rtl="1"/>
            <a:r>
              <a:rPr lang="ar-IQ" dirty="0"/>
              <a:t>"وأما النبوات فستبطل والألسنة فستنتهي والعلم [كموهبة] فسيبطل. لأننا نعلم بعض العلم ونتنبأ بعض التنبؤ. ولكن متى جاء الكامل فحينئذ يبطل ما هو بعض" (1 </a:t>
            </a:r>
            <a:r>
              <a:rPr lang="ar-IQ" dirty="0" err="1"/>
              <a:t>كورنثوس</a:t>
            </a:r>
            <a:r>
              <a:rPr lang="ar-IQ" dirty="0"/>
              <a:t> 8:13-10)</a:t>
            </a:r>
          </a:p>
          <a:p>
            <a:pPr algn="r" rtl="1"/>
            <a:r>
              <a:rPr lang="ar-IQ" dirty="0"/>
              <a:t>"صعد [يسوع] إلى العلى [السماء] ... وأعطى الناس العطايا... لبناء جسد المسيح، فنصل بأجمعنا إلى وحدة الإيمان [اي الايمان الواحد] بابن الله ومعرفته ونصير الإنسان الراشد ... فإذا تم ذلك لم نبق أطفالا </a:t>
            </a:r>
            <a:r>
              <a:rPr lang="ar-IQ" dirty="0" err="1"/>
              <a:t>تتقاذفهم</a:t>
            </a:r>
            <a:r>
              <a:rPr lang="ar-IQ" dirty="0"/>
              <a:t> أمواج المذاهب ويعبث بهم كل ريح" (</a:t>
            </a:r>
            <a:r>
              <a:rPr lang="ar-IQ" dirty="0" err="1"/>
              <a:t>افسس</a:t>
            </a:r>
            <a:r>
              <a:rPr lang="ar-IQ" dirty="0"/>
              <a:t> 8:4-14)</a:t>
            </a:r>
          </a:p>
          <a:p>
            <a:pPr algn="r" rtl="1"/>
            <a:r>
              <a:rPr lang="ar-IQ" dirty="0"/>
              <a:t>كان على المواهب ان تزول عندما يعطى ما يمكّن الكنيسة ان تكون "كاملة". ما هو؟</a:t>
            </a:r>
          </a:p>
          <a:p>
            <a:pPr algn="r" rtl="1"/>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3744416"/>
          </a:xfrm>
        </p:spPr>
        <p:txBody>
          <a:bodyPr>
            <a:normAutofit lnSpcReduction="10000"/>
          </a:bodyPr>
          <a:lstStyle/>
          <a:p>
            <a:pPr algn="r" rtl="1">
              <a:buNone/>
            </a:pPr>
            <a:r>
              <a:rPr lang="ar-IQ" dirty="0" smtClean="0">
                <a:solidFill>
                  <a:schemeClr val="tx2">
                    <a:lumMod val="50000"/>
                  </a:schemeClr>
                </a:solidFill>
              </a:rPr>
              <a:t>روح الله هي القوة التي تكونت من خلالها كل الاشياء, كالنور مثلا</a:t>
            </a:r>
            <a:r>
              <a:rPr lang="ar-IQ" dirty="0">
                <a:solidFill>
                  <a:schemeClr val="tx2">
                    <a:lumMod val="50000"/>
                  </a:schemeClr>
                </a:solidFill>
              </a:rPr>
              <a:t>. «بنفخته السماوات مشرقة ويداه أبدأتا الحية </a:t>
            </a:r>
            <a:r>
              <a:rPr lang="ar-IQ" dirty="0" smtClean="0">
                <a:solidFill>
                  <a:schemeClr val="tx2">
                    <a:lumMod val="50000"/>
                  </a:schemeClr>
                </a:solidFill>
              </a:rPr>
              <a:t>الهاربة» </a:t>
            </a:r>
            <a:r>
              <a:rPr lang="ar-IQ" sz="2600" dirty="0" smtClean="0">
                <a:solidFill>
                  <a:schemeClr val="tx2">
                    <a:lumMod val="50000"/>
                  </a:schemeClr>
                </a:solidFill>
              </a:rPr>
              <a:t>ايوب 13:26</a:t>
            </a:r>
            <a:endParaRPr lang="en-GB" sz="2600" dirty="0" smtClean="0">
              <a:solidFill>
                <a:schemeClr val="tx2">
                  <a:lumMod val="50000"/>
                </a:schemeClr>
              </a:solidFill>
            </a:endParaRPr>
          </a:p>
          <a:p>
            <a:pPr algn="r" rtl="1">
              <a:buNone/>
            </a:pPr>
            <a:r>
              <a:rPr lang="ar-IQ" dirty="0">
                <a:solidFill>
                  <a:schemeClr val="tx2">
                    <a:lumMod val="50000"/>
                  </a:schemeClr>
                </a:solidFill>
              </a:rPr>
              <a:t>«بكلمة الرب صنعت السماوات </a:t>
            </a:r>
            <a:r>
              <a:rPr lang="ar-IQ" dirty="0" smtClean="0">
                <a:solidFill>
                  <a:schemeClr val="tx2">
                    <a:lumMod val="50000"/>
                  </a:schemeClr>
                </a:solidFill>
              </a:rPr>
              <a:t>وبنسمة [روح] </a:t>
            </a:r>
            <a:r>
              <a:rPr lang="ar-IQ" dirty="0">
                <a:solidFill>
                  <a:schemeClr val="tx2">
                    <a:lumMod val="50000"/>
                  </a:schemeClr>
                </a:solidFill>
              </a:rPr>
              <a:t>فمه كل </a:t>
            </a:r>
            <a:r>
              <a:rPr lang="ar-IQ" dirty="0" smtClean="0">
                <a:solidFill>
                  <a:schemeClr val="tx2">
                    <a:lumMod val="50000"/>
                  </a:schemeClr>
                </a:solidFill>
              </a:rPr>
              <a:t>جنودها» </a:t>
            </a:r>
            <a:r>
              <a:rPr lang="ar-IQ" sz="2600" dirty="0" smtClean="0">
                <a:solidFill>
                  <a:schemeClr val="tx2">
                    <a:lumMod val="50000"/>
                  </a:schemeClr>
                </a:solidFill>
              </a:rPr>
              <a:t>مزمور 6:33</a:t>
            </a:r>
            <a:endParaRPr lang="en-GB" sz="2600" dirty="0" smtClean="0">
              <a:solidFill>
                <a:schemeClr val="tx2">
                  <a:lumMod val="50000"/>
                </a:schemeClr>
              </a:solidFill>
            </a:endParaRPr>
          </a:p>
          <a:p>
            <a:pPr algn="r" rtl="1">
              <a:buNone/>
            </a:pPr>
            <a:r>
              <a:rPr lang="ar-IQ" dirty="0">
                <a:solidFill>
                  <a:schemeClr val="tx2">
                    <a:lumMod val="50000"/>
                  </a:schemeClr>
                </a:solidFill>
              </a:rPr>
              <a:t>«إن </a:t>
            </a:r>
            <a:r>
              <a:rPr lang="ar-IQ" dirty="0" smtClean="0">
                <a:solidFill>
                  <a:schemeClr val="tx2">
                    <a:lumMod val="50000"/>
                  </a:schemeClr>
                </a:solidFill>
              </a:rPr>
              <a:t>جعل [الله] </a:t>
            </a:r>
            <a:r>
              <a:rPr lang="ar-IQ" dirty="0">
                <a:solidFill>
                  <a:schemeClr val="tx2">
                    <a:lumMod val="50000"/>
                  </a:schemeClr>
                </a:solidFill>
              </a:rPr>
              <a:t>عليه قلبه إن جمع إلى نفسه روحه ونسمته. يسلم الروح كل بشر جميعا ويعود الإنسان إلى التراب</a:t>
            </a:r>
            <a:r>
              <a:rPr lang="ar-IQ" dirty="0" smtClean="0">
                <a:solidFill>
                  <a:schemeClr val="tx2">
                    <a:lumMod val="50000"/>
                  </a:schemeClr>
                </a:solidFill>
              </a:rPr>
              <a:t>.» </a:t>
            </a:r>
            <a:r>
              <a:rPr lang="ar-IQ" sz="2600" dirty="0" smtClean="0">
                <a:solidFill>
                  <a:schemeClr val="tx2">
                    <a:lumMod val="50000"/>
                  </a:schemeClr>
                </a:solidFill>
              </a:rPr>
              <a:t>ايوب 14:34, 15</a:t>
            </a:r>
            <a:endParaRPr lang="en-GB" sz="2600" dirty="0">
              <a:solidFill>
                <a:schemeClr val="tx2">
                  <a:lumMod val="50000"/>
                </a:schemeClr>
              </a:solidFill>
            </a:endParaRPr>
          </a:p>
        </p:txBody>
      </p:sp>
      <p:pic>
        <p:nvPicPr>
          <p:cNvPr id="4" name="Picture 3" descr="earth sun.jpg"/>
          <p:cNvPicPr>
            <a:picLocks noChangeAspect="1"/>
          </p:cNvPicPr>
          <p:nvPr/>
        </p:nvPicPr>
        <p:blipFill>
          <a:blip r:embed="rId2" cstate="print"/>
          <a:stretch>
            <a:fillRect/>
          </a:stretch>
        </p:blipFill>
        <p:spPr>
          <a:xfrm>
            <a:off x="1835696" y="3861048"/>
            <a:ext cx="6026971" cy="3384376"/>
          </a:xfrm>
          <a:prstGeom prst="rect">
            <a:avLst/>
          </a:prstGeom>
          <a:effectLst>
            <a:softEdge rad="317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IQ" dirty="0" smtClean="0"/>
              <a:t>حالما تم الكتاب المقدس, انقطعت المواهب</a:t>
            </a:r>
            <a:endParaRPr lang="en-GB" dirty="0"/>
          </a:p>
        </p:txBody>
      </p:sp>
      <p:sp>
        <p:nvSpPr>
          <p:cNvPr id="3" name="Content Placeholder 2"/>
          <p:cNvSpPr>
            <a:spLocks noGrp="1"/>
          </p:cNvSpPr>
          <p:nvPr>
            <p:ph idx="1"/>
          </p:nvPr>
        </p:nvSpPr>
        <p:spPr/>
        <p:txBody>
          <a:bodyPr>
            <a:normAutofit/>
          </a:bodyPr>
          <a:lstStyle/>
          <a:p>
            <a:pPr algn="r" rtl="1">
              <a:buNone/>
            </a:pPr>
            <a:r>
              <a:rPr lang="ar-IQ" dirty="0"/>
              <a:t>يعلمنا 2 </a:t>
            </a:r>
            <a:r>
              <a:rPr lang="ar-IQ" dirty="0" err="1"/>
              <a:t>تيموثاوس</a:t>
            </a:r>
            <a:r>
              <a:rPr lang="ar-IQ" dirty="0"/>
              <a:t> 16:3, 17 ان الاستجابة لـ"كل الكتاب" تمكن انسان الله ان يكون "كاملا", تاما ناضجا, وعليه فحالما تم وحي كل الكتاب المقدس, لم يعد هناك اي حاجة للمواهب التي قامت </a:t>
            </a:r>
            <a:r>
              <a:rPr lang="ar-IQ" dirty="0" err="1"/>
              <a:t>باتمام</a:t>
            </a:r>
            <a:r>
              <a:rPr lang="ar-IQ" dirty="0"/>
              <a:t> عملها باقتياد الكنيسة الاولى حتى الانتهاء من كتابة وحي الله. فالمواهب كانت </a:t>
            </a:r>
            <a:r>
              <a:rPr lang="ar-IQ" dirty="0" err="1"/>
              <a:t>لاجل</a:t>
            </a:r>
            <a:r>
              <a:rPr lang="ar-IQ" dirty="0"/>
              <a:t> "تكميل [اي </a:t>
            </a:r>
            <a:r>
              <a:rPr lang="ar-IQ" dirty="0" err="1"/>
              <a:t>تاهيل</a:t>
            </a:r>
            <a:r>
              <a:rPr lang="ar-IQ" dirty="0"/>
              <a:t>]" الكنيسة الاولى, ولما اكتمل الكتاب المقدس انتهت المواهب.</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IQ" dirty="0" smtClean="0"/>
              <a:t>الادعاءات الحالية بامتلاك المواهب الروحية</a:t>
            </a:r>
            <a:endParaRPr lang="en-GB" dirty="0"/>
          </a:p>
        </p:txBody>
      </p:sp>
      <p:sp>
        <p:nvSpPr>
          <p:cNvPr id="3" name="Content Placeholder 2"/>
          <p:cNvSpPr>
            <a:spLocks noGrp="1"/>
          </p:cNvSpPr>
          <p:nvPr>
            <p:ph idx="1"/>
          </p:nvPr>
        </p:nvSpPr>
        <p:spPr/>
        <p:txBody>
          <a:bodyPr/>
          <a:lstStyle/>
          <a:p>
            <a:pPr algn="r" rtl="1"/>
            <a:r>
              <a:rPr lang="ar-IQ" dirty="0"/>
              <a:t>لا تتفق هذه الادعاءات مع ما قاله يسوع في ان من يمتلك تلك المواهب "يعمل اعظم منها" (يوحنا 12:14)-- وليس (ربما يعمل اعظم منها!)</a:t>
            </a:r>
          </a:p>
          <a:p>
            <a:pPr algn="r" rtl="1"/>
            <a:r>
              <a:rPr lang="ar-IQ" dirty="0"/>
              <a:t>لم تتطلب المعجزات الحقيقية ايمان من تماثلوا للشفاء-- </a:t>
            </a:r>
            <a:r>
              <a:rPr lang="ar-IQ" dirty="0" err="1"/>
              <a:t>كالاعمى</a:t>
            </a:r>
            <a:r>
              <a:rPr lang="ar-IQ" dirty="0"/>
              <a:t> في (يوحنا 9) </a:t>
            </a:r>
            <a:r>
              <a:rPr lang="ar-IQ" dirty="0" err="1"/>
              <a:t>وملخس</a:t>
            </a:r>
            <a:r>
              <a:rPr lang="ar-IQ" dirty="0"/>
              <a:t> في (لوقا 51:22)</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solidFill>
                  <a:schemeClr val="accent2">
                    <a:lumMod val="75000"/>
                  </a:schemeClr>
                </a:solidFill>
              </a:rPr>
              <a:t>ينتظرون الشفاء عبثا في احدى الاجتماعات الخمسينية</a:t>
            </a:r>
            <a:endParaRPr lang="en-GB" dirty="0">
              <a:solidFill>
                <a:schemeClr val="accent2">
                  <a:lumMod val="75000"/>
                </a:schemeClr>
              </a:solidFill>
            </a:endParaRPr>
          </a:p>
        </p:txBody>
      </p:sp>
      <p:pic>
        <p:nvPicPr>
          <p:cNvPr id="4" name="Content Placeholder 3" descr="wchairhealing.jpg"/>
          <p:cNvPicPr>
            <a:picLocks noGrp="1" noChangeAspect="1"/>
          </p:cNvPicPr>
          <p:nvPr>
            <p:ph idx="1"/>
          </p:nvPr>
        </p:nvPicPr>
        <p:blipFill>
          <a:blip r:embed="rId2" cstate="print"/>
          <a:stretch>
            <a:fillRect/>
          </a:stretch>
        </p:blipFill>
        <p:spPr>
          <a:xfrm>
            <a:off x="2411760" y="1772816"/>
            <a:ext cx="4256881" cy="4703334"/>
          </a:xfrm>
          <a:effectLst>
            <a:softEdge rad="1270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IQ" i="1" dirty="0" smtClean="0"/>
              <a:t>المناقشة 3: هل الروح القدس شخص؟</a:t>
            </a:r>
            <a:endParaRPr lang="en-GB" dirty="0"/>
          </a:p>
        </p:txBody>
      </p:sp>
      <p:sp>
        <p:nvSpPr>
          <p:cNvPr id="3" name="Content Placeholder 2"/>
          <p:cNvSpPr>
            <a:spLocks noGrp="1"/>
          </p:cNvSpPr>
          <p:nvPr>
            <p:ph idx="1"/>
          </p:nvPr>
        </p:nvSpPr>
        <p:spPr/>
        <p:txBody>
          <a:bodyPr/>
          <a:lstStyle/>
          <a:p>
            <a:pPr algn="r" rtl="1"/>
            <a:r>
              <a:rPr lang="ar-IQ" dirty="0"/>
              <a:t>روح الفرد قد تتضايق (اعمال 16:17), تنزعج (تكوين 8:41), او تتهلل (لوقا 21:10), وبالتالي فان (روحه), اي جوهره وباله وغرضه والتي تدفعه الى القيام </a:t>
            </a:r>
            <a:r>
              <a:rPr lang="ar-IQ" dirty="0" err="1"/>
              <a:t>باعماله</a:t>
            </a:r>
            <a:r>
              <a:rPr lang="ar-IQ" dirty="0"/>
              <a:t>, توصف احيانا كشخص مستقل, الا ان ذلك  ليس تعبيرا حرفيا </a:t>
            </a:r>
            <a:r>
              <a:rPr lang="ar-IQ" dirty="0" err="1"/>
              <a:t>بالتاكيد</a:t>
            </a:r>
            <a:r>
              <a:rPr lang="ar-IQ" dirty="0"/>
              <a:t>. وبالمثل يمكن وصف روح الله</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b="1" dirty="0" smtClean="0">
                <a:solidFill>
                  <a:schemeClr val="tx2">
                    <a:lumMod val="75000"/>
                  </a:schemeClr>
                </a:solidFill>
              </a:rPr>
              <a:t>التجسيد</a:t>
            </a:r>
            <a:endParaRPr lang="en-GB" b="1" dirty="0">
              <a:solidFill>
                <a:schemeClr val="tx2">
                  <a:lumMod val="75000"/>
                </a:schemeClr>
              </a:solidFill>
            </a:endParaRPr>
          </a:p>
        </p:txBody>
      </p:sp>
      <p:sp>
        <p:nvSpPr>
          <p:cNvPr id="3" name="Content Placeholder 2"/>
          <p:cNvSpPr>
            <a:spLocks noGrp="1"/>
          </p:cNvSpPr>
          <p:nvPr>
            <p:ph idx="1"/>
          </p:nvPr>
        </p:nvSpPr>
        <p:spPr>
          <a:xfrm>
            <a:off x="179512" y="1268760"/>
            <a:ext cx="4680520" cy="5328592"/>
          </a:xfrm>
        </p:spPr>
        <p:txBody>
          <a:bodyPr>
            <a:normAutofit/>
          </a:bodyPr>
          <a:lstStyle/>
          <a:p>
            <a:pPr algn="r" rtl="1">
              <a:buNone/>
            </a:pPr>
            <a:r>
              <a:rPr lang="ar-IQ" dirty="0"/>
              <a:t>غالبا ما يستخدم الكتاب المقدس لغة تجسيدية عندما يتحدث عن امور مجردة, فمثلا يشار الى الحكمة </a:t>
            </a:r>
            <a:r>
              <a:rPr lang="ar-IQ" dirty="0" err="1"/>
              <a:t>كامراة</a:t>
            </a:r>
            <a:r>
              <a:rPr lang="ar-IQ" dirty="0"/>
              <a:t> في (امثال 1:9), وذلك ليوضح لنا ما سيكون عليه الشخص الذي يمتلك الحكمة في الحياة العملية. فالحكمة لا يمكن ان تتواجد الا في تفكير الشخص ولذلك تطلب ابتكار التجسيد لهذا الغرض</a:t>
            </a:r>
            <a:endParaRPr lang="en-GB" dirty="0"/>
          </a:p>
        </p:txBody>
      </p:sp>
      <p:pic>
        <p:nvPicPr>
          <p:cNvPr id="4" name="Picture 3" descr="wisdom-reid-highsmith.jpg"/>
          <p:cNvPicPr>
            <a:picLocks noChangeAspect="1"/>
          </p:cNvPicPr>
          <p:nvPr/>
        </p:nvPicPr>
        <p:blipFill>
          <a:blip r:embed="rId2" cstate="print"/>
          <a:stretch>
            <a:fillRect/>
          </a:stretch>
        </p:blipFill>
        <p:spPr>
          <a:xfrm>
            <a:off x="4788024" y="2060848"/>
            <a:ext cx="3799304" cy="3890228"/>
          </a:xfrm>
          <a:prstGeom prst="ellipse">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a:bodyPr>
          <a:lstStyle/>
          <a:p>
            <a:pPr algn="r" rtl="1">
              <a:buNone/>
            </a:pPr>
            <a:r>
              <a:rPr lang="ar-IQ" dirty="0"/>
              <a:t>يفتتح بولس رسائله بنصوص ترحيبيه </a:t>
            </a:r>
            <a:r>
              <a:rPr lang="ar-IQ" dirty="0" err="1"/>
              <a:t>تشيرالى</a:t>
            </a:r>
            <a:r>
              <a:rPr lang="ar-IQ" dirty="0"/>
              <a:t> الله والى يسوع, الا انها لا تشير الى الروح القدس (رومية 7:1, 1 </a:t>
            </a:r>
            <a:r>
              <a:rPr lang="ar-IQ" dirty="0" err="1"/>
              <a:t>كورنثوس</a:t>
            </a:r>
            <a:r>
              <a:rPr lang="ar-IQ" dirty="0"/>
              <a:t> 3:1, 2 </a:t>
            </a:r>
            <a:r>
              <a:rPr lang="ar-IQ" dirty="0" err="1"/>
              <a:t>كورنثوس</a:t>
            </a:r>
            <a:r>
              <a:rPr lang="ar-IQ" dirty="0"/>
              <a:t> 2:1, </a:t>
            </a:r>
            <a:r>
              <a:rPr lang="ar-IQ" dirty="0" err="1"/>
              <a:t>غلاطية</a:t>
            </a:r>
            <a:r>
              <a:rPr lang="ar-IQ" dirty="0"/>
              <a:t> 3:1, </a:t>
            </a:r>
            <a:r>
              <a:rPr lang="ar-IQ" dirty="0" err="1"/>
              <a:t>افسس</a:t>
            </a:r>
            <a:r>
              <a:rPr lang="ar-IQ" dirty="0"/>
              <a:t> 2:1, فيلبي 2:1, </a:t>
            </a:r>
            <a:r>
              <a:rPr lang="ar-IQ" dirty="0" err="1"/>
              <a:t>كولوسي</a:t>
            </a:r>
            <a:r>
              <a:rPr lang="ar-IQ" dirty="0"/>
              <a:t> 2:1, 1 </a:t>
            </a:r>
            <a:r>
              <a:rPr lang="ar-IQ" dirty="0" err="1"/>
              <a:t>تسالونيكي</a:t>
            </a:r>
            <a:r>
              <a:rPr lang="ar-IQ" dirty="0"/>
              <a:t> 1:1, 2 </a:t>
            </a:r>
            <a:r>
              <a:rPr lang="ar-IQ" dirty="0" err="1"/>
              <a:t>تسالونيكي</a:t>
            </a:r>
            <a:r>
              <a:rPr lang="ar-IQ" dirty="0"/>
              <a:t> 2:1, 1 </a:t>
            </a:r>
            <a:r>
              <a:rPr lang="ar-IQ" dirty="0" err="1"/>
              <a:t>تيموثاوس</a:t>
            </a:r>
            <a:r>
              <a:rPr lang="ar-IQ" dirty="0"/>
              <a:t> 2:1, 2 </a:t>
            </a:r>
            <a:r>
              <a:rPr lang="ar-IQ" dirty="0" err="1"/>
              <a:t>تيموثاوس</a:t>
            </a:r>
            <a:r>
              <a:rPr lang="ar-IQ" dirty="0"/>
              <a:t> 2:1, </a:t>
            </a:r>
            <a:r>
              <a:rPr lang="ar-IQ" dirty="0" err="1"/>
              <a:t>تيطس</a:t>
            </a:r>
            <a:r>
              <a:rPr lang="ar-IQ" dirty="0"/>
              <a:t> 4:1, فليمون 3), الامر الذي يثير الاستغراب اذا ما اعتبرنا ان الروح القدس احد اشخاص الله, كما يفترض مذهب (الثالوث) خطأً. وبحسب (اعمال 17:2, 18) فان بعضا من الروح القدس قد انسكب على الناس, ونفس التعبير اليوناني قد استخدم في (</a:t>
            </a:r>
            <a:r>
              <a:rPr lang="ar-IQ" dirty="0" err="1"/>
              <a:t>مرقس</a:t>
            </a:r>
            <a:r>
              <a:rPr lang="ar-IQ" dirty="0"/>
              <a:t> 2:12, لوقا 13:6, يوحنا 10:21, اعمال 2:5), فكيف يمكن نوال بعضا من شخص؟ "انه [الله] قد اعطانا </a:t>
            </a:r>
            <a:r>
              <a:rPr lang="ar-IQ" i="1" dirty="0"/>
              <a:t>من</a:t>
            </a:r>
            <a:r>
              <a:rPr lang="ar-IQ" dirty="0"/>
              <a:t> روحه" (1 يوحنا 13:4), ليس لذلك اي معنى لو كان الروح القدس شخصا.</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IQ" b="1" i="1" dirty="0" smtClean="0"/>
              <a:t>المناقشة 4: مبدا التجسيد</a:t>
            </a:r>
            <a:endParaRPr lang="en-GB" dirty="0"/>
          </a:p>
        </p:txBody>
      </p:sp>
      <p:sp>
        <p:nvSpPr>
          <p:cNvPr id="3" name="Content Placeholder 2"/>
          <p:cNvSpPr>
            <a:spLocks noGrp="1"/>
          </p:cNvSpPr>
          <p:nvPr>
            <p:ph idx="1"/>
          </p:nvPr>
        </p:nvSpPr>
        <p:spPr>
          <a:xfrm>
            <a:off x="179512" y="1600200"/>
            <a:ext cx="6336704" cy="4997152"/>
          </a:xfrm>
        </p:spPr>
        <p:txBody>
          <a:bodyPr>
            <a:normAutofit fontScale="85000" lnSpcReduction="10000"/>
          </a:bodyPr>
          <a:lstStyle/>
          <a:p>
            <a:pPr algn="r" rtl="1"/>
            <a:r>
              <a:rPr lang="ar-IQ" b="1" cap="small" dirty="0"/>
              <a:t>تجسيد الحكمة:</a:t>
            </a:r>
            <a:r>
              <a:rPr lang="ar-IQ" cap="small" dirty="0"/>
              <a:t>  "الحكمة بنت بيتها. نحتت أعمدتها السبعة" (امثال 1:9)</a:t>
            </a:r>
          </a:p>
          <a:p>
            <a:pPr algn="r" rtl="1"/>
            <a:r>
              <a:rPr lang="ar-IQ" b="1" cap="small" dirty="0"/>
              <a:t>تجسيد الغنى:</a:t>
            </a:r>
            <a:r>
              <a:rPr lang="ar-IQ" cap="small" dirty="0"/>
              <a:t> "لا يقدر أحد أن يخدم </a:t>
            </a:r>
            <a:r>
              <a:rPr lang="ar-IQ" i="1" cap="small" dirty="0"/>
              <a:t>سيدين</a:t>
            </a:r>
            <a:r>
              <a:rPr lang="ar-IQ" cap="small" dirty="0"/>
              <a:t> لأنه إما أن يبغض الواحد ويحب الآخر أو يلازم الواحد ويحتقر الآخر. لا تقدرون أن تخدموا الله والمال" (متى 24:6)</a:t>
            </a:r>
          </a:p>
          <a:p>
            <a:pPr algn="r" rtl="1"/>
            <a:r>
              <a:rPr lang="ar-IQ" b="1" cap="small" dirty="0"/>
              <a:t>تجسيد الخطية:</a:t>
            </a:r>
            <a:r>
              <a:rPr lang="ar-IQ" cap="small" dirty="0"/>
              <a:t> "كل من يعمل الخطية هو عبد للخطية" (يوحنا 34:8), "</a:t>
            </a:r>
            <a:r>
              <a:rPr lang="ar-IQ" i="1" cap="small" dirty="0"/>
              <a:t>ملكت</a:t>
            </a:r>
            <a:r>
              <a:rPr lang="ar-IQ" cap="small" dirty="0"/>
              <a:t> الخطية في الموت" (رومية 21:5)</a:t>
            </a:r>
          </a:p>
          <a:p>
            <a:pPr algn="r" rtl="1"/>
            <a:r>
              <a:rPr lang="ar-IQ" b="1" cap="small" dirty="0"/>
              <a:t>تجسيد الموت:</a:t>
            </a:r>
            <a:r>
              <a:rPr lang="ar-IQ" cap="small" dirty="0"/>
              <a:t> " فنظرت وإذا فرس أخضر، والجالس عليه اسمه الموت" (رؤيا 8:6)</a:t>
            </a:r>
          </a:p>
          <a:p>
            <a:pPr algn="r" rtl="1"/>
            <a:r>
              <a:rPr lang="ar-IQ" b="1" cap="small" dirty="0"/>
              <a:t>تجسيد امة </a:t>
            </a:r>
            <a:r>
              <a:rPr lang="ar-IQ" b="1" cap="small" dirty="0" smtClean="0"/>
              <a:t>اسرائيل:</a:t>
            </a:r>
            <a:r>
              <a:rPr lang="ar-IQ" cap="small" dirty="0" smtClean="0"/>
              <a:t> </a:t>
            </a:r>
            <a:r>
              <a:rPr lang="ar-IQ" cap="small" dirty="0"/>
              <a:t>"سأبنيك بعد فتبنين </a:t>
            </a:r>
            <a:r>
              <a:rPr lang="ar-IQ" i="1" cap="small" dirty="0"/>
              <a:t>يا عذراء إسرائيل</a:t>
            </a:r>
            <a:r>
              <a:rPr lang="ar-IQ" cap="small" dirty="0"/>
              <a:t>. تتزينين..." (ارمياء 4:31)</a:t>
            </a:r>
            <a:endParaRPr lang="en-GB" dirty="0"/>
          </a:p>
        </p:txBody>
      </p:sp>
      <p:pic>
        <p:nvPicPr>
          <p:cNvPr id="4" name="Picture 3" descr="death.jpg"/>
          <p:cNvPicPr>
            <a:picLocks noChangeAspect="1"/>
          </p:cNvPicPr>
          <p:nvPr/>
        </p:nvPicPr>
        <p:blipFill>
          <a:blip r:embed="rId2" cstate="print"/>
          <a:stretch>
            <a:fillRect/>
          </a:stretch>
        </p:blipFill>
        <p:spPr>
          <a:xfrm>
            <a:off x="6300192" y="2237243"/>
            <a:ext cx="2843808" cy="3252605"/>
          </a:xfrm>
          <a:prstGeom prst="rect">
            <a:avLst/>
          </a:prstGeom>
          <a:effectLst>
            <a:softEdge rad="1270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dirty="0" smtClean="0"/>
              <a:t>الدرس 2: اسئلة</a:t>
            </a:r>
            <a:endParaRPr lang="en-GB" dirty="0"/>
          </a:p>
        </p:txBody>
      </p:sp>
      <p:sp>
        <p:nvSpPr>
          <p:cNvPr id="3" name="Content Placeholder 2"/>
          <p:cNvSpPr>
            <a:spLocks noGrp="1"/>
          </p:cNvSpPr>
          <p:nvPr>
            <p:ph sz="half" idx="1"/>
          </p:nvPr>
        </p:nvSpPr>
        <p:spPr>
          <a:xfrm>
            <a:off x="457200" y="1196752"/>
            <a:ext cx="4038600" cy="5661248"/>
          </a:xfrm>
        </p:spPr>
        <p:txBody>
          <a:bodyPr>
            <a:normAutofit/>
          </a:bodyPr>
          <a:lstStyle/>
          <a:p>
            <a:pPr algn="r" rtl="1"/>
            <a:r>
              <a:rPr lang="ar-IQ" sz="1400" dirty="0" smtClean="0"/>
              <a:t>4. لأ</a:t>
            </a:r>
            <a:r>
              <a:rPr lang="ar-IQ" sz="1400" dirty="0" smtClean="0"/>
              <a:t>ي من الاسباب التالية اعطيت مواهب الروح القدس؟</a:t>
            </a:r>
          </a:p>
          <a:p>
            <a:pPr algn="r" rtl="1"/>
            <a:r>
              <a:rPr lang="ar-IQ" sz="1400" dirty="0" smtClean="0"/>
              <a:t>لدعم التبشير الكلامي </a:t>
            </a:r>
            <a:r>
              <a:rPr lang="ar-IQ" sz="1400" dirty="0" err="1" smtClean="0"/>
              <a:t>بالانجيل</a:t>
            </a:r>
            <a:endParaRPr lang="ar-IQ" sz="1400" dirty="0" smtClean="0"/>
          </a:p>
          <a:p>
            <a:pPr algn="r" rtl="1"/>
            <a:r>
              <a:rPr lang="ar-IQ" sz="1400" dirty="0" smtClean="0"/>
              <a:t>لتشييد الكنيسة الاولى</a:t>
            </a:r>
          </a:p>
          <a:p>
            <a:pPr algn="r" rtl="1"/>
            <a:r>
              <a:rPr lang="ar-IQ" sz="1400" dirty="0" err="1" smtClean="0"/>
              <a:t>لاجبار</a:t>
            </a:r>
            <a:r>
              <a:rPr lang="ar-IQ" sz="1400" dirty="0" smtClean="0"/>
              <a:t> الناس على البر</a:t>
            </a:r>
          </a:p>
          <a:p>
            <a:pPr algn="r" rtl="1"/>
            <a:r>
              <a:rPr lang="ar-IQ" sz="1400" dirty="0" err="1" smtClean="0"/>
              <a:t>لانقاذ</a:t>
            </a:r>
            <a:r>
              <a:rPr lang="ar-IQ" sz="1400" dirty="0" smtClean="0"/>
              <a:t> الرسل من الصعوبات الشخصية</a:t>
            </a:r>
          </a:p>
          <a:p>
            <a:pPr algn="r" rtl="1"/>
            <a:endParaRPr lang="ar-IQ" sz="1400" dirty="0" smtClean="0"/>
          </a:p>
          <a:p>
            <a:pPr algn="r" rtl="1"/>
            <a:r>
              <a:rPr lang="ar-IQ" sz="1400" dirty="0" smtClean="0"/>
              <a:t>5. </a:t>
            </a:r>
            <a:r>
              <a:rPr lang="ar-IQ" sz="1400" dirty="0" smtClean="0"/>
              <a:t>من اين يمكننا ان نتعلم الحق الالهي؟</a:t>
            </a:r>
          </a:p>
          <a:p>
            <a:pPr algn="r" rtl="1"/>
            <a:r>
              <a:rPr lang="ar-IQ" sz="1400" dirty="0" smtClean="0"/>
              <a:t>من الروح القدس حينما يخبرنا مباشرة</a:t>
            </a:r>
          </a:p>
          <a:p>
            <a:pPr algn="r" rtl="1"/>
            <a:r>
              <a:rPr lang="ar-IQ" sz="1400" dirty="0" smtClean="0"/>
              <a:t>من الكتاب المقدس وحده</a:t>
            </a:r>
          </a:p>
          <a:p>
            <a:pPr algn="r" rtl="1"/>
            <a:r>
              <a:rPr lang="ar-IQ" sz="1400" dirty="0" smtClean="0"/>
              <a:t>من رجال الدين والقساوسة</a:t>
            </a:r>
          </a:p>
          <a:p>
            <a:pPr algn="r" rtl="1"/>
            <a:endParaRPr lang="ar-IQ" sz="1400" dirty="0" smtClean="0"/>
          </a:p>
          <a:p>
            <a:pPr algn="r" rtl="1"/>
            <a:r>
              <a:rPr lang="ar-IQ" sz="1400" dirty="0" smtClean="0"/>
              <a:t>6. عدد المواهب الروحية التي اعطيت في القرن الاول الميلادي</a:t>
            </a:r>
          </a:p>
          <a:p>
            <a:pPr algn="r" rtl="1"/>
            <a:endParaRPr lang="ar-IQ" sz="1400" dirty="0" smtClean="0"/>
          </a:p>
          <a:p>
            <a:pPr algn="r" rtl="1"/>
            <a:r>
              <a:rPr lang="ar-IQ" sz="1400" dirty="0" smtClean="0"/>
              <a:t>7. </a:t>
            </a:r>
            <a:r>
              <a:rPr lang="ar-IQ" sz="1400" dirty="0" smtClean="0"/>
              <a:t>متى انقطعت المواهب الروحية؟ هل يمكننا الحصول عليها الان؟</a:t>
            </a:r>
          </a:p>
          <a:p>
            <a:pPr algn="r" rtl="1"/>
            <a:endParaRPr lang="ar-IQ" sz="1400" dirty="0" smtClean="0"/>
          </a:p>
          <a:p>
            <a:pPr algn="r" rtl="1"/>
            <a:r>
              <a:rPr lang="ar-IQ" sz="1400" dirty="0" smtClean="0"/>
              <a:t>8. كيف يمكن للروح القدس ان يعمل في حياتنا اليوم؟</a:t>
            </a:r>
            <a:endParaRPr lang="en-GB" sz="1400" dirty="0"/>
          </a:p>
        </p:txBody>
      </p:sp>
      <p:sp>
        <p:nvSpPr>
          <p:cNvPr id="4" name="Content Placeholder 3"/>
          <p:cNvSpPr>
            <a:spLocks noGrp="1"/>
          </p:cNvSpPr>
          <p:nvPr>
            <p:ph sz="half" idx="2"/>
          </p:nvPr>
        </p:nvSpPr>
        <p:spPr>
          <a:xfrm>
            <a:off x="4648200" y="1196752"/>
            <a:ext cx="4038600" cy="4896544"/>
          </a:xfrm>
        </p:spPr>
        <p:txBody>
          <a:bodyPr>
            <a:noAutofit/>
          </a:bodyPr>
          <a:lstStyle/>
          <a:p>
            <a:pPr algn="r" rtl="1"/>
            <a:r>
              <a:rPr lang="ar-IQ" sz="1400" dirty="0" smtClean="0"/>
              <a:t>1. ما الذي تعنيه كلمة (روح)؟</a:t>
            </a:r>
          </a:p>
          <a:p>
            <a:pPr algn="r" rtl="1"/>
            <a:r>
              <a:rPr lang="ar-IQ" sz="1400" dirty="0" smtClean="0"/>
              <a:t>قوة</a:t>
            </a:r>
          </a:p>
          <a:p>
            <a:pPr algn="r" rtl="1"/>
            <a:r>
              <a:rPr lang="ar-IQ" sz="1400" dirty="0" smtClean="0"/>
              <a:t>مقدس</a:t>
            </a:r>
          </a:p>
          <a:p>
            <a:pPr algn="r" rtl="1"/>
            <a:r>
              <a:rPr lang="ar-IQ" sz="1400" dirty="0" smtClean="0"/>
              <a:t>شبح</a:t>
            </a:r>
          </a:p>
          <a:p>
            <a:pPr algn="r" rtl="1"/>
            <a:r>
              <a:rPr lang="ar-IQ" sz="1400" dirty="0" smtClean="0"/>
              <a:t>تراب</a:t>
            </a:r>
          </a:p>
          <a:p>
            <a:pPr algn="r" rtl="1"/>
            <a:endParaRPr lang="ar-IQ" sz="1400" dirty="0"/>
          </a:p>
          <a:p>
            <a:pPr algn="r" rtl="1"/>
            <a:r>
              <a:rPr lang="ar-IQ" sz="1400" dirty="0" smtClean="0"/>
              <a:t>2. ما هو الروح القدس؟</a:t>
            </a:r>
          </a:p>
          <a:p>
            <a:pPr algn="r" rtl="1"/>
            <a:r>
              <a:rPr lang="ar-IQ" sz="1400" dirty="0" smtClean="0"/>
              <a:t>شخص</a:t>
            </a:r>
          </a:p>
          <a:p>
            <a:pPr algn="r" rtl="1"/>
            <a:r>
              <a:rPr lang="ar-IQ" sz="1400" dirty="0" smtClean="0"/>
              <a:t>قوة الله</a:t>
            </a:r>
          </a:p>
          <a:p>
            <a:pPr algn="r" rtl="1"/>
            <a:r>
              <a:rPr lang="ar-IQ" sz="1400" dirty="0" smtClean="0"/>
              <a:t>جزء من الثالوث</a:t>
            </a:r>
          </a:p>
          <a:p>
            <a:pPr algn="r" rtl="1"/>
            <a:endParaRPr lang="ar-IQ" sz="1400" dirty="0"/>
          </a:p>
          <a:p>
            <a:pPr algn="r" rtl="1"/>
            <a:r>
              <a:rPr lang="ar-IQ" sz="1400" dirty="0" smtClean="0"/>
              <a:t>3. كيف كتب الكتاب المقدس؟</a:t>
            </a:r>
          </a:p>
          <a:p>
            <a:pPr algn="r" rtl="1"/>
            <a:r>
              <a:rPr lang="ar-IQ" sz="1400" dirty="0" smtClean="0"/>
              <a:t>اناس كتبوا افكارهم الخاصة</a:t>
            </a:r>
          </a:p>
          <a:p>
            <a:pPr algn="r" rtl="1"/>
            <a:r>
              <a:rPr lang="ar-IQ" sz="1400" dirty="0" smtClean="0"/>
              <a:t>اناس كتبوا ما اعتقدوا ان الله يفكر به</a:t>
            </a:r>
          </a:p>
          <a:p>
            <a:pPr algn="r" rtl="1"/>
            <a:r>
              <a:rPr lang="ar-IQ" sz="1400" dirty="0" smtClean="0"/>
              <a:t>اناس اوحي اليهم من قبل روح الله</a:t>
            </a:r>
          </a:p>
          <a:p>
            <a:pPr algn="r" rtl="1"/>
            <a:r>
              <a:rPr lang="ar-IQ" sz="1400" dirty="0" smtClean="0"/>
              <a:t>بعضه موحى به والبعض الاخر غير موحى به</a:t>
            </a:r>
            <a:endParaRPr lang="en-GB"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pic>
        <p:nvPicPr>
          <p:cNvPr id="5" name="Picture 4" descr="ocean.jpg"/>
          <p:cNvPicPr>
            <a:picLocks noChangeAspect="1"/>
          </p:cNvPicPr>
          <p:nvPr/>
        </p:nvPicPr>
        <p:blipFill>
          <a:blip r:embed="rId2" cstate="print"/>
          <a:stretch>
            <a:fillRect/>
          </a:stretch>
        </p:blipFill>
        <p:spPr>
          <a:xfrm>
            <a:off x="0" y="3501008"/>
            <a:ext cx="8964488" cy="4464495"/>
          </a:xfrm>
          <a:prstGeom prst="rect">
            <a:avLst/>
          </a:prstGeom>
          <a:effectLst>
            <a:softEdge rad="317500"/>
          </a:effectLst>
        </p:spPr>
      </p:pic>
      <p:sp>
        <p:nvSpPr>
          <p:cNvPr id="2" name="Title 1"/>
          <p:cNvSpPr>
            <a:spLocks noGrp="1"/>
          </p:cNvSpPr>
          <p:nvPr>
            <p:ph type="title"/>
          </p:nvPr>
        </p:nvSpPr>
        <p:spPr>
          <a:xfrm>
            <a:off x="179512" y="274638"/>
            <a:ext cx="8784976" cy="2146250"/>
          </a:xfrm>
        </p:spPr>
        <p:txBody>
          <a:bodyPr>
            <a:normAutofit/>
          </a:bodyPr>
          <a:lstStyle/>
          <a:p>
            <a:pPr rtl="1"/>
            <a:r>
              <a:rPr lang="ar-IQ" sz="3200" b="1" dirty="0" smtClean="0">
                <a:solidFill>
                  <a:schemeClr val="tx2">
                    <a:lumMod val="75000"/>
                  </a:schemeClr>
                </a:solidFill>
              </a:rPr>
              <a:t>روح الله هي ما يتواجد بها الله في كل مكان, رغم انه موجود شخصيا في السماء</a:t>
            </a:r>
            <a:endParaRPr lang="en-GB" sz="3200" dirty="0"/>
          </a:p>
        </p:txBody>
      </p:sp>
      <p:sp>
        <p:nvSpPr>
          <p:cNvPr id="3" name="Content Placeholder 2"/>
          <p:cNvSpPr>
            <a:spLocks noGrp="1"/>
          </p:cNvSpPr>
          <p:nvPr>
            <p:ph idx="1"/>
          </p:nvPr>
        </p:nvSpPr>
        <p:spPr>
          <a:xfrm>
            <a:off x="323528" y="1916832"/>
            <a:ext cx="8568952" cy="1872208"/>
          </a:xfrm>
        </p:spPr>
        <p:txBody>
          <a:bodyPr>
            <a:normAutofit/>
          </a:bodyPr>
          <a:lstStyle/>
          <a:p>
            <a:pPr algn="r" rtl="1">
              <a:buNone/>
            </a:pPr>
            <a:r>
              <a:rPr lang="ar-IQ" sz="2400" i="1" dirty="0"/>
              <a:t>«أنت عرفت جلوسي وقيامي. فهمت فكري من بعيد. أين أذهب من روحك ومن وجهك أين أهرب؟ إن ... سكنت في أقاصي البحر فهناك أيضا ... تمسكني يمينك [اي بروحك</a:t>
            </a:r>
            <a:r>
              <a:rPr lang="ar-IQ" sz="2400" i="1" dirty="0" smtClean="0"/>
              <a:t>]» </a:t>
            </a:r>
            <a:r>
              <a:rPr lang="ar-IQ" sz="2000" dirty="0" smtClean="0"/>
              <a:t>مزمور 2:139, 7, 9, 10</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IQ" b="1" dirty="0" smtClean="0">
                <a:solidFill>
                  <a:schemeClr val="accent2">
                    <a:lumMod val="75000"/>
                  </a:schemeClr>
                </a:solidFill>
                <a:effectLst>
                  <a:glow rad="101600">
                    <a:srgbClr val="FFC000">
                      <a:alpha val="60000"/>
                    </a:srgbClr>
                  </a:glow>
                </a:effectLst>
              </a:rPr>
              <a:t>يمكن وصف روح الله كما يلي</a:t>
            </a:r>
            <a:endParaRPr lang="en-GB" dirty="0"/>
          </a:p>
        </p:txBody>
      </p:sp>
      <p:sp>
        <p:nvSpPr>
          <p:cNvPr id="3" name="Content Placeholder 2"/>
          <p:cNvSpPr>
            <a:spLocks noGrp="1"/>
          </p:cNvSpPr>
          <p:nvPr>
            <p:ph idx="1"/>
          </p:nvPr>
        </p:nvSpPr>
        <p:spPr>
          <a:xfrm>
            <a:off x="1115616" y="1600200"/>
            <a:ext cx="7571184" cy="4525963"/>
          </a:xfrm>
        </p:spPr>
        <p:txBody>
          <a:bodyPr/>
          <a:lstStyle/>
          <a:p>
            <a:pPr lvl="0" rtl="1">
              <a:lnSpc>
                <a:spcPct val="200000"/>
              </a:lnSpc>
              <a:buNone/>
            </a:pPr>
            <a:r>
              <a:rPr lang="ar-IQ" b="1" dirty="0" smtClean="0">
                <a:solidFill>
                  <a:schemeClr val="accent2">
                    <a:lumMod val="75000"/>
                  </a:schemeClr>
                </a:solidFill>
              </a:rPr>
              <a:t>نَفَسه</a:t>
            </a:r>
          </a:p>
          <a:p>
            <a:pPr lvl="0" rtl="1">
              <a:lnSpc>
                <a:spcPct val="200000"/>
              </a:lnSpc>
              <a:buNone/>
            </a:pPr>
            <a:r>
              <a:rPr lang="ar-IQ" b="1" dirty="0" smtClean="0">
                <a:solidFill>
                  <a:schemeClr val="accent2">
                    <a:lumMod val="75000"/>
                  </a:schemeClr>
                </a:solidFill>
              </a:rPr>
              <a:t>كلمته</a:t>
            </a:r>
          </a:p>
          <a:p>
            <a:pPr lvl="0" rtl="1">
              <a:lnSpc>
                <a:spcPct val="200000"/>
              </a:lnSpc>
              <a:buNone/>
            </a:pPr>
            <a:r>
              <a:rPr lang="ar-IQ" b="1" dirty="0" smtClean="0">
                <a:solidFill>
                  <a:schemeClr val="accent2">
                    <a:lumMod val="75000"/>
                  </a:schemeClr>
                </a:solidFill>
              </a:rPr>
              <a:t>اصبعه</a:t>
            </a:r>
          </a:p>
          <a:p>
            <a:pPr lvl="0" rtl="1">
              <a:lnSpc>
                <a:spcPct val="200000"/>
              </a:lnSpc>
              <a:buNone/>
            </a:pPr>
            <a:r>
              <a:rPr lang="ar-IQ" b="1" dirty="0" smtClean="0">
                <a:solidFill>
                  <a:schemeClr val="accent2">
                    <a:lumMod val="75000"/>
                  </a:schemeClr>
                </a:solidFill>
              </a:rPr>
              <a:t>يده</a:t>
            </a:r>
            <a:endParaRPr lang="en-GB" dirty="0"/>
          </a:p>
        </p:txBody>
      </p:sp>
      <p:pic>
        <p:nvPicPr>
          <p:cNvPr id="6" name="Picture 5" descr="bible-reading.jpg"/>
          <p:cNvPicPr>
            <a:picLocks noChangeAspect="1"/>
          </p:cNvPicPr>
          <p:nvPr/>
        </p:nvPicPr>
        <p:blipFill>
          <a:blip r:embed="rId2" cstate="print"/>
          <a:stretch>
            <a:fillRect/>
          </a:stretch>
        </p:blipFill>
        <p:spPr>
          <a:xfrm>
            <a:off x="3779912" y="1052736"/>
            <a:ext cx="3823072" cy="2546166"/>
          </a:xfrm>
          <a:prstGeom prst="rect">
            <a:avLst/>
          </a:prstGeom>
          <a:effectLst>
            <a:softEdge rad="127000"/>
          </a:effectLst>
        </p:spPr>
      </p:pic>
      <p:pic>
        <p:nvPicPr>
          <p:cNvPr id="7" name="Picture 6" descr="finger-of-God-300x176.jpg"/>
          <p:cNvPicPr>
            <a:picLocks noChangeAspect="1"/>
          </p:cNvPicPr>
          <p:nvPr/>
        </p:nvPicPr>
        <p:blipFill>
          <a:blip r:embed="rId3" cstate="print"/>
          <a:stretch>
            <a:fillRect/>
          </a:stretch>
        </p:blipFill>
        <p:spPr>
          <a:xfrm>
            <a:off x="3707904" y="4077072"/>
            <a:ext cx="3962168" cy="2324472"/>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b="1" dirty="0" smtClean="0">
                <a:solidFill>
                  <a:schemeClr val="accent2">
                    <a:lumMod val="50000"/>
                  </a:schemeClr>
                </a:solidFill>
              </a:rPr>
              <a:t>الروح القدس</a:t>
            </a:r>
            <a:endParaRPr lang="en-GB" b="1" dirty="0">
              <a:solidFill>
                <a:schemeClr val="accent2">
                  <a:lumMod val="50000"/>
                </a:schemeClr>
              </a:solidFill>
            </a:endParaRPr>
          </a:p>
        </p:txBody>
      </p:sp>
      <p:sp>
        <p:nvSpPr>
          <p:cNvPr id="3" name="Content Placeholder 2"/>
          <p:cNvSpPr>
            <a:spLocks noGrp="1"/>
          </p:cNvSpPr>
          <p:nvPr>
            <p:ph idx="1"/>
          </p:nvPr>
        </p:nvSpPr>
        <p:spPr/>
        <p:txBody>
          <a:bodyPr/>
          <a:lstStyle/>
          <a:p>
            <a:pPr algn="ctr" rtl="1">
              <a:buNone/>
            </a:pPr>
            <a:r>
              <a:rPr lang="ar-IQ" dirty="0" smtClean="0">
                <a:solidFill>
                  <a:schemeClr val="accent2">
                    <a:lumMod val="50000"/>
                  </a:schemeClr>
                </a:solidFill>
              </a:rPr>
              <a:t>هو قوة الله التي تحقق اشياء معينة مدّ قداسته</a:t>
            </a:r>
            <a:endParaRPr lang="en-GB" dirty="0">
              <a:solidFill>
                <a:schemeClr val="accent2">
                  <a:lumMod val="50000"/>
                </a:schemeClr>
              </a:solidFill>
            </a:endParaRPr>
          </a:p>
        </p:txBody>
      </p:sp>
      <p:pic>
        <p:nvPicPr>
          <p:cNvPr id="4" name="Picture 3" descr="elijah fire heaven.jpg"/>
          <p:cNvPicPr>
            <a:picLocks noChangeAspect="1"/>
          </p:cNvPicPr>
          <p:nvPr/>
        </p:nvPicPr>
        <p:blipFill>
          <a:blip r:embed="rId2" cstate="print"/>
          <a:stretch>
            <a:fillRect/>
          </a:stretch>
        </p:blipFill>
        <p:spPr>
          <a:xfrm>
            <a:off x="2267744" y="2852936"/>
            <a:ext cx="4721578" cy="3538339"/>
          </a:xfrm>
          <a:prstGeom prst="rect">
            <a:avLst/>
          </a:prstGeom>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IQ" b="1" dirty="0" smtClean="0">
                <a:solidFill>
                  <a:schemeClr val="tx2">
                    <a:lumMod val="50000"/>
                  </a:schemeClr>
                </a:solidFill>
              </a:rPr>
              <a:t>الروح القدس هو قوة الله</a:t>
            </a:r>
            <a:endParaRPr lang="en-GB" b="1" dirty="0">
              <a:solidFill>
                <a:schemeClr val="tx2">
                  <a:lumMod val="50000"/>
                </a:schemeClr>
              </a:solidFill>
            </a:endParaRPr>
          </a:p>
        </p:txBody>
      </p:sp>
      <p:sp>
        <p:nvSpPr>
          <p:cNvPr id="3" name="Content Placeholder 2"/>
          <p:cNvSpPr>
            <a:spLocks noGrp="1"/>
          </p:cNvSpPr>
          <p:nvPr>
            <p:ph idx="1"/>
          </p:nvPr>
        </p:nvSpPr>
        <p:spPr>
          <a:xfrm>
            <a:off x="251520" y="1268760"/>
            <a:ext cx="8712968" cy="5256584"/>
          </a:xfrm>
        </p:spPr>
        <p:txBody>
          <a:bodyPr>
            <a:normAutofit/>
          </a:bodyPr>
          <a:lstStyle/>
          <a:p>
            <a:pPr lvl="0" algn="r" rtl="1"/>
            <a:r>
              <a:rPr lang="ar-IQ" sz="2400" dirty="0"/>
              <a:t>الروح القدس يحل </a:t>
            </a:r>
            <a:r>
              <a:rPr lang="ar-IQ" sz="2400" dirty="0" smtClean="0"/>
              <a:t>عليك [مريم] </a:t>
            </a:r>
            <a:r>
              <a:rPr lang="ar-IQ" sz="2400" dirty="0"/>
              <a:t>وقوة العلي </a:t>
            </a:r>
            <a:r>
              <a:rPr lang="ar-IQ" sz="2400" dirty="0" smtClean="0"/>
              <a:t>تظللك (لوقا 35:1)</a:t>
            </a:r>
          </a:p>
          <a:p>
            <a:pPr lvl="0" algn="r" rtl="1"/>
            <a:r>
              <a:rPr lang="ar-IQ" sz="2400" dirty="0"/>
              <a:t>«بقوة الروح القدس... بقوة آيات وعجائب, بقوة روح </a:t>
            </a:r>
            <a:r>
              <a:rPr lang="ar-IQ" sz="2400" dirty="0" smtClean="0"/>
              <a:t>الله» (رومية 13:15, 19)</a:t>
            </a:r>
          </a:p>
          <a:p>
            <a:pPr lvl="0" algn="r" rtl="1"/>
            <a:r>
              <a:rPr lang="ar-IQ" sz="2400" dirty="0"/>
              <a:t>«أن إنجيلنا [تبشيرنا] لم يصر لكم بالكلام فقط، بل بالقوة أيضا، وبالروح </a:t>
            </a:r>
            <a:r>
              <a:rPr lang="ar-IQ" sz="2400" dirty="0" smtClean="0"/>
              <a:t>القدس» (1 </a:t>
            </a:r>
            <a:r>
              <a:rPr lang="ar-IQ" sz="2400" dirty="0" err="1" smtClean="0"/>
              <a:t>تسالونيكي</a:t>
            </a:r>
            <a:r>
              <a:rPr lang="ar-IQ" sz="2400" dirty="0" smtClean="0"/>
              <a:t> 5:1)</a:t>
            </a:r>
          </a:p>
          <a:p>
            <a:pPr lvl="0" algn="r" rtl="1"/>
            <a:r>
              <a:rPr lang="ar-IQ" sz="2400" dirty="0"/>
              <a:t>يصف الكتاب المقدس وعد الروح القدس لتلاميذ المسيح  بانه "قوة من </a:t>
            </a:r>
            <a:r>
              <a:rPr lang="ar-IQ" sz="2400" dirty="0" err="1"/>
              <a:t>الأعالي</a:t>
            </a:r>
            <a:r>
              <a:rPr lang="ar-IQ" sz="2400" dirty="0"/>
              <a:t>" (لوقا 49:24</a:t>
            </a:r>
            <a:r>
              <a:rPr lang="ar-IQ" sz="2400" dirty="0" smtClean="0"/>
              <a:t>)</a:t>
            </a:r>
            <a:endParaRPr lang="ar-IQ" sz="2400" dirty="0"/>
          </a:p>
          <a:p>
            <a:pPr lvl="0" algn="r" rtl="1"/>
            <a:r>
              <a:rPr lang="ar-IQ" sz="2400" dirty="0"/>
              <a:t>مسح الله يسوع نفسه "بالروح القدس والقوة" (اعمال 38:10)</a:t>
            </a:r>
          </a:p>
          <a:p>
            <a:pPr marL="4029075" lvl="0" algn="r" rtl="1"/>
            <a:r>
              <a:rPr lang="ar-IQ" sz="2400" dirty="0"/>
              <a:t>ان وعد "الروح القدس" في (اعمال 5:1) هو "قوة من </a:t>
            </a:r>
            <a:r>
              <a:rPr lang="ar-IQ" sz="2400" dirty="0" err="1"/>
              <a:t>الاعالي</a:t>
            </a:r>
            <a:r>
              <a:rPr lang="ar-IQ" sz="2400" dirty="0"/>
              <a:t>" (لوقا 49:24) وبالتالي فان التلاميذ تلقوا </a:t>
            </a:r>
            <a:r>
              <a:rPr lang="ar-IQ" sz="2400" i="1" dirty="0"/>
              <a:t>قوة</a:t>
            </a:r>
            <a:r>
              <a:rPr lang="ar-IQ" sz="2400" dirty="0"/>
              <a:t> بعد ان حل </a:t>
            </a:r>
            <a:r>
              <a:rPr lang="ar-IQ" sz="2400" i="1" dirty="0"/>
              <a:t>الروح القدس </a:t>
            </a:r>
            <a:r>
              <a:rPr lang="ar-IQ" sz="2400" dirty="0"/>
              <a:t>عليهم (اعمال 8:1)</a:t>
            </a:r>
            <a:endParaRPr lang="ar-IQ" sz="2400" dirty="0" smtClean="0"/>
          </a:p>
        </p:txBody>
      </p:sp>
      <p:pic>
        <p:nvPicPr>
          <p:cNvPr id="4" name="Picture 3" descr="JesusBaptism.jpg"/>
          <p:cNvPicPr>
            <a:picLocks noChangeAspect="1"/>
          </p:cNvPicPr>
          <p:nvPr/>
        </p:nvPicPr>
        <p:blipFill>
          <a:blip r:embed="rId3" cstate="print"/>
          <a:stretch>
            <a:fillRect/>
          </a:stretch>
        </p:blipFill>
        <p:spPr>
          <a:xfrm>
            <a:off x="5436096" y="4077072"/>
            <a:ext cx="3707904" cy="2780928"/>
          </a:xfrm>
          <a:prstGeom prst="rect">
            <a:avLst/>
          </a:prstGeom>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91D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pPr rtl="1"/>
            <a:r>
              <a:rPr lang="ar-IQ" dirty="0" smtClean="0">
                <a:solidFill>
                  <a:srgbClr val="FFFFCC"/>
                </a:solidFill>
                <a:effectLst>
                  <a:glow rad="101600">
                    <a:srgbClr val="FF9900">
                      <a:alpha val="60000"/>
                    </a:srgbClr>
                  </a:glow>
                </a:effectLst>
              </a:rPr>
              <a:t>2.2 الوحي</a:t>
            </a:r>
            <a:br>
              <a:rPr lang="ar-IQ" dirty="0" smtClean="0">
                <a:solidFill>
                  <a:srgbClr val="FFFFCC"/>
                </a:solidFill>
                <a:effectLst>
                  <a:glow rad="101600">
                    <a:srgbClr val="FF9900">
                      <a:alpha val="60000"/>
                    </a:srgbClr>
                  </a:glow>
                </a:effectLst>
              </a:rPr>
            </a:br>
            <a:r>
              <a:rPr lang="ar-IQ" dirty="0" smtClean="0">
                <a:solidFill>
                  <a:srgbClr val="FFFFCC"/>
                </a:solidFill>
                <a:effectLst>
                  <a:glow rad="101600">
                    <a:srgbClr val="FF9900">
                      <a:alpha val="60000"/>
                    </a:srgbClr>
                  </a:glow>
                </a:effectLst>
              </a:rPr>
              <a:t>روح الله وكلمته</a:t>
            </a:r>
            <a:endParaRPr lang="en-GB" dirty="0">
              <a:solidFill>
                <a:srgbClr val="FFFFCC"/>
              </a:solidFill>
              <a:effectLst>
                <a:glow rad="101600">
                  <a:srgbClr val="FF9900">
                    <a:alpha val="60000"/>
                  </a:srgbClr>
                </a:glow>
              </a:effectLst>
            </a:endParaRPr>
          </a:p>
        </p:txBody>
      </p:sp>
      <p:sp>
        <p:nvSpPr>
          <p:cNvPr id="3" name="Content Placeholder 2"/>
          <p:cNvSpPr>
            <a:spLocks noGrp="1"/>
          </p:cNvSpPr>
          <p:nvPr>
            <p:ph idx="1"/>
          </p:nvPr>
        </p:nvSpPr>
        <p:spPr>
          <a:xfrm>
            <a:off x="251520" y="1600200"/>
            <a:ext cx="8640960" cy="3412975"/>
          </a:xfrm>
        </p:spPr>
        <p:txBody>
          <a:bodyPr>
            <a:normAutofit/>
          </a:bodyPr>
          <a:lstStyle/>
          <a:p>
            <a:pPr algn="r" rtl="1">
              <a:buNone/>
            </a:pPr>
            <a:r>
              <a:rPr lang="ar-IQ" sz="2900" dirty="0">
                <a:solidFill>
                  <a:srgbClr val="FFFFCC"/>
                </a:solidFill>
              </a:rPr>
              <a:t>"بنفخته السماوات مشرقة" (ايوب 13:26)-- رفرفت روح الله على وجه المياه لكي تتم الخليقة الحالية (تكوين 2:1), الا اننا ايضا نقرا ان العالم قد خُلق "بكلمة الرب" (مزمور 6:33), كما يبين سرد الاحداث في سفر التكوين ان الله "قال" الاشياء التي خلقت فتم ذلك, وبالتالي فان روح الله تعكس كلمته, كما تعكس كلماتنا افكارنا ورغباتنا التي في داخلنا, اي اعماق انفسنا. وقد اشار يسوع الى ذلك بقوله "من فضلة القلب يتكلم الفم" (متى 34:12)</a:t>
            </a:r>
            <a:endParaRPr lang="en-GB" sz="2900" dirty="0">
              <a:solidFill>
                <a:srgbClr val="FFFFCC"/>
              </a:solidFill>
            </a:endParaRPr>
          </a:p>
        </p:txBody>
      </p:sp>
      <p:pic>
        <p:nvPicPr>
          <p:cNvPr id="4" name="Picture 3" descr="Galaxy.jpg"/>
          <p:cNvPicPr>
            <a:picLocks noChangeAspect="1"/>
          </p:cNvPicPr>
          <p:nvPr/>
        </p:nvPicPr>
        <p:blipFill>
          <a:blip r:embed="rId2" cstate="print"/>
          <a:stretch>
            <a:fillRect/>
          </a:stretch>
        </p:blipFill>
        <p:spPr>
          <a:xfrm>
            <a:off x="1835696" y="4566213"/>
            <a:ext cx="5616624" cy="2291787"/>
          </a:xfrm>
          <a:prstGeom prst="rect">
            <a:avLst/>
          </a:prstGeom>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dirty="0" smtClean="0"/>
              <a:t>وحي كتبة الكتاب المقدس</a:t>
            </a:r>
            <a:endParaRPr lang="en-GB" dirty="0"/>
          </a:p>
        </p:txBody>
      </p:sp>
      <p:sp>
        <p:nvSpPr>
          <p:cNvPr id="3" name="Content Placeholder 2"/>
          <p:cNvSpPr>
            <a:spLocks noGrp="1"/>
          </p:cNvSpPr>
          <p:nvPr>
            <p:ph idx="1"/>
          </p:nvPr>
        </p:nvSpPr>
        <p:spPr/>
        <p:txBody>
          <a:bodyPr>
            <a:normAutofit/>
          </a:bodyPr>
          <a:lstStyle/>
          <a:p>
            <a:pPr algn="r" rtl="1"/>
            <a:r>
              <a:rPr lang="ar-IQ" dirty="0" smtClean="0"/>
              <a:t>تعبر كلمة الله عما في بال الله (اي روحه), وقدد حقق الله معجزة التعبير عن روحه بالكلمة المكتوبة عن طريق (الوحي). تدور كلمة (الوحي– </a:t>
            </a:r>
            <a:r>
              <a:rPr lang="en-US" dirty="0" smtClean="0"/>
              <a:t>inspiration</a:t>
            </a:r>
            <a:r>
              <a:rPr lang="ar-IQ" dirty="0" smtClean="0"/>
              <a:t>) حول كلمة (الروح– </a:t>
            </a:r>
            <a:r>
              <a:rPr lang="en-US" dirty="0" smtClean="0"/>
              <a:t>spirit</a:t>
            </a:r>
            <a:r>
              <a:rPr lang="ar-IQ" dirty="0" smtClean="0"/>
              <a:t>)</a:t>
            </a:r>
          </a:p>
          <a:p>
            <a:pPr algn="r" rtl="1"/>
            <a:r>
              <a:rPr lang="en-US" dirty="0" smtClean="0"/>
              <a:t>IN-SPIRIT-</a:t>
            </a:r>
            <a:r>
              <a:rPr lang="en-US" dirty="0" err="1" smtClean="0"/>
              <a:t>ATION</a:t>
            </a:r>
            <a:endParaRPr lang="ar-IQ" dirty="0" smtClean="0"/>
          </a:p>
          <a:p>
            <a:pPr algn="r" rtl="1"/>
            <a:r>
              <a:rPr lang="ar-IQ" dirty="0" smtClean="0"/>
              <a:t>كلمة (روح) تعني (نفس) او تنفُّس</a:t>
            </a:r>
          </a:p>
          <a:p>
            <a:pPr algn="r" rtl="1"/>
            <a:r>
              <a:rPr lang="ar-IQ" dirty="0" smtClean="0"/>
              <a:t>كلمة (وحي) تعني (اخذ النفَس), ويعني ذلك ان ما كتبه الذين تلقوا (الوحي) من الله من كلمات كانت من روح الله</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4491</TotalTime>
  <Words>2392</Words>
  <Application>Microsoft Office PowerPoint</Application>
  <PresentationFormat>عرض على الشاشة (3:4)‏</PresentationFormat>
  <Paragraphs>145</Paragraphs>
  <Slides>37</Slides>
  <Notes>2</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37</vt:i4>
      </vt:variant>
    </vt:vector>
  </HeadingPairs>
  <TitlesOfParts>
    <vt:vector size="39" baseType="lpstr">
      <vt:lpstr>Office Theme</vt:lpstr>
      <vt:lpstr>Image</vt:lpstr>
      <vt:lpstr>الدراسة 2: روح الله</vt:lpstr>
      <vt:lpstr>1.2 تعريف روح الله:</vt:lpstr>
      <vt:lpstr>عرض تقديمي في PowerPoint</vt:lpstr>
      <vt:lpstr>روح الله هي ما يتواجد بها الله في كل مكان, رغم انه موجود شخصيا في السماء</vt:lpstr>
      <vt:lpstr>يمكن وصف روح الله كما يلي</vt:lpstr>
      <vt:lpstr>الروح القدس</vt:lpstr>
      <vt:lpstr>الروح القدس هو قوة الله</vt:lpstr>
      <vt:lpstr>2.2 الوحي روح الله وكلمته</vt:lpstr>
      <vt:lpstr>وحي كتبة الكتاب المقدس</vt:lpstr>
      <vt:lpstr>2 تيموثاوس 15:3-17</vt:lpstr>
      <vt:lpstr>عرض تقديمي في PowerPoint</vt:lpstr>
      <vt:lpstr>2 بطرس 16:1, 19-21</vt:lpstr>
      <vt:lpstr>عرض تقديمي في PowerPoint</vt:lpstr>
      <vt:lpstr>مكتوب ايضا</vt:lpstr>
      <vt:lpstr>عرض تقديمي في PowerPoint</vt:lpstr>
      <vt:lpstr>عرض تقديمي في PowerPoint</vt:lpstr>
      <vt:lpstr>اي ترجمة؟</vt:lpstr>
      <vt:lpstr>3.2 مواهب الروح القدس</vt:lpstr>
      <vt:lpstr>اعطي الروح في ازمنة معينة لاهداف معينة</vt:lpstr>
      <vt:lpstr>عرض تقديمي في PowerPoint</vt:lpstr>
      <vt:lpstr>عرض تقديمي في PowerPoint</vt:lpstr>
      <vt:lpstr>اسباب منح المواهب في القرن الاول</vt:lpstr>
      <vt:lpstr>اشياء معينة في ازمنة معينة</vt:lpstr>
      <vt:lpstr>المواهب الروحية في القرن الاول</vt:lpstr>
      <vt:lpstr>المواهب الروحية في القرن الاول</vt:lpstr>
      <vt:lpstr>المواهب الروحية في القرن الاول</vt:lpstr>
      <vt:lpstr>4.2 انتهاء المواهب الروحية</vt:lpstr>
      <vt:lpstr>ستعطى المواهب الروحية مجددا لدى مجيء المسيح</vt:lpstr>
      <vt:lpstr>كان على المواهب الروحية ان تنتهي في وقت ما بين القرن الاول الميلادي وعودة المسيح</vt:lpstr>
      <vt:lpstr>حالما تم الكتاب المقدس, انقطعت المواهب</vt:lpstr>
      <vt:lpstr>الادعاءات الحالية بامتلاك المواهب الروحية</vt:lpstr>
      <vt:lpstr>ينتظرون الشفاء عبثا في احدى الاجتماعات الخمسينية</vt:lpstr>
      <vt:lpstr>المناقشة 3: هل الروح القدس شخص؟</vt:lpstr>
      <vt:lpstr>التجسيد</vt:lpstr>
      <vt:lpstr>عرض تقديمي في PowerPoint</vt:lpstr>
      <vt:lpstr>المناقشة 4: مبدا التجسيد</vt:lpstr>
      <vt:lpstr>الدرس 2: اسئلة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Wissam</cp:lastModifiedBy>
  <cp:revision>84</cp:revision>
  <cp:lastPrinted>2012-06-03T23:50:12Z</cp:lastPrinted>
  <dcterms:created xsi:type="dcterms:W3CDTF">2012-04-15T06:30:21Z</dcterms:created>
  <dcterms:modified xsi:type="dcterms:W3CDTF">2012-06-04T04:48:32Z</dcterms:modified>
</cp:coreProperties>
</file>