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4"/>
  </p:notesMasterIdLst>
  <p:sldIdLst>
    <p:sldId id="256" r:id="rId2"/>
    <p:sldId id="328" r:id="rId3"/>
    <p:sldId id="294" r:id="rId4"/>
    <p:sldId id="299" r:id="rId5"/>
    <p:sldId id="295" r:id="rId6"/>
    <p:sldId id="300" r:id="rId7"/>
    <p:sldId id="301" r:id="rId8"/>
    <p:sldId id="302" r:id="rId9"/>
    <p:sldId id="326" r:id="rId10"/>
    <p:sldId id="303" r:id="rId11"/>
    <p:sldId id="304" r:id="rId12"/>
    <p:sldId id="305" r:id="rId13"/>
    <p:sldId id="306" r:id="rId14"/>
    <p:sldId id="296" r:id="rId15"/>
    <p:sldId id="307" r:id="rId16"/>
    <p:sldId id="308" r:id="rId17"/>
    <p:sldId id="297" r:id="rId18"/>
    <p:sldId id="311" r:id="rId19"/>
    <p:sldId id="309" r:id="rId20"/>
    <p:sldId id="258" r:id="rId21"/>
    <p:sldId id="327" r:id="rId22"/>
    <p:sldId id="313" r:id="rId23"/>
    <p:sldId id="263" r:id="rId24"/>
    <p:sldId id="314" r:id="rId25"/>
    <p:sldId id="312" r:id="rId26"/>
    <p:sldId id="269" r:id="rId27"/>
    <p:sldId id="315" r:id="rId28"/>
    <p:sldId id="316" r:id="rId29"/>
    <p:sldId id="317" r:id="rId30"/>
    <p:sldId id="318" r:id="rId31"/>
    <p:sldId id="298" r:id="rId32"/>
    <p:sldId id="319" r:id="rId33"/>
    <p:sldId id="320" r:id="rId34"/>
    <p:sldId id="321" r:id="rId35"/>
    <p:sldId id="322" r:id="rId36"/>
    <p:sldId id="323" r:id="rId37"/>
    <p:sldId id="324" r:id="rId38"/>
    <p:sldId id="325" r:id="rId39"/>
    <p:sldId id="292" r:id="rId40"/>
    <p:sldId id="293" r:id="rId41"/>
    <p:sldId id="329" r:id="rId42"/>
    <p:sldId id="310"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639" autoAdjust="0"/>
  </p:normalViewPr>
  <p:slideViewPr>
    <p:cSldViewPr>
      <p:cViewPr varScale="1">
        <p:scale>
          <a:sx n="70" d="100"/>
          <a:sy n="70" d="100"/>
        </p:scale>
        <p:origin x="-138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DC853E3-AF16-424F-B839-F74988EFAEF4}" type="datetimeFigureOut">
              <a:rPr lang="en-GB" smtClean="0"/>
              <a:pPr/>
              <a:t>15/06/2012</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854BF19-E1B5-4011-B67E-FB5C91025951}"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6866F463-B74C-4AF4-B9F9-A496489FFFE5}" type="datetimeFigureOut">
              <a:rPr lang="en-GB" smtClean="0"/>
              <a:pPr/>
              <a:t>15/06/2012</a:t>
            </a:fld>
            <a:endParaRPr lang="en-GB"/>
          </a:p>
        </p:txBody>
      </p:sp>
      <p:sp>
        <p:nvSpPr>
          <p:cNvPr id="19" name="Footer Placeholder 18"/>
          <p:cNvSpPr>
            <a:spLocks noGrp="1"/>
          </p:cNvSpPr>
          <p:nvPr>
            <p:ph type="ftr" sz="quarter" idx="11"/>
          </p:nvPr>
        </p:nvSpPr>
        <p:spPr/>
        <p:txBody>
          <a:bodyPr/>
          <a:lstStyle/>
          <a:p>
            <a:endParaRPr lang="en-GB"/>
          </a:p>
        </p:txBody>
      </p:sp>
      <p:sp>
        <p:nvSpPr>
          <p:cNvPr id="27" name="Slide Number Placeholder 26"/>
          <p:cNvSpPr>
            <a:spLocks noGrp="1"/>
          </p:cNvSpPr>
          <p:nvPr>
            <p:ph type="sldNum" sz="quarter" idx="12"/>
          </p:nvPr>
        </p:nvSpPr>
        <p:spPr/>
        <p:txBody>
          <a:bodyPr/>
          <a:lstStyle/>
          <a:p>
            <a:fld id="{1D7E512A-D3C6-48D0-A713-C3370978B28C}"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866F463-B74C-4AF4-B9F9-A496489FFFE5}" type="datetimeFigureOut">
              <a:rPr lang="en-GB" smtClean="0"/>
              <a:pPr/>
              <a:t>15/06/2012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D7E512A-D3C6-48D0-A713-C3370978B28C}"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866F463-B74C-4AF4-B9F9-A496489FFFE5}" type="datetimeFigureOut">
              <a:rPr lang="en-GB" smtClean="0"/>
              <a:pPr/>
              <a:t>15/06/2012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D7E512A-D3C6-48D0-A713-C3370978B28C}"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866F463-B74C-4AF4-B9F9-A496489FFFE5}" type="datetimeFigureOut">
              <a:rPr lang="en-GB" smtClean="0"/>
              <a:pPr/>
              <a:t>15/06/2012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D7E512A-D3C6-48D0-A713-C3370978B28C}"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866F463-B74C-4AF4-B9F9-A496489FFFE5}" type="datetimeFigureOut">
              <a:rPr lang="en-GB" smtClean="0"/>
              <a:pPr/>
              <a:t>15/06/2012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D7E512A-D3C6-48D0-A713-C3370978B28C}"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866F463-B74C-4AF4-B9F9-A496489FFFE5}" type="datetimeFigureOut">
              <a:rPr lang="en-GB" smtClean="0"/>
              <a:pPr/>
              <a:t>15/06/2012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D7E512A-D3C6-48D0-A713-C3370978B28C}"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6866F463-B74C-4AF4-B9F9-A496489FFFE5}" type="datetimeFigureOut">
              <a:rPr lang="en-GB" smtClean="0"/>
              <a:pPr/>
              <a:t>15/06/2012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D7E512A-D3C6-48D0-A713-C3370978B28C}"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866F463-B74C-4AF4-B9F9-A496489FFFE5}" type="datetimeFigureOut">
              <a:rPr lang="en-GB" smtClean="0"/>
              <a:pPr/>
              <a:t>15/06/2012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D7E512A-D3C6-48D0-A713-C3370978B28C}"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66F463-B74C-4AF4-B9F9-A496489FFFE5}" type="datetimeFigureOut">
              <a:rPr lang="en-GB" smtClean="0"/>
              <a:pPr/>
              <a:t>15/06/2012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D7E512A-D3C6-48D0-A713-C3370978B28C}"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866F463-B74C-4AF4-B9F9-A496489FFFE5}" type="datetimeFigureOut">
              <a:rPr lang="en-GB" smtClean="0"/>
              <a:pPr/>
              <a:t>15/06/2012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D7E512A-D3C6-48D0-A713-C3370978B28C}"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866F463-B74C-4AF4-B9F9-A496489FFFE5}" type="datetimeFigureOut">
              <a:rPr lang="en-GB" smtClean="0"/>
              <a:pPr/>
              <a:t>15/06/2012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8077200" y="6356350"/>
            <a:ext cx="609600" cy="365125"/>
          </a:xfrm>
        </p:spPr>
        <p:txBody>
          <a:bodyPr/>
          <a:lstStyle/>
          <a:p>
            <a:fld id="{1D7E512A-D3C6-48D0-A713-C3370978B28C}" type="slidenum">
              <a:rPr lang="en-GB" smtClean="0"/>
              <a:pPr/>
              <a:t>‹#›</a:t>
            </a:fld>
            <a:endParaRPr lang="en-GB"/>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866F463-B74C-4AF4-B9F9-A496489FFFE5}" type="datetimeFigureOut">
              <a:rPr lang="en-GB" smtClean="0"/>
              <a:pPr/>
              <a:t>15/06/2012</a:t>
            </a:fld>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D7E512A-D3C6-48D0-A713-C3370978B28C}" type="slidenum">
              <a:rPr lang="en-GB" smtClean="0"/>
              <a:pPr/>
              <a:t>‹#›</a:t>
            </a:fld>
            <a:endParaRPr lang="en-GB"/>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b="1" dirty="0" smtClean="0"/>
              <a:t>Bible Basics</a:t>
            </a:r>
            <a:br>
              <a:rPr lang="en-GB" b="1" dirty="0" smtClean="0"/>
            </a:br>
            <a:r>
              <a:rPr lang="en-GB" b="1" dirty="0" smtClean="0"/>
              <a:t>Study 3: The Promises Of God </a:t>
            </a:r>
            <a:r>
              <a:rPr lang="en-GB" dirty="0" smtClean="0"/>
              <a:t/>
            </a:r>
            <a:br>
              <a:rPr lang="en-GB" dirty="0" smtClean="0"/>
            </a:br>
            <a:endParaRPr lang="en-GB" dirty="0"/>
          </a:p>
        </p:txBody>
      </p:sp>
      <p:sp>
        <p:nvSpPr>
          <p:cNvPr id="3" name="Subtitle 2"/>
          <p:cNvSpPr>
            <a:spLocks noGrp="1"/>
          </p:cNvSpPr>
          <p:nvPr>
            <p:ph type="subTitle" idx="1"/>
          </p:nvPr>
        </p:nvSpPr>
        <p:spPr/>
        <p:txBody>
          <a:bodyPr/>
          <a:lstStyle/>
          <a:p>
            <a:endParaRPr lang="en-GB"/>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conflict</a:t>
            </a:r>
            <a:endParaRPr lang="en-GB" dirty="0"/>
          </a:p>
        </p:txBody>
      </p:sp>
      <p:sp>
        <p:nvSpPr>
          <p:cNvPr id="3" name="Content Placeholder 2"/>
          <p:cNvSpPr>
            <a:spLocks noGrp="1"/>
          </p:cNvSpPr>
          <p:nvPr>
            <p:ph idx="1"/>
          </p:nvPr>
        </p:nvSpPr>
        <p:spPr/>
        <p:txBody>
          <a:bodyPr/>
          <a:lstStyle/>
          <a:p>
            <a:r>
              <a:rPr lang="en-GB" dirty="0" smtClean="0"/>
              <a:t>“You (the serpent) </a:t>
            </a:r>
            <a:r>
              <a:rPr lang="en-GB" dirty="0" err="1" smtClean="0"/>
              <a:t>shalt</a:t>
            </a:r>
            <a:r>
              <a:rPr lang="en-GB" dirty="0" smtClean="0"/>
              <a:t> bruise </a:t>
            </a:r>
            <a:r>
              <a:rPr lang="en-GB" i="1" dirty="0" smtClean="0"/>
              <a:t>his</a:t>
            </a:r>
            <a:r>
              <a:rPr lang="en-GB" dirty="0" smtClean="0"/>
              <a:t> heel” (Gen. 3:15). This person was to crush permanently the serpent, i.e. sin - “it shall bruise your head”. Hitting a snake on the head is a deathblow. A snake bruising the heel of a man is a temporary wound.</a:t>
            </a:r>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85000" lnSpcReduction="10000"/>
          </a:bodyPr>
          <a:lstStyle/>
          <a:p>
            <a:pPr lvl="0"/>
            <a:r>
              <a:rPr lang="en-GB" dirty="0" smtClean="0"/>
              <a:t>“Jesus Christ, who has (by the cross) abolished death (and therefore the power of sin - Rom. 6:23), and has brought life and immortality to light through the Gospel” (2 Tim. 1:10).</a:t>
            </a:r>
          </a:p>
          <a:p>
            <a:pPr lvl="0"/>
            <a:r>
              <a:rPr lang="en-GB" dirty="0" smtClean="0"/>
              <a:t>“God sending His own Son in the likeness of sinful flesh, and for sin, condemned sin, in the flesh”, i.e. the Biblical devil, the serpent (Rom. 8:3).</a:t>
            </a:r>
          </a:p>
          <a:p>
            <a:pPr lvl="0"/>
            <a:r>
              <a:rPr lang="en-GB" dirty="0" smtClean="0"/>
              <a:t>Jesus “was manifested to take away our sins” (1 Jn. 3:5).</a:t>
            </a:r>
          </a:p>
          <a:p>
            <a:pPr lvl="0"/>
            <a:r>
              <a:rPr lang="en-GB" dirty="0" smtClean="0"/>
              <a:t>On the cross, it was by His being ‘bruised’ [an allusion to Gen. 3:15] that we find forgiveness (Is. 53:5 </a:t>
            </a:r>
            <a:r>
              <a:rPr lang="en-GB" dirty="0" err="1" smtClean="0"/>
              <a:t>AVmg</a:t>
            </a:r>
            <a:r>
              <a:rPr lang="en-GB" dirty="0" smtClean="0"/>
              <a:t>.).</a:t>
            </a:r>
          </a:p>
          <a:p>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conflict on the cross</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Is. 53:4,5 describes Christ as being ‘bruised’ by God through his death on the cross. This plainly alludes to the prophecy of Gen. 3:15 that the serpent would bruise Christ.</a:t>
            </a:r>
          </a:p>
          <a:p>
            <a:r>
              <a:rPr lang="en-GB" dirty="0" smtClean="0"/>
              <a:t>“When he (John) saw many of the Pharisees and Sadducees (the group of Jews who condemned Jesus) come to his baptism, he said unto them, O generation of (i.e. gendered by, created by) vipers (snakes), who has warned you to flee from the wrath to come?” (Mt. 3:7).</a:t>
            </a:r>
          </a:p>
          <a:p>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conflict today</a:t>
            </a:r>
            <a:endParaRPr lang="en-GB" dirty="0"/>
          </a:p>
        </p:txBody>
      </p:sp>
      <p:sp>
        <p:nvSpPr>
          <p:cNvPr id="3" name="Content Placeholder 2"/>
          <p:cNvSpPr>
            <a:spLocks noGrp="1"/>
          </p:cNvSpPr>
          <p:nvPr>
            <p:ph idx="1"/>
          </p:nvPr>
        </p:nvSpPr>
        <p:spPr/>
        <p:txBody>
          <a:bodyPr>
            <a:normAutofit fontScale="77500" lnSpcReduction="20000"/>
          </a:bodyPr>
          <a:lstStyle/>
          <a:p>
            <a:r>
              <a:rPr lang="en-GB" dirty="0" smtClean="0"/>
              <a:t>The truth is never popular; knowing it and living it as we should will always create some form of problem for us, even resulting in persecution.</a:t>
            </a:r>
          </a:p>
          <a:p>
            <a:r>
              <a:rPr lang="en-GB" dirty="0" smtClean="0"/>
              <a:t>“Am I therefore become your enemy, because I tell you the truth?” (Gal. 4:14-16).</a:t>
            </a:r>
          </a:p>
          <a:p>
            <a:r>
              <a:rPr lang="en-GB" dirty="0" smtClean="0"/>
              <a:t>“As then he that was born after the flesh persecuted him that was born after the Spirit (by true knowledge of God’s Word – 1 Pet. 1:23), even so it is now” (Gal. 4:29).</a:t>
            </a:r>
          </a:p>
          <a:p>
            <a:r>
              <a:rPr lang="en-GB" dirty="0" smtClean="0"/>
              <a:t>“An unjust man is an abomination to the just: and he that is upright in the way is an abomination to the wicked” (Prov. 29:27). There is a mutual antagonism between the believer and the world.</a:t>
            </a:r>
          </a:p>
          <a:p>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3.3  The Promise To Noah</a:t>
            </a:r>
          </a:p>
        </p:txBody>
      </p:sp>
      <p:sp>
        <p:nvSpPr>
          <p:cNvPr id="3" name="Content Placeholder 2"/>
          <p:cNvSpPr>
            <a:spLocks noGrp="1"/>
          </p:cNvSpPr>
          <p:nvPr>
            <p:ph idx="1"/>
          </p:nvPr>
        </p:nvSpPr>
        <p:spPr/>
        <p:txBody>
          <a:bodyPr/>
          <a:lstStyle/>
          <a:p>
            <a:endParaRPr lang="en-GB"/>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dirty="0" smtClean="0"/>
              <a:t>“I, behold, I establish my covenant with you...I will establish my covenant with you (notice the emphasis on “I” - the </a:t>
            </a:r>
            <a:r>
              <a:rPr lang="en-GB" i="1" dirty="0" smtClean="0"/>
              <a:t>wonder</a:t>
            </a:r>
            <a:r>
              <a:rPr lang="en-GB" dirty="0" smtClean="0"/>
              <a:t> of God choosing to make promises to mortal man!); neither shall all flesh be cut off any more by the waters of a flood; neither shall there any more be a flood to destroy the earth” (Gen. 9:9‑12).</a:t>
            </a:r>
          </a:p>
          <a:p>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earth will not be destroyed.</a:t>
            </a:r>
            <a:br>
              <a:rPr lang="en-GB" dirty="0" smtClean="0"/>
            </a:br>
            <a:endParaRPr lang="en-GB" dirty="0"/>
          </a:p>
        </p:txBody>
      </p:sp>
      <p:sp>
        <p:nvSpPr>
          <p:cNvPr id="3" name="Content Placeholder 2"/>
          <p:cNvSpPr>
            <a:spLocks noGrp="1"/>
          </p:cNvSpPr>
          <p:nvPr>
            <p:ph idx="1"/>
          </p:nvPr>
        </p:nvSpPr>
        <p:spPr/>
        <p:txBody>
          <a:bodyPr>
            <a:normAutofit fontScale="77500" lnSpcReduction="20000"/>
          </a:bodyPr>
          <a:lstStyle/>
          <a:p>
            <a:pPr lvl="0"/>
            <a:r>
              <a:rPr lang="en-GB" dirty="0" smtClean="0"/>
              <a:t>“The earth which he has established for ever” (Ps. 78:69).</a:t>
            </a:r>
          </a:p>
          <a:p>
            <a:pPr lvl="0"/>
            <a:r>
              <a:rPr lang="en-GB" dirty="0" smtClean="0"/>
              <a:t>“The earth abides for ever” (Ecc. 1:4).</a:t>
            </a:r>
          </a:p>
          <a:p>
            <a:pPr lvl="0"/>
            <a:r>
              <a:rPr lang="en-GB" dirty="0" smtClean="0"/>
              <a:t>“Sun and moon...stars...heavens...he has also established them for ever and ever: he has made a decree which shall not pass” (Ps. 148:3-6).</a:t>
            </a:r>
          </a:p>
          <a:p>
            <a:pPr lvl="0"/>
            <a:r>
              <a:rPr lang="en-GB" dirty="0" smtClean="0"/>
              <a:t>“The earth shall be full of the knowledge of the Lord as the waters cover the sea” (Is. 11:9; Num. 14:21) - difficult, if God lets the earth destroy itself. This promise has not yet been fulfilled.</a:t>
            </a:r>
          </a:p>
          <a:p>
            <a:pPr lvl="0"/>
            <a:r>
              <a:rPr lang="en-GB" dirty="0" smtClean="0"/>
              <a:t>“God himself that formed the earth and made it; he has established it; he created it not in vain, he formed it to be inhabited” (Is. 45:18). If God made earth only to see it destroyed, then His work was in vain.</a:t>
            </a:r>
          </a:p>
          <a:p>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3.4  The Promise To Abraham</a:t>
            </a:r>
            <a:br>
              <a:rPr lang="en-GB" dirty="0"/>
            </a:br>
            <a:endParaRPr lang="en-GB" dirty="0"/>
          </a:p>
        </p:txBody>
      </p:sp>
      <p:sp>
        <p:nvSpPr>
          <p:cNvPr id="3" name="Content Placeholder 2"/>
          <p:cNvSpPr>
            <a:spLocks noGrp="1"/>
          </p:cNvSpPr>
          <p:nvPr>
            <p:ph idx="1"/>
          </p:nvPr>
        </p:nvSpPr>
        <p:spPr/>
        <p:txBody>
          <a:bodyPr/>
          <a:lstStyle/>
          <a:p>
            <a:endParaRPr lang="en-GB"/>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4" name="Text Placeholder 3"/>
          <p:cNvSpPr>
            <a:spLocks noGrp="1"/>
          </p:cNvSpPr>
          <p:nvPr>
            <p:ph type="body" sz="half" idx="2"/>
          </p:nvPr>
        </p:nvSpPr>
        <p:spPr/>
        <p:txBody>
          <a:bodyPr/>
          <a:lstStyle/>
          <a:p>
            <a:endParaRPr lang="en-GB"/>
          </a:p>
        </p:txBody>
      </p:sp>
      <p:pic>
        <p:nvPicPr>
          <p:cNvPr id="5" name="Picture Placeholder 4" descr="AbrahamPromises.png"/>
          <p:cNvPicPr>
            <a:picLocks noGrp="1" noChangeAspect="1"/>
          </p:cNvPicPr>
          <p:nvPr>
            <p:ph type="pic" idx="1"/>
          </p:nvPr>
        </p:nvPicPr>
        <p:blipFill>
          <a:blip r:embed="rId2" cstate="print"/>
          <a:srcRect/>
          <a:stretch>
            <a:fillRect/>
          </a:stretch>
        </p:blipFill>
        <p:spPr>
          <a:xfrm>
            <a:off x="643401" y="612774"/>
            <a:ext cx="6635287" cy="4976465"/>
          </a:xfr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dirty="0" smtClean="0"/>
              <a:t>God “preached before the gospel unto Abraham” (Gal. 3:8). So crucial are these promises that Peter started and ended his public proclamation of the Gospel with reference to them (Acts 3:13,25). If we can understand what was taught to Abraham, we will then have a very basic picture of the Christian Gospel. </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3733024"/>
          </a:xfrm>
        </p:spPr>
        <p:txBody>
          <a:bodyPr>
            <a:normAutofit/>
          </a:bodyPr>
          <a:lstStyle/>
          <a:p>
            <a:r>
              <a:rPr lang="en-GB" dirty="0" smtClean="0"/>
              <a:t>www.biblebasicsonline.com</a:t>
            </a:r>
            <a:br>
              <a:rPr lang="en-GB" dirty="0" smtClean="0"/>
            </a:br>
            <a:r>
              <a:rPr lang="en-GB" dirty="0" smtClean="0"/>
              <a:t>www.carelinks.net</a:t>
            </a:r>
            <a:br>
              <a:rPr lang="en-GB" dirty="0" smtClean="0"/>
            </a:br>
            <a:r>
              <a:rPr lang="en-GB" dirty="0" smtClean="0"/>
              <a:t>Email: info@carelinks.net</a:t>
            </a:r>
            <a:br>
              <a:rPr lang="en-GB" dirty="0" smtClean="0"/>
            </a:b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2"/>
          <p:cNvSpPr txBox="1">
            <a:spLocks noChangeArrowheads="1"/>
          </p:cNvSpPr>
          <p:nvPr/>
        </p:nvSpPr>
        <p:spPr bwMode="auto">
          <a:xfrm>
            <a:off x="533400" y="990600"/>
            <a:ext cx="8001000" cy="6955750"/>
          </a:xfrm>
          <a:prstGeom prst="rect">
            <a:avLst/>
          </a:prstGeom>
          <a:noFill/>
          <a:ln w="9525">
            <a:noFill/>
            <a:miter lim="800000"/>
            <a:headEnd/>
            <a:tailEnd/>
          </a:ln>
          <a:effectLst/>
        </p:spPr>
        <p:txBody>
          <a:bodyPr>
            <a:spAutoFit/>
          </a:bodyPr>
          <a:lstStyle/>
          <a:p>
            <a:pPr algn="ctr">
              <a:spcBef>
                <a:spcPct val="50000"/>
              </a:spcBef>
            </a:pPr>
            <a:r>
              <a:rPr lang="en-US" sz="6000" b="1" dirty="0">
                <a:solidFill>
                  <a:schemeClr val="accent1"/>
                </a:solidFill>
                <a:effectLst>
                  <a:outerShdw blurRad="38100" dist="38100" dir="2700000" algn="tl">
                    <a:srgbClr val="000000"/>
                  </a:outerShdw>
                </a:effectLst>
              </a:rPr>
              <a:t>The Promise</a:t>
            </a:r>
            <a:r>
              <a:rPr lang="en-US" sz="6000" b="1" dirty="0">
                <a:effectLst>
                  <a:outerShdw blurRad="38100" dist="38100" dir="2700000" algn="tl">
                    <a:srgbClr val="FFFFFF"/>
                  </a:outerShdw>
                </a:effectLst>
              </a:rPr>
              <a:t> to Abraham</a:t>
            </a:r>
          </a:p>
          <a:p>
            <a:pPr algn="ctr">
              <a:spcBef>
                <a:spcPct val="50000"/>
              </a:spcBef>
            </a:pPr>
            <a:r>
              <a:rPr lang="en-US" sz="4000" b="1" dirty="0">
                <a:solidFill>
                  <a:schemeClr val="bg2"/>
                </a:solidFill>
                <a:effectLst>
                  <a:outerShdw blurRad="38100" dist="38100" dir="2700000" algn="tl">
                    <a:srgbClr val="000000"/>
                  </a:outerShdw>
                </a:effectLst>
              </a:rPr>
              <a:t>is a promise of </a:t>
            </a:r>
          </a:p>
          <a:p>
            <a:pPr algn="ctr"/>
            <a:r>
              <a:rPr lang="en-US" sz="4400" b="1" dirty="0" smtClean="0">
                <a:solidFill>
                  <a:schemeClr val="accent1"/>
                </a:solidFill>
                <a:effectLst>
                  <a:outerShdw blurRad="38100" dist="38100" dir="2700000" algn="tl">
                    <a:srgbClr val="000000"/>
                  </a:outerShdw>
                </a:effectLst>
              </a:rPr>
              <a:t>Land</a:t>
            </a:r>
          </a:p>
          <a:p>
            <a:pPr algn="ctr"/>
            <a:r>
              <a:rPr lang="en-US" sz="4400" b="1" dirty="0" smtClean="0">
                <a:solidFill>
                  <a:schemeClr val="accent1"/>
                </a:solidFill>
                <a:effectLst>
                  <a:outerShdw blurRad="38100" dist="38100" dir="2700000" algn="tl">
                    <a:srgbClr val="000000"/>
                  </a:outerShdw>
                </a:effectLst>
              </a:rPr>
              <a:t>A Descendant</a:t>
            </a:r>
          </a:p>
          <a:p>
            <a:pPr algn="ctr"/>
            <a:r>
              <a:rPr lang="en-US" sz="4400" b="1" dirty="0" smtClean="0">
                <a:solidFill>
                  <a:schemeClr val="accent1"/>
                </a:solidFill>
                <a:effectLst>
                  <a:outerShdw blurRad="38100" dist="38100" dir="2700000" algn="tl">
                    <a:srgbClr val="000000"/>
                  </a:outerShdw>
                </a:effectLst>
              </a:rPr>
              <a:t>Blessing</a:t>
            </a:r>
          </a:p>
          <a:p>
            <a:pPr algn="ctr"/>
            <a:r>
              <a:rPr lang="en-US" sz="4400" b="1" dirty="0" smtClean="0">
                <a:solidFill>
                  <a:schemeClr val="accent1"/>
                </a:solidFill>
                <a:effectLst>
                  <a:outerShdw blurRad="38100" dist="38100" dir="2700000" algn="tl">
                    <a:srgbClr val="000000"/>
                  </a:outerShdw>
                </a:effectLst>
              </a:rPr>
              <a:t>Personal Relationship with God</a:t>
            </a:r>
          </a:p>
          <a:p>
            <a:pPr algn="ctr">
              <a:spcBef>
                <a:spcPct val="50000"/>
              </a:spcBef>
            </a:pPr>
            <a:endParaRPr lang="en-US" sz="6000" b="1" dirty="0">
              <a:solidFill>
                <a:schemeClr val="accent1"/>
              </a:solidFill>
              <a:effectLst>
                <a:outerShdw blurRad="38100" dist="38100" dir="2700000" algn="tl">
                  <a:srgbClr val="000000"/>
                </a:outerShdw>
              </a:effectLst>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4" name="Content Placeholder 3" descr="abraham_journey.jpg"/>
          <p:cNvPicPr>
            <a:picLocks noGrp="1" noChangeAspect="1"/>
          </p:cNvPicPr>
          <p:nvPr>
            <p:ph idx="1"/>
          </p:nvPr>
        </p:nvPicPr>
        <p:blipFill>
          <a:blip r:embed="rId2" cstate="print"/>
          <a:stretch>
            <a:fillRect/>
          </a:stretch>
        </p:blipFill>
        <p:spPr>
          <a:xfrm>
            <a:off x="121561" y="1196752"/>
            <a:ext cx="9031929" cy="5256583"/>
          </a:xfr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Land Promise</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1.  “Get out of your country...unto </a:t>
            </a:r>
            <a:r>
              <a:rPr lang="en-GB" dirty="0" smtClean="0">
                <a:solidFill>
                  <a:srgbClr val="FF0000"/>
                </a:solidFill>
              </a:rPr>
              <a:t>a land </a:t>
            </a:r>
            <a:r>
              <a:rPr lang="en-GB" dirty="0" smtClean="0"/>
              <a:t>that I will show you” (Gen. 12:1).</a:t>
            </a:r>
          </a:p>
          <a:p>
            <a:r>
              <a:rPr lang="en-GB" dirty="0" smtClean="0"/>
              <a:t>2. Abraham “went on his journeys...to Bethel (in Central Israel). And the Lord said unto Abram...Lift up now your eyes, and look from the place where you are northward, and southward, and eastward, and westward: for </a:t>
            </a:r>
            <a:r>
              <a:rPr lang="en-GB" dirty="0" smtClean="0">
                <a:solidFill>
                  <a:srgbClr val="FF0000"/>
                </a:solidFill>
              </a:rPr>
              <a:t>all the land </a:t>
            </a:r>
            <a:r>
              <a:rPr lang="en-GB" dirty="0" smtClean="0"/>
              <a:t>which you see, to you will I give it, and to your descendant for ever...walk through the land...for I will give it unto you” (Gen. 13:3,14-17).</a:t>
            </a:r>
          </a:p>
          <a:p>
            <a:r>
              <a:rPr lang="en-GB" dirty="0" smtClean="0"/>
              <a:t>3. “The Lord made a covenant with Abraham, saying, Unto your descendant [singular- i.e. one special descendant] have I given </a:t>
            </a:r>
            <a:r>
              <a:rPr lang="en-GB" dirty="0" smtClean="0">
                <a:solidFill>
                  <a:srgbClr val="FF0000"/>
                </a:solidFill>
              </a:rPr>
              <a:t>this land</a:t>
            </a:r>
            <a:r>
              <a:rPr lang="en-GB" dirty="0" smtClean="0"/>
              <a:t>, from the river of Egypt unto the great river, the river Euphrates” (Gen. 15:18).</a:t>
            </a:r>
          </a:p>
          <a:p>
            <a:r>
              <a:rPr lang="en-GB" dirty="0" smtClean="0"/>
              <a:t>4. “I will give unto you, and to your descendant [singular- i.e. one special descendant] after you,</a:t>
            </a:r>
            <a:r>
              <a:rPr lang="en-GB" dirty="0" smtClean="0">
                <a:solidFill>
                  <a:srgbClr val="FF0000"/>
                </a:solidFill>
              </a:rPr>
              <a:t> the land </a:t>
            </a:r>
            <a:r>
              <a:rPr lang="en-GB" dirty="0" smtClean="0"/>
              <a:t>wherein you are a stranger, all the land of Canaan, for an everlasting possession” (Gen. 17:8).</a:t>
            </a:r>
          </a:p>
          <a:p>
            <a:endParaRPr lang="en-GB"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660" name="Picture 4" descr="abraham_journey"/>
          <p:cNvPicPr>
            <a:picLocks noGrp="1" noChangeAspect="1" noChangeArrowheads="1"/>
          </p:cNvPicPr>
          <p:nvPr>
            <p:ph idx="1"/>
          </p:nvPr>
        </p:nvPicPr>
        <p:blipFill>
          <a:blip r:embed="rId2" cstate="print"/>
          <a:srcRect/>
          <a:stretch>
            <a:fillRect/>
          </a:stretch>
        </p:blipFill>
        <p:spPr>
          <a:xfrm>
            <a:off x="0" y="0"/>
            <a:ext cx="9144000" cy="6858000"/>
          </a:xfrm>
          <a:noFill/>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Abraham Didn’t Receive the Promised Land</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God “gave him none inheritance in it, no, not so much as to set his foot on: yet he promised that he would give it to him for a possession” (Acts 7:5). </a:t>
            </a:r>
          </a:p>
          <a:p>
            <a:r>
              <a:rPr lang="en-GB" dirty="0" smtClean="0"/>
              <a:t>Heb. 11:13,39,40 : “These all died in faith, not having received the promises; God having provided some better thing for us, that they without us should not be made perfect”.</a:t>
            </a:r>
          </a:p>
          <a:p>
            <a:r>
              <a:rPr lang="en-US" b="1" dirty="0" smtClean="0">
                <a:effectLst>
                  <a:outerShdw blurRad="38100" dist="38100" dir="2700000" algn="tl">
                    <a:srgbClr val="C0C0C0"/>
                  </a:outerShdw>
                </a:effectLst>
                <a:cs typeface="Arial" charset="0"/>
              </a:rPr>
              <a:t>Hebrews 11:8-10</a:t>
            </a:r>
            <a:r>
              <a:rPr lang="en-US" b="1" baseline="30000" dirty="0" smtClean="0">
                <a:effectLst>
                  <a:outerShdw blurRad="38100" dist="38100" dir="2700000" algn="tl">
                    <a:srgbClr val="C0C0C0"/>
                  </a:outerShdw>
                </a:effectLst>
                <a:cs typeface="Arial" charset="0"/>
              </a:rPr>
              <a:t>8</a:t>
            </a:r>
            <a:r>
              <a:rPr lang="en-US" i="1" baseline="30000" dirty="0" smtClean="0">
                <a:effectLst>
                  <a:outerShdw blurRad="38100" dist="38100" dir="2700000" algn="tl">
                    <a:srgbClr val="C0C0C0"/>
                  </a:outerShdw>
                </a:effectLst>
                <a:cs typeface="Arial" charset="0"/>
              </a:rPr>
              <a:t> </a:t>
            </a:r>
            <a:r>
              <a:rPr lang="en-US" i="1" dirty="0" smtClean="0">
                <a:effectLst>
                  <a:outerShdw blurRad="38100" dist="38100" dir="2700000" algn="tl">
                    <a:srgbClr val="C0C0C0"/>
                  </a:outerShdw>
                </a:effectLst>
                <a:cs typeface="Arial" charset="0"/>
              </a:rPr>
              <a:t>By faith Abraham, when called to go to a place he would later receive as his inheritance, </a:t>
            </a:r>
            <a:r>
              <a:rPr lang="en-US" b="1" i="1" dirty="0" smtClean="0">
                <a:solidFill>
                  <a:schemeClr val="accent2"/>
                </a:solidFill>
                <a:effectLst>
                  <a:outerShdw blurRad="38100" dist="38100" dir="2700000" algn="tl">
                    <a:srgbClr val="C0C0C0"/>
                  </a:outerShdw>
                </a:effectLst>
                <a:cs typeface="Arial" charset="0"/>
              </a:rPr>
              <a:t>obeyed and went, even though he did not know where he was going</a:t>
            </a:r>
            <a:r>
              <a:rPr lang="en-US" i="1" dirty="0" smtClean="0">
                <a:effectLst>
                  <a:outerShdw blurRad="38100" dist="38100" dir="2700000" algn="tl">
                    <a:srgbClr val="C0C0C0"/>
                  </a:outerShdw>
                </a:effectLst>
                <a:cs typeface="Arial" charset="0"/>
              </a:rPr>
              <a:t>. </a:t>
            </a:r>
            <a:r>
              <a:rPr lang="en-US" i="1" baseline="30000" dirty="0" smtClean="0">
                <a:effectLst>
                  <a:outerShdw blurRad="38100" dist="38100" dir="2700000" algn="tl">
                    <a:srgbClr val="C0C0C0"/>
                  </a:outerShdw>
                </a:effectLst>
                <a:cs typeface="Arial" charset="0"/>
              </a:rPr>
              <a:t> 9 </a:t>
            </a:r>
            <a:r>
              <a:rPr lang="en-US" i="1" dirty="0" smtClean="0">
                <a:effectLst>
                  <a:outerShdw blurRad="38100" dist="38100" dir="2700000" algn="tl">
                    <a:srgbClr val="C0C0C0"/>
                  </a:outerShdw>
                </a:effectLst>
                <a:cs typeface="Arial" charset="0"/>
              </a:rPr>
              <a:t>By faith he made his home in the promised land like a stranger in a foreign country; he lived in tents, as did Isaac and Jacob, who were heirs with him of the same promise. </a:t>
            </a:r>
            <a:r>
              <a:rPr lang="en-US" i="1" baseline="30000" dirty="0" smtClean="0">
                <a:effectLst>
                  <a:outerShdw blurRad="38100" dist="38100" dir="2700000" algn="tl">
                    <a:srgbClr val="C0C0C0"/>
                  </a:outerShdw>
                </a:effectLst>
                <a:cs typeface="Arial" charset="0"/>
              </a:rPr>
              <a:t> 10 </a:t>
            </a:r>
            <a:r>
              <a:rPr lang="en-US" b="1" i="1" dirty="0" smtClean="0">
                <a:solidFill>
                  <a:schemeClr val="accent2"/>
                </a:solidFill>
                <a:effectLst>
                  <a:outerShdw blurRad="38100" dist="38100" dir="2700000" algn="tl">
                    <a:srgbClr val="C0C0C0"/>
                  </a:outerShdw>
                </a:effectLst>
                <a:cs typeface="Arial" charset="0"/>
              </a:rPr>
              <a:t>For he was looking forward to the city with foundations, whose architect and builder is God</a:t>
            </a:r>
            <a:r>
              <a:rPr lang="en-US" dirty="0" smtClean="0">
                <a:effectLst>
                  <a:outerShdw blurRad="38100" dist="38100" dir="2700000" algn="tl">
                    <a:srgbClr val="C0C0C0"/>
                  </a:outerShdw>
                </a:effectLst>
              </a:rPr>
              <a:t> </a:t>
            </a:r>
          </a:p>
          <a:p>
            <a:endParaRPr lang="en-GB"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4" name="Text Placeholder 3"/>
          <p:cNvSpPr>
            <a:spLocks noGrp="1"/>
          </p:cNvSpPr>
          <p:nvPr>
            <p:ph type="body" sz="half" idx="2"/>
          </p:nvPr>
        </p:nvSpPr>
        <p:spPr/>
        <p:txBody>
          <a:bodyPr/>
          <a:lstStyle/>
          <a:p>
            <a:endParaRPr lang="en-GB"/>
          </a:p>
        </p:txBody>
      </p:sp>
      <p:pic>
        <p:nvPicPr>
          <p:cNvPr id="5" name="Picture Placeholder 4" descr="AbrahamPromises2.png"/>
          <p:cNvPicPr>
            <a:picLocks noGrp="1" noChangeAspect="1"/>
          </p:cNvPicPr>
          <p:nvPr>
            <p:ph type="pic" idx="1"/>
          </p:nvPr>
        </p:nvPicPr>
        <p:blipFill>
          <a:blip r:embed="rId2" cstate="print"/>
          <a:srcRect/>
          <a:stretch>
            <a:fillRect/>
          </a:stretch>
        </p:blipFill>
        <p:spPr>
          <a:xfrm>
            <a:off x="259359" y="756791"/>
            <a:ext cx="7019329" cy="5264497"/>
          </a:xfr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76200" y="1584325"/>
            <a:ext cx="8915400" cy="1006475"/>
          </a:xfrm>
          <a:prstGeom prst="rect">
            <a:avLst/>
          </a:prstGeom>
          <a:noFill/>
          <a:ln w="9525">
            <a:noFill/>
            <a:miter lim="800000"/>
            <a:headEnd/>
            <a:tailEnd/>
          </a:ln>
          <a:effectLst/>
        </p:spPr>
        <p:txBody>
          <a:bodyPr>
            <a:spAutoFit/>
          </a:bodyPr>
          <a:lstStyle/>
          <a:p>
            <a:pPr algn="ctr">
              <a:spcBef>
                <a:spcPct val="50000"/>
              </a:spcBef>
            </a:pPr>
            <a:r>
              <a:rPr lang="en-US" sz="6000" dirty="0" smtClean="0">
                <a:effectLst>
                  <a:outerShdw blurRad="38100" dist="38100" dir="2700000" algn="tl">
                    <a:srgbClr val="C0C0C0"/>
                  </a:outerShdw>
                </a:effectLst>
              </a:rPr>
              <a:t> </a:t>
            </a:r>
            <a:endParaRPr lang="en-US" sz="6000" b="1" dirty="0">
              <a:solidFill>
                <a:schemeClr val="accent2"/>
              </a:solidFill>
              <a:effectLst>
                <a:outerShdw blurRad="38100" dist="38100" dir="2700000" algn="tl">
                  <a:srgbClr val="C0C0C0"/>
                </a:outerShdw>
              </a:effectLst>
            </a:endParaRPr>
          </a:p>
        </p:txBody>
      </p:sp>
      <p:grpSp>
        <p:nvGrpSpPr>
          <p:cNvPr id="2" name="Group 4"/>
          <p:cNvGrpSpPr>
            <a:grpSpLocks/>
          </p:cNvGrpSpPr>
          <p:nvPr/>
        </p:nvGrpSpPr>
        <p:grpSpPr bwMode="auto">
          <a:xfrm>
            <a:off x="0" y="6180138"/>
            <a:ext cx="9144000" cy="669925"/>
            <a:chOff x="0" y="3898"/>
            <a:chExt cx="5760" cy="422"/>
          </a:xfrm>
        </p:grpSpPr>
        <p:sp>
          <p:nvSpPr>
            <p:cNvPr id="8197" name="Text Box 5"/>
            <p:cNvSpPr txBox="1">
              <a:spLocks noChangeArrowheads="1"/>
            </p:cNvSpPr>
            <p:nvPr/>
          </p:nvSpPr>
          <p:spPr bwMode="auto">
            <a:xfrm>
              <a:off x="0" y="4089"/>
              <a:ext cx="5760" cy="231"/>
            </a:xfrm>
            <a:prstGeom prst="rect">
              <a:avLst/>
            </a:prstGeom>
            <a:solidFill>
              <a:schemeClr val="folHlink"/>
            </a:solidFill>
            <a:ln w="9525">
              <a:noFill/>
              <a:miter lim="800000"/>
              <a:headEnd/>
              <a:tailEnd/>
            </a:ln>
            <a:effectLst/>
          </p:spPr>
          <p:txBody>
            <a:bodyPr>
              <a:spAutoFit/>
            </a:bodyPr>
            <a:lstStyle/>
            <a:p>
              <a:pPr>
                <a:spcBef>
                  <a:spcPct val="50000"/>
                </a:spcBef>
              </a:pPr>
              <a:r>
                <a:rPr lang="en-US" sz="1800">
                  <a:latin typeface="BernhardFashion BT" pitchFamily="82" charset="0"/>
                </a:rPr>
                <a:t>The Covenants of Promise to Abraham and David</a:t>
              </a:r>
            </a:p>
          </p:txBody>
        </p:sp>
        <p:pic>
          <p:nvPicPr>
            <p:cNvPr id="8198" name="Picture 6" descr="bs00554_"/>
            <p:cNvPicPr>
              <a:picLocks noChangeAspect="1" noChangeArrowheads="1"/>
            </p:cNvPicPr>
            <p:nvPr/>
          </p:nvPicPr>
          <p:blipFill>
            <a:blip r:embed="rId2" cstate="print"/>
            <a:srcRect/>
            <a:stretch>
              <a:fillRect/>
            </a:stretch>
          </p:blipFill>
          <p:spPr bwMode="auto">
            <a:xfrm>
              <a:off x="5136" y="3898"/>
              <a:ext cx="484" cy="422"/>
            </a:xfrm>
            <a:prstGeom prst="rect">
              <a:avLst/>
            </a:prstGeom>
            <a:noFill/>
          </p:spPr>
        </p:pic>
      </p:grpSp>
      <p:sp>
        <p:nvSpPr>
          <p:cNvPr id="8199" name="Text Box 7"/>
          <p:cNvSpPr txBox="1">
            <a:spLocks noChangeArrowheads="1"/>
          </p:cNvSpPr>
          <p:nvPr/>
        </p:nvSpPr>
        <p:spPr bwMode="auto">
          <a:xfrm>
            <a:off x="76200" y="3260725"/>
            <a:ext cx="8915400" cy="1938992"/>
          </a:xfrm>
          <a:prstGeom prst="rect">
            <a:avLst/>
          </a:prstGeom>
          <a:noFill/>
          <a:ln w="9525">
            <a:noFill/>
            <a:miter lim="800000"/>
            <a:headEnd/>
            <a:tailEnd/>
          </a:ln>
          <a:effectLst/>
        </p:spPr>
        <p:txBody>
          <a:bodyPr>
            <a:spAutoFit/>
          </a:bodyPr>
          <a:lstStyle/>
          <a:p>
            <a:pPr algn="ctr">
              <a:spcBef>
                <a:spcPct val="50000"/>
              </a:spcBef>
            </a:pPr>
            <a:r>
              <a:rPr lang="en-US" sz="6000" dirty="0">
                <a:effectLst>
                  <a:outerShdw blurRad="38100" dist="38100" dir="2700000" algn="tl">
                    <a:srgbClr val="C0C0C0"/>
                  </a:outerShdw>
                </a:effectLst>
              </a:rPr>
              <a:t>The Promise of the </a:t>
            </a:r>
            <a:r>
              <a:rPr lang="en-US" sz="6000" b="1" dirty="0" smtClean="0">
                <a:solidFill>
                  <a:schemeClr val="accent2"/>
                </a:solidFill>
                <a:effectLst>
                  <a:outerShdw blurRad="38100" dist="38100" dir="2700000" algn="tl">
                    <a:srgbClr val="C0C0C0"/>
                  </a:outerShdw>
                </a:effectLst>
              </a:rPr>
              <a:t>Descendant</a:t>
            </a:r>
            <a:endParaRPr lang="en-US" sz="6000" b="1" dirty="0">
              <a:solidFill>
                <a:schemeClr val="accent2"/>
              </a:solidFill>
              <a:effectLst>
                <a:outerShdw blurRad="38100" dist="38100" dir="2700000" algn="tl">
                  <a:srgbClr val="C0C0C0"/>
                </a:outerShdw>
              </a:effectLst>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Descendant</a:t>
            </a:r>
            <a:endParaRPr lang="en-GB" dirty="0"/>
          </a:p>
        </p:txBody>
      </p:sp>
      <p:sp>
        <p:nvSpPr>
          <p:cNvPr id="3" name="Content Placeholder 2"/>
          <p:cNvSpPr>
            <a:spLocks noGrp="1"/>
          </p:cNvSpPr>
          <p:nvPr>
            <p:ph idx="1"/>
          </p:nvPr>
        </p:nvSpPr>
        <p:spPr/>
        <p:txBody>
          <a:bodyPr>
            <a:normAutofit fontScale="62500" lnSpcReduction="20000"/>
          </a:bodyPr>
          <a:lstStyle/>
          <a:p>
            <a:r>
              <a:rPr lang="en-GB" dirty="0" smtClean="0"/>
              <a:t>1. “I will make of you a great nation, and I will bless you...and in you shall all families of the earth be blessed” (Gen. 12:2,3).</a:t>
            </a:r>
          </a:p>
          <a:p>
            <a:r>
              <a:rPr lang="en-GB" dirty="0" smtClean="0"/>
              <a:t>2. “I will make your descendant as the dust of the earth: so that if a man can number the dust of the earth, then shall your descendant also be numbered...all the land which you see, to you will I give it, and to your descendant for ever” (Gen. 13:15,16).</a:t>
            </a:r>
          </a:p>
          <a:p>
            <a:r>
              <a:rPr lang="en-GB" dirty="0" smtClean="0"/>
              <a:t>3. “Look now toward heaven, and count the stars, if you be able to number them...So shall your descendant be...Unto your descendant have I given this land” (Gen. 15:5,18).</a:t>
            </a:r>
          </a:p>
          <a:p>
            <a:r>
              <a:rPr lang="en-GB" dirty="0" smtClean="0"/>
              <a:t>4. “I will give unto...your descendant[s] after you...the land of Canaan, for an everlasting possession; and I will be their God” (Gen. 17:8).</a:t>
            </a:r>
          </a:p>
          <a:p>
            <a:r>
              <a:rPr lang="en-GB" dirty="0" smtClean="0"/>
              <a:t>5. “I will multiply your descendant as the stars of the heaven, and as the sand which is upon the sea shore; and your descendant shall possess the gate of his enemies; and in your descendant shall all the nations of the earth be blessed” (Gen. 22:17,18).</a:t>
            </a:r>
          </a:p>
          <a:p>
            <a:endParaRPr lang="en-GB"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Special Descendant was Jesus</a:t>
            </a:r>
            <a:endParaRPr lang="en-GB" dirty="0"/>
          </a:p>
        </p:txBody>
      </p:sp>
      <p:sp>
        <p:nvSpPr>
          <p:cNvPr id="3" name="Content Placeholder 2"/>
          <p:cNvSpPr>
            <a:spLocks noGrp="1"/>
          </p:cNvSpPr>
          <p:nvPr>
            <p:ph idx="1"/>
          </p:nvPr>
        </p:nvSpPr>
        <p:spPr/>
        <p:txBody>
          <a:bodyPr>
            <a:normAutofit fontScale="77500" lnSpcReduction="20000"/>
          </a:bodyPr>
          <a:lstStyle/>
          <a:p>
            <a:r>
              <a:rPr lang="en-GB" dirty="0" smtClean="0"/>
              <a:t>“He (God) doesn’t say, ‘And to descendants’, in the plural, but in the singular, ‘And to your descendant’, which is Christ” (Gal. 3:16).</a:t>
            </a:r>
          </a:p>
          <a:p>
            <a:r>
              <a:rPr lang="en-GB" dirty="0" smtClean="0"/>
              <a:t>“...the covenant which God made with our fathers, saying unto Abraham, And in your descendant shall all the tribes of the earth be blessed. Unto you first God, having raised up his Son Jesus (i.e. the descendant), sent him to bless you, in turning away every one of you from his iniquities” (Acts 3:25,26).</a:t>
            </a:r>
          </a:p>
          <a:p>
            <a:r>
              <a:rPr lang="en-GB" dirty="0" smtClean="0"/>
              <a:t>Notice here how Peter quotes and interprets Gen. 22:18.</a:t>
            </a:r>
          </a:p>
          <a:p>
            <a:r>
              <a:rPr lang="en-GB" dirty="0" smtClean="0"/>
              <a:t>The descendant = Jesus</a:t>
            </a:r>
          </a:p>
          <a:p>
            <a:r>
              <a:rPr lang="en-GB" dirty="0" smtClean="0"/>
              <a:t>The blessing = forgiveness of sins.</a:t>
            </a:r>
          </a:p>
          <a:p>
            <a:endParaRPr lang="en-GB"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Becoming Part Of The Descendant</a:t>
            </a:r>
            <a:br>
              <a:rPr lang="en-GB" b="1" dirty="0" smtClean="0"/>
            </a:b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We have to become intimately part of Jesus, so that the promises to the descendant are shared with us as well. This is by baptism into Jesus (Rom. 6:3-5); frequently we read of baptism </a:t>
            </a:r>
            <a:r>
              <a:rPr lang="en-GB" i="1" dirty="0" smtClean="0"/>
              <a:t>into </a:t>
            </a:r>
            <a:r>
              <a:rPr lang="en-GB" dirty="0" smtClean="0"/>
              <a:t>his name (Acts 2:38; 8:16; 10:48; 19:5). </a:t>
            </a:r>
          </a:p>
          <a:p>
            <a:r>
              <a:rPr lang="en-GB" dirty="0" smtClean="0"/>
              <a:t>Gal. 3:27-29: “As many of you (i.e. only as many!) as have been baptised into Christ have put on Christ. There is neither Jew nor Greek (Gentile), there is neither slave nor free man, there is neither male nor female: for you are all one (through being) in Christ Jesus (by baptism). And if you be Christ’s (by baptism into him), then are you Abraham’s descendants, and heirs according to the promise”.</a:t>
            </a:r>
          </a:p>
          <a:p>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3.1  Introduction</a:t>
            </a:r>
            <a:br>
              <a:rPr lang="en-GB" dirty="0"/>
            </a:b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If we open the New Testament, the first book we read is a transcript of the Gospel message as preached by Matthew. He starts off in the very first verse by introducing Jesus Christ as the son of David and the son of Abraham, and then gives a genealogy to prove this (Luke does similarly). This may seem odd at first reading. The point is, these early believers recognised that the fulfilment of the promises to Abraham and David through Jesus Christ is the basis of the Christian message. Paul preached likewise- the Gospel is centred in the promises (Gal. 3:8). Paul taught “the good tidings [Gospel] of the promise made unto the [Jewish] fathers” (Acts 13:32 RV). </a:t>
            </a:r>
          </a:p>
          <a:p>
            <a:endParaRPr lang="en-GB"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Continuity of the Gospel</a:t>
            </a:r>
            <a:endParaRPr lang="en-GB" dirty="0"/>
          </a:p>
        </p:txBody>
      </p:sp>
      <p:sp>
        <p:nvSpPr>
          <p:cNvPr id="3" name="Content Placeholder 2"/>
          <p:cNvSpPr>
            <a:spLocks noGrp="1"/>
          </p:cNvSpPr>
          <p:nvPr>
            <p:ph idx="1"/>
          </p:nvPr>
        </p:nvSpPr>
        <p:spPr/>
        <p:txBody>
          <a:bodyPr>
            <a:normAutofit fontScale="92500"/>
          </a:bodyPr>
          <a:lstStyle/>
          <a:p>
            <a:r>
              <a:rPr lang="en-GB" dirty="0" smtClean="0"/>
              <a:t>The two strands of the promises given to Abraham:</a:t>
            </a:r>
          </a:p>
          <a:p>
            <a:r>
              <a:rPr lang="en-GB" b="1" dirty="0" smtClean="0"/>
              <a:t>1. The Land</a:t>
            </a:r>
          </a:p>
          <a:p>
            <a:r>
              <a:rPr lang="en-GB" b="1" cap="all" dirty="0" smtClean="0"/>
              <a:t>2. </a:t>
            </a:r>
            <a:r>
              <a:rPr lang="en-GB" b="1" dirty="0" smtClean="0"/>
              <a:t>The Descendant</a:t>
            </a:r>
          </a:p>
          <a:p>
            <a:r>
              <a:rPr lang="en-GB" dirty="0" smtClean="0"/>
              <a:t>The early Christians preached:-</a:t>
            </a:r>
          </a:p>
          <a:p>
            <a:r>
              <a:rPr lang="en-GB" dirty="0" smtClean="0"/>
              <a:t>1.     “The things concerning the Kingdom of God</a:t>
            </a:r>
          </a:p>
          <a:p>
            <a:pPr>
              <a:buNone/>
            </a:pPr>
            <a:r>
              <a:rPr lang="en-GB" dirty="0" smtClean="0"/>
              <a:t> and</a:t>
            </a:r>
          </a:p>
          <a:p>
            <a:r>
              <a:rPr lang="en-GB" dirty="0" smtClean="0"/>
              <a:t>2. The name of Jesus Christ” (Acts 8:12).</a:t>
            </a:r>
          </a:p>
          <a:p>
            <a:endParaRPr lang="en-GB" b="1" dirty="0" smtClean="0"/>
          </a:p>
          <a:p>
            <a:endParaRPr lang="en-GB"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3.5  The Promise To David</a:t>
            </a:r>
          </a:p>
        </p:txBody>
      </p:sp>
      <p:sp>
        <p:nvSpPr>
          <p:cNvPr id="3" name="Content Placeholder 2"/>
          <p:cNvSpPr>
            <a:spLocks noGrp="1"/>
          </p:cNvSpPr>
          <p:nvPr>
            <p:ph idx="1"/>
          </p:nvPr>
        </p:nvSpPr>
        <p:spPr/>
        <p:txBody>
          <a:bodyPr/>
          <a:lstStyle/>
          <a:p>
            <a:endParaRPr lang="en-GB"/>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2 Samuel 7</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“And when your days are fulfilled, and you shall sleep with your fathers, I will set up your descendant after you, which shall proceed out of your body, and I will establish his kingdom. He shall build an house for my name, and I will establish the throne of his kingdom forever. I will be his father, and he shall be my son. If he commit iniquity, I will chasten him with the rod of men, and with the stripes of the children of men: But my mercy shall not depart away from him, as I took it from Saul, whom I put away before you. And your house and your kingdom shall be established forever before you: your throne shall be established forever” (v.12-16).</a:t>
            </a:r>
          </a:p>
          <a:p>
            <a:endParaRPr lang="en-GB"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Jesus is the Special Son of David</a:t>
            </a:r>
            <a:endParaRPr lang="en-GB" dirty="0"/>
          </a:p>
        </p:txBody>
      </p:sp>
      <p:sp>
        <p:nvSpPr>
          <p:cNvPr id="3" name="Content Placeholder 2"/>
          <p:cNvSpPr>
            <a:spLocks noGrp="1"/>
          </p:cNvSpPr>
          <p:nvPr>
            <p:ph idx="1"/>
          </p:nvPr>
        </p:nvSpPr>
        <p:spPr/>
        <p:txBody>
          <a:bodyPr>
            <a:normAutofit fontScale="85000" lnSpcReduction="20000"/>
          </a:bodyPr>
          <a:lstStyle/>
          <a:p>
            <a:pPr lvl="0"/>
            <a:r>
              <a:rPr lang="en-GB" dirty="0" smtClean="0"/>
              <a:t>“I am the...offspring of David”, Jesus said (Rev. 22:16).</a:t>
            </a:r>
          </a:p>
          <a:p>
            <a:pPr lvl="0"/>
            <a:r>
              <a:rPr lang="en-GB" dirty="0" smtClean="0"/>
              <a:t>“(Jesus), made of the family [AV “seed”] of David according to the flesh” (Rom. 1:3).</a:t>
            </a:r>
          </a:p>
          <a:p>
            <a:pPr lvl="0"/>
            <a:r>
              <a:rPr lang="en-GB" dirty="0" smtClean="0"/>
              <a:t>“Of this man’s descendants (David’s) has God, according to His promise, raised unto Israel a saviour, Jesus” (Acts 13:23).</a:t>
            </a:r>
          </a:p>
          <a:p>
            <a:pPr lvl="0"/>
            <a:r>
              <a:rPr lang="en-GB" dirty="0" smtClean="0"/>
              <a:t>The angel told the virgin Mary concerning her son, Jesus: “The Lord God shall give unto him the throne of his father (ancestor) David...and of his Kingdom there shall be no end” (Lk. 1:32,33). This is applying the promise of David’s descendant, in 2 Sam. 7:13, to Jesus.</a:t>
            </a:r>
          </a:p>
          <a:p>
            <a:endParaRPr lang="en-GB"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Virgin Birth of Jesus</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“Your descendant...which shall proceed out of your body...I will be his father, and he shall be my son.” “...of the fruit of your body will I set upon your throne” (2 Sam. 7:12,14; Ps. 132:10,11). Jesus, the descendant, was to be a literal, bodily descendant of David, and yet have God as his Father. This could only be achieved by the virgin birth as described in the New Testament; Jesus’ mother was Mary, a descendant of David (Lk. 1:32), but he had no human father. </a:t>
            </a:r>
            <a:endParaRPr lang="en-GB"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House Built by Jesus</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“He shall build an house for my name” (2 Sam. 7:13) shows that Jesus will build a temple for God. God’s “house” is where He is willing to live, and Is. 66:1,2 tells us that He will come to live in the hearts of men who are humble to His word. Jesus is therefore building a spiritual temple for God to dwell in, made up of the true believers. Descriptions of Jesus as the foundation stone of God’s temple (1 Pet. 2:4-8) and of Christians as the temple stones (1 Pet. 2:5) now slot into place.</a:t>
            </a:r>
          </a:p>
          <a:p>
            <a:endParaRPr lang="en-GB"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Sitting on David’s Throne</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“I will establish the throne of his (Christ’s) kingdom for ever... your (David’s) house and your kingdom... your throne shall be established for ever” (2 Sam. 7:13,16 cf. Is. 9:6,7). Applied to Jesus in Lk. 1:31-35. Christ’s kingdom will therefore be based on David’s kingdom of Israel; this means that the coming kingdom of God will be a re-establishment of the kingdom of Israel. To fulfil this promise, Christ must reign on David’s “throne”, or place of rulership. This was literally in Jerusalem. The kingdom must be established here on earth in order to fulfil these promises.</a:t>
            </a:r>
          </a:p>
          <a:p>
            <a:endParaRPr lang="en-GB"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Kingdom</a:t>
            </a:r>
            <a:endParaRPr lang="en-GB" dirty="0"/>
          </a:p>
        </p:txBody>
      </p:sp>
      <p:sp>
        <p:nvSpPr>
          <p:cNvPr id="3" name="Content Placeholder 2"/>
          <p:cNvSpPr>
            <a:spLocks noGrp="1"/>
          </p:cNvSpPr>
          <p:nvPr>
            <p:ph idx="1"/>
          </p:nvPr>
        </p:nvSpPr>
        <p:spPr/>
        <p:txBody>
          <a:bodyPr/>
          <a:lstStyle/>
          <a:p>
            <a:r>
              <a:rPr lang="en-GB" dirty="0" smtClean="0"/>
              <a:t>“Your house and your kingdom shall be established for ever before you” (2 Sam. 7:16) suggests that David would witness the establishment of Christ’s eternal kingdom. This was therefore an indirect promise that he would be resurrected at Christ’s return so that he could see with his own eyes the kingdom being set up world-wide, with Jesus reigning from Jerusalem.</a:t>
            </a:r>
          </a:p>
          <a:p>
            <a:endParaRPr lang="en-GB"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Wrong Thinking</a:t>
            </a:r>
            <a:endParaRPr lang="en-GB" dirty="0"/>
          </a:p>
        </p:txBody>
      </p:sp>
      <p:sp>
        <p:nvSpPr>
          <p:cNvPr id="3" name="Content Placeholder 2"/>
          <p:cNvSpPr>
            <a:spLocks noGrp="1"/>
          </p:cNvSpPr>
          <p:nvPr>
            <p:ph idx="1"/>
          </p:nvPr>
        </p:nvSpPr>
        <p:spPr/>
        <p:txBody>
          <a:bodyPr>
            <a:normAutofit lnSpcReduction="10000"/>
          </a:bodyPr>
          <a:lstStyle/>
          <a:p>
            <a:r>
              <a:rPr lang="en-GB" dirty="0" smtClean="0"/>
              <a:t>Popular Christendom has adopted doctrines which flatly contradict these marvellous truths.</a:t>
            </a:r>
          </a:p>
          <a:p>
            <a:pPr lvl="0"/>
            <a:r>
              <a:rPr lang="en-GB" dirty="0" smtClean="0"/>
              <a:t>If Jesus physically “pre-existed”, i.e. he existed as a person before he was born, then this makes nonsense of these promises that Jesus would be David’s descendant.</a:t>
            </a:r>
          </a:p>
          <a:p>
            <a:pPr lvl="0"/>
            <a:r>
              <a:rPr lang="en-GB" dirty="0" smtClean="0"/>
              <a:t>If the kingdom of God will be in heaven, then Jesus cannot re-establish David’s kingdom of Israel, nor can he reign from David’s “throne” or place of rulership. These things were literally on the earth, and so their re-establishment must be in the same place.</a:t>
            </a:r>
          </a:p>
          <a:p>
            <a:endParaRPr lang="en-GB"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5" name="Oval 7"/>
          <p:cNvSpPr>
            <a:spLocks noChangeArrowheads="1"/>
          </p:cNvSpPr>
          <p:nvPr/>
        </p:nvSpPr>
        <p:spPr bwMode="auto">
          <a:xfrm>
            <a:off x="3276600" y="5181600"/>
            <a:ext cx="2286000" cy="1066800"/>
          </a:xfrm>
          <a:prstGeom prst="ellipse">
            <a:avLst/>
          </a:prstGeom>
          <a:solidFill>
            <a:schemeClr val="folHlink"/>
          </a:solidFill>
          <a:ln w="57150">
            <a:solidFill>
              <a:schemeClr val="tx1"/>
            </a:solidFill>
            <a:round/>
            <a:headEnd/>
            <a:tailEnd/>
          </a:ln>
          <a:effectLst/>
        </p:spPr>
        <p:txBody>
          <a:bodyPr wrap="none" anchor="ctr"/>
          <a:lstStyle/>
          <a:p>
            <a:pPr algn="ctr"/>
            <a:r>
              <a:rPr lang="en-US" sz="5400" b="1" i="1">
                <a:effectLst>
                  <a:outerShdw blurRad="38100" dist="38100" dir="2700000" algn="tl">
                    <a:srgbClr val="FFFFFF"/>
                  </a:outerShdw>
                </a:effectLst>
              </a:rPr>
              <a:t>Yes!</a:t>
            </a:r>
          </a:p>
        </p:txBody>
      </p:sp>
      <p:sp>
        <p:nvSpPr>
          <p:cNvPr id="43010" name="Rectangle 2"/>
          <p:cNvSpPr>
            <a:spLocks noChangeArrowheads="1"/>
          </p:cNvSpPr>
          <p:nvPr/>
        </p:nvSpPr>
        <p:spPr bwMode="auto">
          <a:xfrm>
            <a:off x="2438400" y="4648200"/>
            <a:ext cx="4114800" cy="228600"/>
          </a:xfrm>
          <a:prstGeom prst="rect">
            <a:avLst/>
          </a:prstGeom>
          <a:solidFill>
            <a:schemeClr val="folHlink"/>
          </a:solidFill>
          <a:ln w="9525">
            <a:noFill/>
            <a:miter lim="800000"/>
            <a:headEnd/>
            <a:tailEnd/>
          </a:ln>
          <a:effectLst/>
        </p:spPr>
        <p:txBody>
          <a:bodyPr wrap="none" anchor="ctr"/>
          <a:lstStyle/>
          <a:p>
            <a:pPr algn="ctr"/>
            <a:endParaRPr lang="en-US"/>
          </a:p>
        </p:txBody>
      </p:sp>
      <p:sp>
        <p:nvSpPr>
          <p:cNvPr id="43011" name="Text Box 3"/>
          <p:cNvSpPr txBox="1">
            <a:spLocks noChangeArrowheads="1"/>
          </p:cNvSpPr>
          <p:nvPr/>
        </p:nvSpPr>
        <p:spPr bwMode="auto">
          <a:xfrm>
            <a:off x="1600200" y="990600"/>
            <a:ext cx="5715000" cy="2559050"/>
          </a:xfrm>
          <a:prstGeom prst="rect">
            <a:avLst/>
          </a:prstGeom>
          <a:noFill/>
          <a:ln w="9525">
            <a:noFill/>
            <a:miter lim="800000"/>
            <a:headEnd/>
            <a:tailEnd/>
          </a:ln>
          <a:effectLst/>
        </p:spPr>
        <p:txBody>
          <a:bodyPr>
            <a:spAutoFit/>
          </a:bodyPr>
          <a:lstStyle/>
          <a:p>
            <a:pPr algn="ctr">
              <a:spcBef>
                <a:spcPct val="50000"/>
              </a:spcBef>
            </a:pPr>
            <a:r>
              <a:rPr lang="en-US" sz="5400" b="1">
                <a:effectLst>
                  <a:outerShdw blurRad="38100" dist="38100" dir="2700000" algn="tl">
                    <a:srgbClr val="C0C0C0"/>
                  </a:outerShdw>
                </a:effectLst>
                <a:latin typeface="BernhardFashion BT" pitchFamily="82" charset="0"/>
              </a:rPr>
              <a:t>The Covenants of Promise to Abraham and David</a:t>
            </a:r>
          </a:p>
        </p:txBody>
      </p:sp>
      <p:sp>
        <p:nvSpPr>
          <p:cNvPr id="43012" name="Text Box 4"/>
          <p:cNvSpPr txBox="1">
            <a:spLocks noChangeArrowheads="1"/>
          </p:cNvSpPr>
          <p:nvPr/>
        </p:nvSpPr>
        <p:spPr bwMode="auto">
          <a:xfrm>
            <a:off x="1447800" y="4191000"/>
            <a:ext cx="6248400" cy="701675"/>
          </a:xfrm>
          <a:prstGeom prst="rect">
            <a:avLst/>
          </a:prstGeom>
          <a:noFill/>
          <a:ln w="9525">
            <a:noFill/>
            <a:miter lim="800000"/>
            <a:headEnd/>
            <a:tailEnd/>
          </a:ln>
          <a:effectLst/>
        </p:spPr>
        <p:txBody>
          <a:bodyPr>
            <a:spAutoFit/>
          </a:bodyPr>
          <a:lstStyle/>
          <a:p>
            <a:pPr algn="ctr">
              <a:spcBef>
                <a:spcPct val="50000"/>
              </a:spcBef>
            </a:pPr>
            <a:r>
              <a:rPr lang="en-US" sz="4000" b="1" i="1">
                <a:effectLst>
                  <a:outerShdw blurRad="38100" dist="38100" dir="2700000" algn="tl">
                    <a:srgbClr val="C0C0C0"/>
                  </a:outerShdw>
                </a:effectLst>
                <a:latin typeface="BernhardFashion BT" pitchFamily="82" charset="0"/>
              </a:rPr>
              <a:t>Do they include you</a:t>
            </a:r>
            <a:r>
              <a:rPr lang="en-US" sz="2800" b="1" i="1">
                <a:effectLst>
                  <a:outerShdw blurRad="38100" dist="38100" dir="2700000" algn="tl">
                    <a:srgbClr val="C0C0C0"/>
                  </a:outerShdw>
                </a:effectLst>
                <a:latin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288" fill="hold" grpId="0" nodeType="afterEffect">
                                  <p:stCondLst>
                                    <p:cond delay="4000"/>
                                  </p:stCondLst>
                                  <p:childTnLst>
                                    <p:set>
                                      <p:cBhvr>
                                        <p:cTn id="6" dur="1" fill="hold">
                                          <p:stCondLst>
                                            <p:cond delay="0"/>
                                          </p:stCondLst>
                                        </p:cTn>
                                        <p:tgtEl>
                                          <p:spTgt spid="43015"/>
                                        </p:tgtEl>
                                        <p:attrNameLst>
                                          <p:attrName>style.visibility</p:attrName>
                                        </p:attrNameLst>
                                      </p:cBhvr>
                                      <p:to>
                                        <p:strVal val="visible"/>
                                      </p:to>
                                    </p:set>
                                    <p:anim calcmode="lin" valueType="num">
                                      <p:cBhvr>
                                        <p:cTn id="7" dur="500" fill="hold"/>
                                        <p:tgtEl>
                                          <p:spTgt spid="43015"/>
                                        </p:tgtEl>
                                        <p:attrNameLst>
                                          <p:attrName>ppt_w</p:attrName>
                                        </p:attrNameLst>
                                      </p:cBhvr>
                                      <p:tavLst>
                                        <p:tav tm="0">
                                          <p:val>
                                            <p:strVal val="4/3*#ppt_w"/>
                                          </p:val>
                                        </p:tav>
                                        <p:tav tm="100000">
                                          <p:val>
                                            <p:strVal val="#ppt_w"/>
                                          </p:val>
                                        </p:tav>
                                      </p:tavLst>
                                    </p:anim>
                                    <p:anim calcmode="lin" valueType="num">
                                      <p:cBhvr>
                                        <p:cTn id="8" dur="500" fill="hold"/>
                                        <p:tgtEl>
                                          <p:spTgt spid="43015"/>
                                        </p:tgtEl>
                                        <p:attrNameLst>
                                          <p:attrName>ppt_h</p:attrName>
                                        </p:attrNameLst>
                                      </p:cBhvr>
                                      <p:tavLst>
                                        <p:tav tm="0">
                                          <p:val>
                                            <p:strVal val="4/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5" grpId="0" animBg="1"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lnSpcReduction="10000"/>
          </a:bodyPr>
          <a:lstStyle/>
          <a:p>
            <a:r>
              <a:rPr lang="en-GB" dirty="0" smtClean="0"/>
              <a:t>Paul spoke of the future reward for which he was prepared to lose all things. “Now I stand and am judged for the hope of the promise made of God unto our fathers...the hope of Israel…for which hope’s sake...I am accused” (Acts 26:6,7). He had spent much of his life preaching “glad tidings (the Gospel), how that the promise which was made unto the fathers, God has fulfilled...in that he has raised up Jesus”(Acts 13:32,33). Paul explained that belief in those promises gave hope of resurrection from the dead (Acts 26:6-8 cf. 23:8), a knowledge of the second coming of Jesus in judgment and of the coming Kingdom of God (Acts 24:25; 28:20,31). It must be understood at the outset that the true Christian hope is “the hope of Israel”.</a:t>
            </a:r>
            <a:endParaRPr lang="en-GB"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9" name="Text Box 5"/>
          <p:cNvSpPr txBox="1">
            <a:spLocks noGrp="1" noChangeArrowheads="1"/>
          </p:cNvSpPr>
          <p:nvPr>
            <p:ph type="title"/>
          </p:nvPr>
        </p:nvSpPr>
        <p:spPr>
          <a:noFill/>
          <a:ln/>
        </p:spPr>
        <p:txBody>
          <a:bodyPr/>
          <a:lstStyle/>
          <a:p>
            <a:pPr>
              <a:spcBef>
                <a:spcPct val="50000"/>
              </a:spcBef>
            </a:pPr>
            <a:r>
              <a:rPr lang="en-US" b="1" i="1">
                <a:effectLst>
                  <a:outerShdw blurRad="38100" dist="38100" dir="2700000" algn="tl">
                    <a:srgbClr val="FFFFFF"/>
                  </a:outerShdw>
                </a:effectLst>
              </a:rPr>
              <a:t>Is it offered to you?</a:t>
            </a:r>
          </a:p>
        </p:txBody>
      </p:sp>
      <p:sp>
        <p:nvSpPr>
          <p:cNvPr id="82948" name="Oval 4"/>
          <p:cNvSpPr>
            <a:spLocks noGrp="1" noChangeArrowheads="1"/>
          </p:cNvSpPr>
          <p:nvPr>
            <p:ph idx="1"/>
          </p:nvPr>
        </p:nvSpPr>
        <p:spPr>
          <a:xfrm>
            <a:off x="2819400" y="2819400"/>
            <a:ext cx="3352800" cy="1905000"/>
          </a:xfrm>
          <a:prstGeom prst="ellipse">
            <a:avLst/>
          </a:prstGeom>
          <a:solidFill>
            <a:schemeClr val="folHlink"/>
          </a:solidFill>
          <a:ln w="57150">
            <a:solidFill>
              <a:schemeClr val="tx1"/>
            </a:solidFill>
            <a:round/>
          </a:ln>
        </p:spPr>
        <p:txBody>
          <a:bodyPr/>
          <a:lstStyle/>
          <a:p>
            <a:pPr algn="ctr">
              <a:spcBef>
                <a:spcPct val="0"/>
              </a:spcBef>
              <a:buFontTx/>
              <a:buNone/>
            </a:pPr>
            <a:r>
              <a:rPr lang="en-US" sz="6000" b="1" i="1">
                <a:effectLst>
                  <a:outerShdw blurRad="38100" dist="38100" dir="2700000" algn="tl">
                    <a:srgbClr val="FFFFFF"/>
                  </a:outerShdw>
                </a:effectLst>
              </a:rPr>
              <a:t>Yes!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288" fill="hold" grpId="0" nodeType="afterEffect">
                                  <p:stCondLst>
                                    <p:cond delay="4000"/>
                                  </p:stCondLst>
                                  <p:childTnLst>
                                    <p:set>
                                      <p:cBhvr>
                                        <p:cTn id="6" dur="1" fill="hold">
                                          <p:stCondLst>
                                            <p:cond delay="0"/>
                                          </p:stCondLst>
                                        </p:cTn>
                                        <p:tgtEl>
                                          <p:spTgt spid="82948"/>
                                        </p:tgtEl>
                                        <p:attrNameLst>
                                          <p:attrName>style.visibility</p:attrName>
                                        </p:attrNameLst>
                                      </p:cBhvr>
                                      <p:to>
                                        <p:strVal val="visible"/>
                                      </p:to>
                                    </p:set>
                                    <p:anim calcmode="lin" valueType="num">
                                      <p:cBhvr>
                                        <p:cTn id="7" dur="500" fill="hold"/>
                                        <p:tgtEl>
                                          <p:spTgt spid="82948"/>
                                        </p:tgtEl>
                                        <p:attrNameLst>
                                          <p:attrName>ppt_w</p:attrName>
                                        </p:attrNameLst>
                                      </p:cBhvr>
                                      <p:tavLst>
                                        <p:tav tm="0">
                                          <p:val>
                                            <p:strVal val="4/3*#ppt_w"/>
                                          </p:val>
                                        </p:tav>
                                        <p:tav tm="100000">
                                          <p:val>
                                            <p:strVal val="#ppt_w"/>
                                          </p:val>
                                        </p:tav>
                                      </p:tavLst>
                                    </p:anim>
                                    <p:anim calcmode="lin" valueType="num">
                                      <p:cBhvr>
                                        <p:cTn id="8" dur="500" fill="hold"/>
                                        <p:tgtEl>
                                          <p:spTgt spid="82948"/>
                                        </p:tgtEl>
                                        <p:attrNameLst>
                                          <p:attrName>ppt_h</p:attrName>
                                        </p:attrNameLst>
                                      </p:cBhvr>
                                      <p:tavLst>
                                        <p:tav tm="0">
                                          <p:val>
                                            <p:strVal val="4/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8" grpId="0" animBg="1"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3733024"/>
          </a:xfrm>
        </p:spPr>
        <p:txBody>
          <a:bodyPr>
            <a:normAutofit/>
          </a:bodyPr>
          <a:lstStyle/>
          <a:p>
            <a:r>
              <a:rPr lang="en-GB" dirty="0" smtClean="0"/>
              <a:t>www.biblebasicsonline.com</a:t>
            </a:r>
            <a:br>
              <a:rPr lang="en-GB" dirty="0" smtClean="0"/>
            </a:br>
            <a:r>
              <a:rPr lang="en-GB" dirty="0" smtClean="0"/>
              <a:t>www.carelinks.net</a:t>
            </a:r>
            <a:br>
              <a:rPr lang="en-GB" dirty="0" smtClean="0"/>
            </a:br>
            <a:r>
              <a:rPr lang="en-GB" dirty="0" smtClean="0"/>
              <a:t>Email: info@carelinks.net</a:t>
            </a:r>
            <a:br>
              <a:rPr lang="en-GB" dirty="0" smtClean="0"/>
            </a:br>
            <a:endParaRPr lang="en-GB"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Study 3: Questions</a:t>
            </a:r>
            <a:endParaRPr lang="en-GB" dirty="0"/>
          </a:p>
        </p:txBody>
      </p:sp>
      <p:sp>
        <p:nvSpPr>
          <p:cNvPr id="3" name="Content Placeholder 2"/>
          <p:cNvSpPr>
            <a:spLocks noGrp="1"/>
          </p:cNvSpPr>
          <p:nvPr>
            <p:ph sz="half" idx="1"/>
          </p:nvPr>
        </p:nvSpPr>
        <p:spPr/>
        <p:txBody>
          <a:bodyPr>
            <a:normAutofit fontScale="55000" lnSpcReduction="20000"/>
          </a:bodyPr>
          <a:lstStyle/>
          <a:p>
            <a:r>
              <a:rPr lang="en-GB" dirty="0" smtClean="0"/>
              <a:t>1. 	Which of God's promises predicts a constant struggle between sin and the righteous?</a:t>
            </a:r>
          </a:p>
          <a:p>
            <a:pPr lvl="0"/>
            <a:r>
              <a:rPr lang="en-GB" dirty="0" smtClean="0"/>
              <a:t>The promise to Noah</a:t>
            </a:r>
          </a:p>
          <a:p>
            <a:pPr lvl="0"/>
            <a:r>
              <a:rPr lang="en-GB" dirty="0" smtClean="0"/>
              <a:t>The promise in Eden</a:t>
            </a:r>
          </a:p>
          <a:p>
            <a:pPr lvl="0"/>
            <a:r>
              <a:rPr lang="en-GB" dirty="0" smtClean="0"/>
              <a:t>The promise to David</a:t>
            </a:r>
          </a:p>
          <a:p>
            <a:pPr lvl="0"/>
            <a:r>
              <a:rPr lang="en-GB" dirty="0" smtClean="0"/>
              <a:t>The promise to Abraham </a:t>
            </a:r>
          </a:p>
          <a:p>
            <a:r>
              <a:rPr lang="en-GB" dirty="0" smtClean="0"/>
              <a:t>2. 	Which of the following statements are true concerning the promise in Eden?</a:t>
            </a:r>
          </a:p>
          <a:p>
            <a:pPr lvl="0"/>
            <a:r>
              <a:rPr lang="en-GB" dirty="0" smtClean="0"/>
              <a:t>The seed of the serpent is Lucifer</a:t>
            </a:r>
          </a:p>
          <a:p>
            <a:pPr lvl="0"/>
            <a:r>
              <a:rPr lang="en-GB" dirty="0" smtClean="0"/>
              <a:t>Christ and the righteous are the woman's seed</a:t>
            </a:r>
          </a:p>
          <a:p>
            <a:pPr lvl="0"/>
            <a:r>
              <a:rPr lang="en-GB" dirty="0" smtClean="0"/>
              <a:t>The seed of the serpent was temporarily wounded by Christ</a:t>
            </a:r>
          </a:p>
          <a:p>
            <a:pPr lvl="0"/>
            <a:r>
              <a:rPr lang="en-GB" dirty="0" smtClean="0"/>
              <a:t>The seed of the woman was bruised by Christ's death. </a:t>
            </a:r>
          </a:p>
          <a:p>
            <a:r>
              <a:rPr lang="en-GB" dirty="0" smtClean="0"/>
              <a:t>3. 	Where would Abraham's seed live for ever?</a:t>
            </a:r>
          </a:p>
          <a:p>
            <a:pPr lvl="0"/>
            <a:r>
              <a:rPr lang="en-GB" dirty="0" smtClean="0"/>
              <a:t>In Heaven</a:t>
            </a:r>
          </a:p>
          <a:p>
            <a:pPr lvl="0"/>
            <a:r>
              <a:rPr lang="en-GB" dirty="0" smtClean="0"/>
              <a:t>In the city of Jerusalem</a:t>
            </a:r>
          </a:p>
          <a:p>
            <a:pPr lvl="0"/>
            <a:r>
              <a:rPr lang="en-GB" dirty="0" smtClean="0"/>
              <a:t>On the earth</a:t>
            </a:r>
          </a:p>
          <a:p>
            <a:pPr lvl="0"/>
            <a:r>
              <a:rPr lang="en-GB" dirty="0" smtClean="0"/>
              <a:t>Some in Heaven and some on earth. </a:t>
            </a:r>
            <a:endParaRPr lang="en-GB" smtClean="0"/>
          </a:p>
          <a:p>
            <a:pPr lvl="0"/>
            <a:endParaRPr lang="en-GB" dirty="0" smtClean="0"/>
          </a:p>
          <a:p>
            <a:endParaRPr lang="en-GB" dirty="0"/>
          </a:p>
        </p:txBody>
      </p:sp>
      <p:sp>
        <p:nvSpPr>
          <p:cNvPr id="4" name="Content Placeholder 3"/>
          <p:cNvSpPr>
            <a:spLocks noGrp="1"/>
          </p:cNvSpPr>
          <p:nvPr>
            <p:ph sz="half" idx="2"/>
          </p:nvPr>
        </p:nvSpPr>
        <p:spPr/>
        <p:txBody>
          <a:bodyPr>
            <a:normAutofit fontScale="55000" lnSpcReduction="20000"/>
          </a:bodyPr>
          <a:lstStyle/>
          <a:p>
            <a:r>
              <a:rPr lang="en-GB" dirty="0" smtClean="0"/>
              <a:t>4. 	Which of the following were promised to David?</a:t>
            </a:r>
          </a:p>
          <a:p>
            <a:pPr lvl="0"/>
            <a:r>
              <a:rPr lang="en-GB" dirty="0" smtClean="0"/>
              <a:t>That his great descendant would reign for ever</a:t>
            </a:r>
          </a:p>
          <a:p>
            <a:pPr lvl="0"/>
            <a:r>
              <a:rPr lang="en-GB" dirty="0" smtClean="0"/>
              <a:t>That his 'seed' would have a Kingdom in Heaven</a:t>
            </a:r>
          </a:p>
          <a:p>
            <a:pPr lvl="0"/>
            <a:r>
              <a:rPr lang="en-GB" dirty="0" smtClean="0"/>
              <a:t>That the seed would be God's son</a:t>
            </a:r>
          </a:p>
          <a:p>
            <a:pPr lvl="0"/>
            <a:r>
              <a:rPr lang="en-GB" dirty="0" smtClean="0"/>
              <a:t>That his seed, Jesus, would live in Heaven before birth on earth. </a:t>
            </a:r>
          </a:p>
          <a:p>
            <a:r>
              <a:rPr lang="en-GB" dirty="0" smtClean="0"/>
              <a:t>5. 	How can we become the seed of Abraham?  </a:t>
            </a:r>
          </a:p>
          <a:p>
            <a:r>
              <a:rPr lang="en-GB" dirty="0" smtClean="0"/>
              <a:t>	______________________________________________________________</a:t>
            </a:r>
          </a:p>
          <a:p>
            <a:r>
              <a:rPr lang="en-GB" dirty="0" smtClean="0"/>
              <a:t>6. 	Will the earth ever be destroyed?</a:t>
            </a:r>
          </a:p>
          <a:p>
            <a:r>
              <a:rPr lang="en-GB" dirty="0" smtClean="0"/>
              <a:t>7. 	How do God's promises prove your answer to question 6?  </a:t>
            </a:r>
          </a:p>
          <a:p>
            <a:r>
              <a:rPr lang="en-GB" dirty="0" smtClean="0"/>
              <a:t>______________________________________________________________</a:t>
            </a:r>
          </a:p>
          <a:p>
            <a:r>
              <a:rPr lang="en-GB" dirty="0" smtClean="0"/>
              <a:t>8. 	Explain the promise in Eden in Genesis 3:15</a:t>
            </a:r>
          </a:p>
          <a:p>
            <a:pPr lvl="0">
              <a:buNone/>
            </a:pPr>
            <a:endParaRPr lang="en-GB"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3.2  The Promise In Eden</a:t>
            </a:r>
            <a:br>
              <a:rPr lang="en-GB" dirty="0"/>
            </a:br>
            <a:endParaRPr lang="en-GB" dirty="0"/>
          </a:p>
        </p:txBody>
      </p:sp>
      <p:sp>
        <p:nvSpPr>
          <p:cNvPr id="3" name="Content Placeholder 2"/>
          <p:cNvSpPr>
            <a:spLocks noGrp="1"/>
          </p:cNvSpPr>
          <p:nvPr>
            <p:ph idx="1"/>
          </p:nvPr>
        </p:nvSpPr>
        <p:spPr/>
        <p:txBody>
          <a:bodyPr/>
          <a:lstStyle/>
          <a:p>
            <a:endParaRPr lang="en-GB"/>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dirty="0" smtClean="0"/>
              <a:t>“I will put enmity (hatred, opposition) between you and the woman, and between your descendant and her (special, notable) descendant; it (the woman’s descendant) shall bruise your head, and you shall bruise his heel” (Gen. 3:15).</a:t>
            </a:r>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descendant of the woman = Jesus and those in Him</a:t>
            </a:r>
            <a:endParaRPr lang="en-GB" dirty="0"/>
          </a:p>
        </p:txBody>
      </p:sp>
      <p:sp>
        <p:nvSpPr>
          <p:cNvPr id="3" name="Content Placeholder 2"/>
          <p:cNvSpPr>
            <a:spLocks noGrp="1"/>
          </p:cNvSpPr>
          <p:nvPr>
            <p:ph idx="1"/>
          </p:nvPr>
        </p:nvSpPr>
        <p:spPr/>
        <p:txBody>
          <a:bodyPr/>
          <a:lstStyle/>
          <a:p>
            <a:r>
              <a:rPr lang="en-GB" dirty="0" smtClean="0"/>
              <a:t>Abraham’s special descendant was Jesus (Gal. 3:16), born of a woman (Gal. 4:4); if we are in Jesus by baptism, then we also are the “descendant” (Gal. 3:27-29).</a:t>
            </a:r>
          </a:p>
          <a:p>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descendant of the snake</a:t>
            </a:r>
            <a:endParaRPr lang="en-GB" dirty="0"/>
          </a:p>
        </p:txBody>
      </p:sp>
      <p:sp>
        <p:nvSpPr>
          <p:cNvPr id="3" name="Content Placeholder 2"/>
          <p:cNvSpPr>
            <a:spLocks noGrp="1"/>
          </p:cNvSpPr>
          <p:nvPr>
            <p:ph idx="1"/>
          </p:nvPr>
        </p:nvSpPr>
        <p:spPr/>
        <p:txBody>
          <a:bodyPr/>
          <a:lstStyle/>
          <a:p>
            <a:r>
              <a:rPr lang="en-GB" dirty="0" smtClean="0"/>
              <a:t>That or those which have the family likeness of the serpent:</a:t>
            </a:r>
          </a:p>
          <a:p>
            <a:pPr lvl="0"/>
            <a:r>
              <a:rPr lang="en-GB" dirty="0" smtClean="0"/>
              <a:t>distorting God’s Word</a:t>
            </a:r>
          </a:p>
          <a:p>
            <a:pPr lvl="0"/>
            <a:r>
              <a:rPr lang="en-GB" dirty="0" smtClean="0"/>
              <a:t>lying</a:t>
            </a:r>
          </a:p>
          <a:p>
            <a:pPr lvl="0"/>
            <a:r>
              <a:rPr lang="en-GB" dirty="0" smtClean="0"/>
              <a:t>leading others into sin.</a:t>
            </a:r>
          </a:p>
          <a:p>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Essential Serpent</a:t>
            </a:r>
            <a:endParaRPr lang="en-GB" dirty="0"/>
          </a:p>
        </p:txBody>
      </p:sp>
      <p:pic>
        <p:nvPicPr>
          <p:cNvPr id="4" name="Content Placeholder 3" descr="satan_search.jpg"/>
          <p:cNvPicPr>
            <a:picLocks noGrp="1" noChangeAspect="1"/>
          </p:cNvPicPr>
          <p:nvPr>
            <p:ph idx="1"/>
          </p:nvPr>
        </p:nvPicPr>
        <p:blipFill>
          <a:blip r:embed="rId2" cstate="print"/>
          <a:stretch>
            <a:fillRect/>
          </a:stretch>
        </p:blipFill>
        <p:spPr>
          <a:xfrm>
            <a:off x="3124200" y="2002631"/>
            <a:ext cx="2895600" cy="4254500"/>
          </a:xfr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2302</TotalTime>
  <Words>2167</Words>
  <Application>Microsoft Office PowerPoint</Application>
  <PresentationFormat>On-screen Show (4:3)</PresentationFormat>
  <Paragraphs>133</Paragraphs>
  <Slides>42</Slides>
  <Notes>0</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Flow</vt:lpstr>
      <vt:lpstr>Bible Basics Study 3: The Promises Of God  </vt:lpstr>
      <vt:lpstr>www.biblebasicsonline.com www.carelinks.net Email: info@carelinks.net </vt:lpstr>
      <vt:lpstr>3.1  Introduction </vt:lpstr>
      <vt:lpstr>Slide 4</vt:lpstr>
      <vt:lpstr>3.2  The Promise In Eden </vt:lpstr>
      <vt:lpstr>Slide 6</vt:lpstr>
      <vt:lpstr>The descendant of the woman = Jesus and those in Him</vt:lpstr>
      <vt:lpstr>The descendant of the snake</vt:lpstr>
      <vt:lpstr>The Essential Serpent</vt:lpstr>
      <vt:lpstr>The conflict</vt:lpstr>
      <vt:lpstr>Slide 11</vt:lpstr>
      <vt:lpstr>The conflict on the cross</vt:lpstr>
      <vt:lpstr>The conflict today</vt:lpstr>
      <vt:lpstr>3.3  The Promise To Noah</vt:lpstr>
      <vt:lpstr>Slide 15</vt:lpstr>
      <vt:lpstr>The earth will not be destroyed. </vt:lpstr>
      <vt:lpstr>3.4  The Promise To Abraham </vt:lpstr>
      <vt:lpstr>Slide 18</vt:lpstr>
      <vt:lpstr>Slide 19</vt:lpstr>
      <vt:lpstr>Slide 20</vt:lpstr>
      <vt:lpstr>Slide 21</vt:lpstr>
      <vt:lpstr>The Land Promise</vt:lpstr>
      <vt:lpstr>Slide 23</vt:lpstr>
      <vt:lpstr>Abraham Didn’t Receive the Promised Land</vt:lpstr>
      <vt:lpstr>Slide 25</vt:lpstr>
      <vt:lpstr>Slide 26</vt:lpstr>
      <vt:lpstr>The Descendant</vt:lpstr>
      <vt:lpstr>The Special Descendant was Jesus</vt:lpstr>
      <vt:lpstr>Becoming Part Of The Descendant </vt:lpstr>
      <vt:lpstr>The Continuity of the Gospel</vt:lpstr>
      <vt:lpstr>3.5  The Promise To David</vt:lpstr>
      <vt:lpstr>2 Samuel 7</vt:lpstr>
      <vt:lpstr>Jesus is the Special Son of David</vt:lpstr>
      <vt:lpstr>The Virgin Birth of Jesus</vt:lpstr>
      <vt:lpstr>The House Built by Jesus</vt:lpstr>
      <vt:lpstr>Sitting on David’s Throne</vt:lpstr>
      <vt:lpstr>The Kingdom</vt:lpstr>
      <vt:lpstr>Wrong Thinking</vt:lpstr>
      <vt:lpstr>Slide 39</vt:lpstr>
      <vt:lpstr>Is it offered to you?</vt:lpstr>
      <vt:lpstr>www.biblebasicsonline.com www.carelinks.net Email: info@carelinks.net </vt:lpstr>
      <vt:lpstr>Study 3: Questions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John</dc:creator>
  <cp:lastModifiedBy>John</cp:lastModifiedBy>
  <cp:revision>33</cp:revision>
  <dcterms:created xsi:type="dcterms:W3CDTF">2012-04-15T06:33:01Z</dcterms:created>
  <dcterms:modified xsi:type="dcterms:W3CDTF">2012-06-14T21:33:10Z</dcterms:modified>
</cp:coreProperties>
</file>