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handoutMasterIdLst>
    <p:handoutMasterId r:id="rId43"/>
  </p:handoutMasterIdLst>
  <p:sldIdLst>
    <p:sldId id="256" r:id="rId2"/>
    <p:sldId id="294" r:id="rId3"/>
    <p:sldId id="299" r:id="rId4"/>
    <p:sldId id="295" r:id="rId5"/>
    <p:sldId id="300" r:id="rId6"/>
    <p:sldId id="301" r:id="rId7"/>
    <p:sldId id="302" r:id="rId8"/>
    <p:sldId id="326" r:id="rId9"/>
    <p:sldId id="303" r:id="rId10"/>
    <p:sldId id="304" r:id="rId11"/>
    <p:sldId id="305" r:id="rId12"/>
    <p:sldId id="306" r:id="rId13"/>
    <p:sldId id="296" r:id="rId14"/>
    <p:sldId id="307" r:id="rId15"/>
    <p:sldId id="308" r:id="rId16"/>
    <p:sldId id="297" r:id="rId17"/>
    <p:sldId id="311" r:id="rId18"/>
    <p:sldId id="309" r:id="rId19"/>
    <p:sldId id="258" r:id="rId20"/>
    <p:sldId id="327" r:id="rId21"/>
    <p:sldId id="313" r:id="rId22"/>
    <p:sldId id="263" r:id="rId23"/>
    <p:sldId id="314" r:id="rId24"/>
    <p:sldId id="312" r:id="rId25"/>
    <p:sldId id="269" r:id="rId26"/>
    <p:sldId id="315" r:id="rId27"/>
    <p:sldId id="316" r:id="rId28"/>
    <p:sldId id="317" r:id="rId29"/>
    <p:sldId id="318" r:id="rId30"/>
    <p:sldId id="298" r:id="rId31"/>
    <p:sldId id="319" r:id="rId32"/>
    <p:sldId id="320" r:id="rId33"/>
    <p:sldId id="321" r:id="rId34"/>
    <p:sldId id="322" r:id="rId35"/>
    <p:sldId id="323" r:id="rId36"/>
    <p:sldId id="324" r:id="rId37"/>
    <p:sldId id="325" r:id="rId38"/>
    <p:sldId id="292" r:id="rId39"/>
    <p:sldId id="293" r:id="rId40"/>
    <p:sldId id="310" r:id="rId41"/>
  </p:sldIdLst>
  <p:sldSz cx="9144000" cy="6858000" type="screen4x3"/>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39" autoAdjust="0"/>
  </p:normalViewPr>
  <p:slideViewPr>
    <p:cSldViewPr>
      <p:cViewPr>
        <p:scale>
          <a:sx n="66" d="100"/>
          <a:sy n="66" d="100"/>
        </p:scale>
        <p:origin x="-142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903292" y="0"/>
            <a:ext cx="2984871" cy="501015"/>
          </a:xfrm>
          <a:prstGeom prst="rect">
            <a:avLst/>
          </a:prstGeom>
        </p:spPr>
        <p:txBody>
          <a:bodyPr vert="horz" lIns="96616" tIns="48308" rIns="96616" bIns="48308" rtlCol="1"/>
          <a:lstStyle>
            <a:lvl1pPr algn="r">
              <a:defRPr sz="1300"/>
            </a:lvl1pPr>
          </a:lstStyle>
          <a:p>
            <a:endParaRPr lang="ar-IQ"/>
          </a:p>
        </p:txBody>
      </p:sp>
      <p:sp>
        <p:nvSpPr>
          <p:cNvPr id="3" name="عنصر نائب للتاريخ 2"/>
          <p:cNvSpPr>
            <a:spLocks noGrp="1"/>
          </p:cNvSpPr>
          <p:nvPr>
            <p:ph type="dt" sz="quarter" idx="1"/>
          </p:nvPr>
        </p:nvSpPr>
        <p:spPr>
          <a:xfrm>
            <a:off x="1595" y="0"/>
            <a:ext cx="2984871" cy="501015"/>
          </a:xfrm>
          <a:prstGeom prst="rect">
            <a:avLst/>
          </a:prstGeom>
        </p:spPr>
        <p:txBody>
          <a:bodyPr vert="horz" lIns="96616" tIns="48308" rIns="96616" bIns="48308" rtlCol="1"/>
          <a:lstStyle>
            <a:lvl1pPr algn="l">
              <a:defRPr sz="1300"/>
            </a:lvl1pPr>
          </a:lstStyle>
          <a:p>
            <a:fld id="{19F918E4-81CB-43D1-AF94-3C45D5E6B03B}" type="datetimeFigureOut">
              <a:rPr lang="ar-IQ" smtClean="0"/>
              <a:t>16/07/1433</a:t>
            </a:fld>
            <a:endParaRPr lang="ar-IQ"/>
          </a:p>
        </p:txBody>
      </p:sp>
      <p:sp>
        <p:nvSpPr>
          <p:cNvPr id="4" name="عنصر نائب للتذييل 3"/>
          <p:cNvSpPr>
            <a:spLocks noGrp="1"/>
          </p:cNvSpPr>
          <p:nvPr>
            <p:ph type="ftr" sz="quarter" idx="2"/>
          </p:nvPr>
        </p:nvSpPr>
        <p:spPr>
          <a:xfrm>
            <a:off x="3903292" y="9517546"/>
            <a:ext cx="2984871" cy="501015"/>
          </a:xfrm>
          <a:prstGeom prst="rect">
            <a:avLst/>
          </a:prstGeom>
        </p:spPr>
        <p:txBody>
          <a:bodyPr vert="horz" lIns="96616" tIns="48308" rIns="96616" bIns="48308" rtlCol="1" anchor="b"/>
          <a:lstStyle>
            <a:lvl1pPr algn="r">
              <a:defRPr sz="1300"/>
            </a:lvl1pPr>
          </a:lstStyle>
          <a:p>
            <a:endParaRPr lang="ar-IQ"/>
          </a:p>
        </p:txBody>
      </p:sp>
      <p:sp>
        <p:nvSpPr>
          <p:cNvPr id="5" name="عنصر نائب لرقم الشريحة 4"/>
          <p:cNvSpPr>
            <a:spLocks noGrp="1"/>
          </p:cNvSpPr>
          <p:nvPr>
            <p:ph type="sldNum" sz="quarter" idx="3"/>
          </p:nvPr>
        </p:nvSpPr>
        <p:spPr>
          <a:xfrm>
            <a:off x="1595" y="9517546"/>
            <a:ext cx="2984871" cy="501015"/>
          </a:xfrm>
          <a:prstGeom prst="rect">
            <a:avLst/>
          </a:prstGeom>
        </p:spPr>
        <p:txBody>
          <a:bodyPr vert="horz" lIns="96616" tIns="48308" rIns="96616" bIns="48308" rtlCol="1" anchor="b"/>
          <a:lstStyle>
            <a:lvl1pPr algn="l">
              <a:defRPr sz="1300"/>
            </a:lvl1pPr>
          </a:lstStyle>
          <a:p>
            <a:fld id="{E6B595B6-1B48-4B83-9B94-A9B1AA8D8340}" type="slidenum">
              <a:rPr lang="ar-IQ" smtClean="0"/>
              <a:t>‹#›</a:t>
            </a:fld>
            <a:endParaRPr lang="ar-IQ"/>
          </a:p>
        </p:txBody>
      </p:sp>
    </p:spTree>
    <p:extLst>
      <p:ext uri="{BB962C8B-B14F-4D97-AF65-F5344CB8AC3E}">
        <p14:creationId xmlns:p14="http://schemas.microsoft.com/office/powerpoint/2010/main" val="26634384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1698" y="0"/>
            <a:ext cx="2984871" cy="501015"/>
          </a:xfrm>
          <a:prstGeom prst="rect">
            <a:avLst/>
          </a:prstGeom>
        </p:spPr>
        <p:txBody>
          <a:bodyPr vert="horz" lIns="96616" tIns="48308" rIns="96616" bIns="48308" rtlCol="0"/>
          <a:lstStyle>
            <a:lvl1pPr algn="r">
              <a:defRPr sz="1300"/>
            </a:lvl1pPr>
          </a:lstStyle>
          <a:p>
            <a:fld id="{BDC853E3-AF16-424F-B839-F74988EFAEF4}" type="datetimeFigureOut">
              <a:rPr lang="en-GB" smtClean="0"/>
              <a:pPr/>
              <a:t>05/06/2012</a:t>
            </a:fld>
            <a:endParaRPr lang="en-GB"/>
          </a:p>
        </p:txBody>
      </p:sp>
      <p:sp>
        <p:nvSpPr>
          <p:cNvPr id="4" name="Slide Image Placeholder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817" y="4759643"/>
            <a:ext cx="5510530" cy="4509135"/>
          </a:xfrm>
          <a:prstGeom prst="rect">
            <a:avLst/>
          </a:prstGeom>
        </p:spPr>
        <p:txBody>
          <a:bodyPr vert="horz" lIns="96616" tIns="48308" rIns="96616" bIns="4830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517546"/>
            <a:ext cx="2984871" cy="501015"/>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7546"/>
            <a:ext cx="2984871" cy="501015"/>
          </a:xfrm>
          <a:prstGeom prst="rect">
            <a:avLst/>
          </a:prstGeom>
        </p:spPr>
        <p:txBody>
          <a:bodyPr vert="horz" lIns="96616" tIns="48308" rIns="96616" bIns="48308" rtlCol="0" anchor="b"/>
          <a:lstStyle>
            <a:lvl1pPr algn="r">
              <a:defRPr sz="1300"/>
            </a:lvl1pPr>
          </a:lstStyle>
          <a:p>
            <a:fld id="{D854BF19-E1B5-4011-B67E-FB5C91025951}" type="slidenum">
              <a:rPr lang="en-GB" smtClean="0"/>
              <a:pPr/>
              <a:t>‹#›</a:t>
            </a:fld>
            <a:endParaRPr lang="en-GB"/>
          </a:p>
        </p:txBody>
      </p:sp>
    </p:spTree>
    <p:extLst>
      <p:ext uri="{BB962C8B-B14F-4D97-AF65-F5344CB8AC3E}">
        <p14:creationId xmlns:p14="http://schemas.microsoft.com/office/powerpoint/2010/main" val="3860095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866F463-B74C-4AF4-B9F9-A496489FFFE5}" type="datetimeFigureOut">
              <a:rPr lang="en-GB" smtClean="0"/>
              <a:pPr/>
              <a:t>05/06/2012</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1D7E512A-D3C6-48D0-A713-C3370978B28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66F463-B74C-4AF4-B9F9-A496489FFFE5}" type="datetimeFigureOut">
              <a:rPr lang="en-GB" smtClean="0"/>
              <a:pPr/>
              <a:t>05/06/2012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66F463-B74C-4AF4-B9F9-A496489FFFE5}" type="datetimeFigureOut">
              <a:rPr lang="en-GB" smtClean="0"/>
              <a:pPr/>
              <a:t>05/06/2012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66F463-B74C-4AF4-B9F9-A496489FFFE5}" type="datetimeFigureOut">
              <a:rPr lang="en-GB" smtClean="0"/>
              <a:pPr/>
              <a:t>05/06/2012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66F463-B74C-4AF4-B9F9-A496489FFFE5}" type="datetimeFigureOut">
              <a:rPr lang="en-GB" smtClean="0"/>
              <a:pPr/>
              <a:t>05/06/2012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E512A-D3C6-48D0-A713-C3370978B28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66F463-B74C-4AF4-B9F9-A496489FFFE5}" type="datetimeFigureOut">
              <a:rPr lang="en-GB" smtClean="0"/>
              <a:pPr/>
              <a:t>05/06/2012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866F463-B74C-4AF4-B9F9-A496489FFFE5}" type="datetimeFigureOut">
              <a:rPr lang="en-GB" smtClean="0"/>
              <a:pPr/>
              <a:t>05/06/2012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66F463-B74C-4AF4-B9F9-A496489FFFE5}" type="datetimeFigureOut">
              <a:rPr lang="en-GB" smtClean="0"/>
              <a:pPr/>
              <a:t>05/06/2012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66F463-B74C-4AF4-B9F9-A496489FFFE5}" type="datetimeFigureOut">
              <a:rPr lang="en-GB" smtClean="0"/>
              <a:pPr/>
              <a:t>05/06/2012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66F463-B74C-4AF4-B9F9-A496489FFFE5}" type="datetimeFigureOut">
              <a:rPr lang="en-GB" smtClean="0"/>
              <a:pPr/>
              <a:t>05/06/2012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66F463-B74C-4AF4-B9F9-A496489FFFE5}" type="datetimeFigureOut">
              <a:rPr lang="en-GB" smtClean="0"/>
              <a:pPr/>
              <a:t>05/06/2012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1D7E512A-D3C6-48D0-A713-C3370978B28C}"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866F463-B74C-4AF4-B9F9-A496489FFFE5}" type="datetimeFigureOut">
              <a:rPr lang="en-GB" smtClean="0"/>
              <a:pPr/>
              <a:t>05/06/2012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D7E512A-D3C6-48D0-A713-C3370978B28C}"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rtl="1"/>
            <a:r>
              <a:rPr lang="ar-IQ" b="1" dirty="0" smtClean="0"/>
              <a:t>الدراسة 3: وعود الله</a:t>
            </a:r>
            <a:endParaRPr lang="en-GB" dirty="0"/>
          </a:p>
        </p:txBody>
      </p:sp>
      <p:sp>
        <p:nvSpPr>
          <p:cNvPr id="3" name="Subtitle 2"/>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lvl="0" algn="r" rtl="1"/>
            <a:r>
              <a:rPr lang="ar-IQ" dirty="0"/>
              <a:t>"[يسوع المسيح] الذي [بالصليب] أبطل الموت [وبالتالي سلطة الخطية-- انظر رومية 23:6] وأنار الحياة والخلود بواسطة الإنجيل" (2 </a:t>
            </a:r>
            <a:r>
              <a:rPr lang="ar-IQ" dirty="0" err="1"/>
              <a:t>تيموثاوس</a:t>
            </a:r>
            <a:r>
              <a:rPr lang="ar-IQ" dirty="0"/>
              <a:t> 10:1)</a:t>
            </a:r>
          </a:p>
          <a:p>
            <a:pPr lvl="0" algn="r" rtl="1"/>
            <a:r>
              <a:rPr lang="ar-IQ" dirty="0"/>
              <a:t>"فالله إذ أرسل ابنه في شبه جسد الخطية ولأجل الخطية دان الخطية في الجسد [اي ابليس الذي في الكتاب المقدس-- الحية]" (رومية 3:8)</a:t>
            </a:r>
          </a:p>
          <a:p>
            <a:pPr lvl="0" algn="r" rtl="1"/>
            <a:r>
              <a:rPr lang="ar-IQ" dirty="0"/>
              <a:t>[يسوع] "أظهر لكي يرفع خطايانا" (1 يوحنا 5:3)</a:t>
            </a:r>
          </a:p>
          <a:p>
            <a:pPr lvl="0" algn="r" rtl="1"/>
            <a:r>
              <a:rPr lang="ar-IQ" dirty="0"/>
              <a:t>امكننا نوال الغفران حينما كان يسوع على الصليب "مسحوق[في اشارة الى تكوين 15:3]" </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الصراع على الصليب</a:t>
            </a:r>
            <a:endParaRPr lang="en-GB" dirty="0"/>
          </a:p>
        </p:txBody>
      </p:sp>
      <p:sp>
        <p:nvSpPr>
          <p:cNvPr id="3" name="Content Placeholder 2"/>
          <p:cNvSpPr>
            <a:spLocks noGrp="1"/>
          </p:cNvSpPr>
          <p:nvPr>
            <p:ph idx="1"/>
          </p:nvPr>
        </p:nvSpPr>
        <p:spPr/>
        <p:txBody>
          <a:bodyPr>
            <a:normAutofit/>
          </a:bodyPr>
          <a:lstStyle/>
          <a:p>
            <a:pPr algn="r" rtl="1"/>
            <a:r>
              <a:rPr lang="ar-IQ" dirty="0"/>
              <a:t>يصف (</a:t>
            </a:r>
            <a:r>
              <a:rPr lang="ar-IQ" dirty="0" err="1"/>
              <a:t>اشعياء</a:t>
            </a:r>
            <a:r>
              <a:rPr lang="ar-IQ" dirty="0"/>
              <a:t> 4:53, 5) المسيح بانه "مسحوق" من قبل الله بموته على الصليب, ويشير هذا بوضوح الى النبوءة التي في (تكوين 15:3) في ان الحية ستسحق المسيح</a:t>
            </a:r>
          </a:p>
          <a:p>
            <a:pPr algn="r" rtl="1"/>
            <a:r>
              <a:rPr lang="ar-IQ" dirty="0"/>
              <a:t>"فلما رأى [يوحنا] كثيرين من الفريسيين والصدوقيين يأتون إلى معموديته قال لهم: يا أولاد [اي اقرباء, او مخلوقين من قبل] الأفاعي [اي الحيات] من أراكم أن تهربوا من الغضب الآتي؟ (متى 7:3)</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الصراع اليوم</a:t>
            </a:r>
            <a:endParaRPr lang="en-GB" dirty="0"/>
          </a:p>
        </p:txBody>
      </p:sp>
      <p:sp>
        <p:nvSpPr>
          <p:cNvPr id="3" name="Content Placeholder 2"/>
          <p:cNvSpPr>
            <a:spLocks noGrp="1"/>
          </p:cNvSpPr>
          <p:nvPr>
            <p:ph idx="1"/>
          </p:nvPr>
        </p:nvSpPr>
        <p:spPr/>
        <p:txBody>
          <a:bodyPr>
            <a:normAutofit/>
          </a:bodyPr>
          <a:lstStyle/>
          <a:p>
            <a:pPr algn="r" rtl="1"/>
            <a:r>
              <a:rPr lang="ar-IQ" dirty="0" smtClean="0"/>
              <a:t>ليس للحق شعبية كبيرة, وان معرفته والعمل به (كما ينبغي لنا) سيضعنا دائما في مشاكل قد تصل الى الاضطهاد</a:t>
            </a:r>
          </a:p>
          <a:p>
            <a:pPr algn="r" rtl="1"/>
            <a:r>
              <a:rPr lang="ar-IQ" dirty="0"/>
              <a:t>" أفقد صرت إذا عدوا لكم لأني أصدق لكم؟" (</a:t>
            </a:r>
            <a:r>
              <a:rPr lang="ar-IQ" dirty="0" err="1"/>
              <a:t>غلاطية</a:t>
            </a:r>
            <a:r>
              <a:rPr lang="ar-IQ" dirty="0"/>
              <a:t> 14:4-16)</a:t>
            </a:r>
          </a:p>
          <a:p>
            <a:pPr algn="r" rtl="1"/>
            <a:r>
              <a:rPr lang="ar-IQ" dirty="0"/>
              <a:t>"ولكن كما كان حينئذ الذي ولد حسب الجسد يضطهد الذي حسب الروح [اي بمعرفة كلمة الله (1 بطرس 23:1)]، هكذا الآن أيضا" (</a:t>
            </a:r>
            <a:r>
              <a:rPr lang="ar-IQ" dirty="0" err="1"/>
              <a:t>غلاطية</a:t>
            </a:r>
            <a:r>
              <a:rPr lang="ar-IQ" dirty="0"/>
              <a:t> 29:4)</a:t>
            </a:r>
          </a:p>
          <a:p>
            <a:pPr algn="r" rtl="1"/>
            <a:r>
              <a:rPr lang="ar-IQ" dirty="0"/>
              <a:t>"الرجل الظالم مكرهة الصديقين والمستقيم الطريق مكرهة الشرير" (امثال 27:29) فهناك عداء مستمر بين المؤمن والعالم</a:t>
            </a: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3.3 الوعد الى نوح</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r" rtl="1"/>
            <a:r>
              <a:rPr lang="ar-IQ" dirty="0"/>
              <a:t>"وها انا مقيم ميثاقي معكم... اقيم ميثاقي معكم [لاحظ التشديد على شخص الله وكيف يختار ان يقيم ميثاقا مع انسان فانٍ, </a:t>
            </a:r>
            <a:r>
              <a:rPr lang="ar-IQ" dirty="0" err="1"/>
              <a:t>فياللعجب</a:t>
            </a:r>
            <a:r>
              <a:rPr lang="ar-IQ" dirty="0"/>
              <a:t>!] فلا ينقرض كل ذي جسد ايضا بمياه الطوفان. ولا يكون ايضا طوفان ليخرب الارض" (تكوين 9:9-12)</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الارض لن تخرب</a:t>
            </a:r>
            <a:endParaRPr lang="en-GB" dirty="0"/>
          </a:p>
        </p:txBody>
      </p:sp>
      <p:sp>
        <p:nvSpPr>
          <p:cNvPr id="3" name="Content Placeholder 2"/>
          <p:cNvSpPr>
            <a:spLocks noGrp="1"/>
          </p:cNvSpPr>
          <p:nvPr>
            <p:ph idx="1"/>
          </p:nvPr>
        </p:nvSpPr>
        <p:spPr/>
        <p:txBody>
          <a:bodyPr>
            <a:normAutofit fontScale="92500"/>
          </a:bodyPr>
          <a:lstStyle/>
          <a:p>
            <a:pPr lvl="0" algn="r" rtl="1"/>
            <a:r>
              <a:rPr lang="ar-IQ" dirty="0"/>
              <a:t>"... كالأرض التي أسسها إلى الأبد" (مزمور 69:78)</a:t>
            </a:r>
          </a:p>
          <a:p>
            <a:pPr lvl="0" algn="r" rtl="1"/>
            <a:r>
              <a:rPr lang="ar-IQ" dirty="0"/>
              <a:t>"... والأرض قائمة إلى الأبد" (جامعة 4:1)</a:t>
            </a:r>
          </a:p>
          <a:p>
            <a:pPr lvl="0" algn="r" rtl="1"/>
            <a:r>
              <a:rPr lang="ar-IQ" dirty="0"/>
              <a:t>" </a:t>
            </a:r>
            <a:r>
              <a:rPr lang="ar-IQ" dirty="0" err="1"/>
              <a:t>سبحيه</a:t>
            </a:r>
            <a:r>
              <a:rPr lang="ar-IQ" dirty="0"/>
              <a:t> يا أيتها الشمس والقمر. </a:t>
            </a:r>
            <a:r>
              <a:rPr lang="ar-IQ" dirty="0" err="1"/>
              <a:t>سبحيه</a:t>
            </a:r>
            <a:r>
              <a:rPr lang="ar-IQ" dirty="0"/>
              <a:t> يا جميع كواكب النور. </a:t>
            </a:r>
            <a:r>
              <a:rPr lang="ar-IQ" dirty="0" err="1"/>
              <a:t>سبحيه</a:t>
            </a:r>
            <a:r>
              <a:rPr lang="ar-IQ" dirty="0"/>
              <a:t> يا سماء السماوات </a:t>
            </a:r>
            <a:r>
              <a:rPr lang="ar-IQ" dirty="0" err="1"/>
              <a:t>ويا</a:t>
            </a:r>
            <a:r>
              <a:rPr lang="ar-IQ" dirty="0"/>
              <a:t> أيتها المياه التي فوق السماوات. لتسبح اسم الرب لأنه أمر فخلقت وثبتها إلى الدهر والأبد وضع لها حدا فلن تتعداه" (مزمور 3:148-6)</a:t>
            </a:r>
          </a:p>
          <a:p>
            <a:pPr lvl="0" algn="r" rtl="1"/>
            <a:r>
              <a:rPr lang="ar-IQ" dirty="0"/>
              <a:t>"لأن الأرض تمتلئ من معرفة الرب كما تغطي المياه البحر" (</a:t>
            </a:r>
            <a:r>
              <a:rPr lang="ar-IQ" dirty="0" err="1"/>
              <a:t>اشعياء</a:t>
            </a:r>
            <a:r>
              <a:rPr lang="ar-IQ" dirty="0"/>
              <a:t> 9:11, عدد 21:14), فلو كان </a:t>
            </a:r>
            <a:r>
              <a:rPr lang="ar-IQ" dirty="0" err="1"/>
              <a:t>للارض</a:t>
            </a:r>
            <a:r>
              <a:rPr lang="ar-IQ" dirty="0"/>
              <a:t> ان تخرب لما كان </a:t>
            </a:r>
            <a:r>
              <a:rPr lang="ar-IQ" dirty="0" err="1"/>
              <a:t>بالامكان</a:t>
            </a:r>
            <a:r>
              <a:rPr lang="ar-IQ" dirty="0"/>
              <a:t> تحقيق هذا الوعد</a:t>
            </a:r>
          </a:p>
          <a:p>
            <a:pPr lvl="0" algn="r" rtl="1"/>
            <a:r>
              <a:rPr lang="ar-IQ" dirty="0"/>
              <a:t>"خالق السماوات هو الله. مصور الأرض وصانعها. هو قررها. لم يخلقها باطلا. للسكن صورها" (</a:t>
            </a:r>
            <a:r>
              <a:rPr lang="ar-IQ" dirty="0" err="1"/>
              <a:t>اشعياء</a:t>
            </a:r>
            <a:r>
              <a:rPr lang="ar-IQ" dirty="0"/>
              <a:t> 18:45) فلو خلق الله الارض لتدميرها فحسب لكان عمله عبثا</a:t>
            </a: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4.3 الوعد </a:t>
            </a:r>
            <a:r>
              <a:rPr lang="ar-IQ" dirty="0" err="1" smtClean="0"/>
              <a:t>لابراهيم</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Text Placeholder 3"/>
          <p:cNvSpPr>
            <a:spLocks noGrp="1"/>
          </p:cNvSpPr>
          <p:nvPr>
            <p:ph type="body" sz="half" idx="2"/>
          </p:nvPr>
        </p:nvSpPr>
        <p:spPr/>
        <p:txBody>
          <a:bodyPr/>
          <a:lstStyle/>
          <a:p>
            <a:endParaRPr lang="en-GB"/>
          </a:p>
        </p:txBody>
      </p:sp>
      <p:pic>
        <p:nvPicPr>
          <p:cNvPr id="5" name="Picture Placeholder 4" descr="AbrahamPromises.png"/>
          <p:cNvPicPr>
            <a:picLocks noGrp="1" noChangeAspect="1"/>
          </p:cNvPicPr>
          <p:nvPr>
            <p:ph type="pic" idx="1"/>
          </p:nvPr>
        </p:nvPicPr>
        <p:blipFill>
          <a:blip r:embed="rId2" cstate="print"/>
          <a:srcRect/>
          <a:stretch>
            <a:fillRect/>
          </a:stretch>
        </p:blipFill>
        <p:spPr>
          <a:xfrm>
            <a:off x="643401" y="612774"/>
            <a:ext cx="6635287" cy="4976465"/>
          </a:xfr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r" rtl="1"/>
            <a:r>
              <a:rPr lang="ar-IQ" dirty="0"/>
              <a:t>الله "سبق فبشر إبراهيم" (</a:t>
            </a:r>
            <a:r>
              <a:rPr lang="ar-IQ" dirty="0" err="1"/>
              <a:t>غلاطية</a:t>
            </a:r>
            <a:r>
              <a:rPr lang="ar-IQ" dirty="0"/>
              <a:t> 8:3). كانت تلك الوعود من الاهمية لدرجة ان بطرس </a:t>
            </a:r>
            <a:r>
              <a:rPr lang="ar-IQ" dirty="0" smtClean="0"/>
              <a:t>ابتدأ </a:t>
            </a:r>
            <a:r>
              <a:rPr lang="ar-IQ" dirty="0"/>
              <a:t>واختتم خطابه الذي اعلن فيه الانجيل </a:t>
            </a:r>
            <a:r>
              <a:rPr lang="ar-IQ" dirty="0" err="1"/>
              <a:t>بالاشارة</a:t>
            </a:r>
            <a:r>
              <a:rPr lang="ar-IQ" dirty="0"/>
              <a:t> اليها (اعمال 13:3, 25), فحينما نفهم ما الذي تلقاه ابراهيم, يمكننا ان نمتلك تصورا اساسيا عن الانجيل المسيحي</a:t>
            </a: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533400" y="990600"/>
            <a:ext cx="8001000" cy="5463034"/>
          </a:xfrm>
          <a:prstGeom prst="rect">
            <a:avLst/>
          </a:prstGeom>
          <a:noFill/>
          <a:ln w="9525">
            <a:noFill/>
            <a:miter lim="800000"/>
            <a:headEnd/>
            <a:tailEnd/>
          </a:ln>
          <a:effectLst/>
        </p:spPr>
        <p:txBody>
          <a:bodyPr>
            <a:spAutoFit/>
          </a:bodyPr>
          <a:lstStyle/>
          <a:p>
            <a:pPr algn="ctr" rtl="1">
              <a:spcBef>
                <a:spcPct val="50000"/>
              </a:spcBef>
            </a:pPr>
            <a:r>
              <a:rPr lang="ar-IQ" sz="5400" b="1" dirty="0" smtClean="0">
                <a:solidFill>
                  <a:schemeClr val="accent1"/>
                </a:solidFill>
                <a:effectLst>
                  <a:outerShdw blurRad="38100" dist="38100" dir="2700000" algn="tl">
                    <a:srgbClr val="000000"/>
                  </a:outerShdw>
                </a:effectLst>
              </a:rPr>
              <a:t>الوعد </a:t>
            </a:r>
          </a:p>
          <a:p>
            <a:pPr algn="ctr" rtl="1">
              <a:spcBef>
                <a:spcPct val="50000"/>
              </a:spcBef>
            </a:pPr>
            <a:r>
              <a:rPr lang="ar-IQ" sz="5400" b="1" dirty="0" err="1" smtClean="0">
                <a:effectLst>
                  <a:outerShdw blurRad="38100" dist="38100" dir="2700000" algn="tl">
                    <a:srgbClr val="FFFFFF"/>
                  </a:outerShdw>
                </a:effectLst>
              </a:rPr>
              <a:t>لابراهيم</a:t>
            </a:r>
            <a:endParaRPr lang="en-US" sz="5400" b="1" dirty="0">
              <a:effectLst>
                <a:outerShdw blurRad="38100" dist="38100" dir="2700000" algn="tl">
                  <a:srgbClr val="FFFFFF"/>
                </a:outerShdw>
              </a:effectLst>
            </a:endParaRPr>
          </a:p>
          <a:p>
            <a:pPr algn="ctr" rtl="1">
              <a:spcBef>
                <a:spcPct val="50000"/>
              </a:spcBef>
            </a:pPr>
            <a:r>
              <a:rPr lang="ar-IQ" sz="3600" b="1" dirty="0" smtClean="0">
                <a:solidFill>
                  <a:schemeClr val="bg2"/>
                </a:solidFill>
                <a:effectLst>
                  <a:outerShdw blurRad="38100" dist="38100" dir="2700000" algn="tl">
                    <a:srgbClr val="000000"/>
                  </a:outerShdw>
                </a:effectLst>
              </a:rPr>
              <a:t>هو وعد</a:t>
            </a:r>
            <a:endParaRPr lang="en-US" sz="3600" b="1" dirty="0">
              <a:solidFill>
                <a:schemeClr val="bg2"/>
              </a:solidFill>
              <a:effectLst>
                <a:outerShdw blurRad="38100" dist="38100" dir="2700000" algn="tl">
                  <a:srgbClr val="000000"/>
                </a:outerShdw>
              </a:effectLst>
            </a:endParaRPr>
          </a:p>
          <a:p>
            <a:pPr algn="ctr" rtl="1"/>
            <a:r>
              <a:rPr lang="ar-IQ" sz="4000" b="1" dirty="0" smtClean="0">
                <a:solidFill>
                  <a:schemeClr val="accent1"/>
                </a:solidFill>
                <a:effectLst>
                  <a:outerShdw blurRad="38100" dist="38100" dir="2700000" algn="tl">
                    <a:srgbClr val="000000"/>
                  </a:outerShdw>
                </a:effectLst>
              </a:rPr>
              <a:t>ارض</a:t>
            </a:r>
            <a:endParaRPr lang="en-US" sz="4000" b="1" dirty="0" smtClean="0">
              <a:solidFill>
                <a:schemeClr val="accent1"/>
              </a:solidFill>
              <a:effectLst>
                <a:outerShdw blurRad="38100" dist="38100" dir="2700000" algn="tl">
                  <a:srgbClr val="000000"/>
                </a:outerShdw>
              </a:effectLst>
            </a:endParaRPr>
          </a:p>
          <a:p>
            <a:pPr algn="ctr" rtl="1"/>
            <a:r>
              <a:rPr lang="ar-IQ" sz="4000" b="1" dirty="0" smtClean="0">
                <a:solidFill>
                  <a:schemeClr val="accent1"/>
                </a:solidFill>
                <a:effectLst>
                  <a:outerShdw blurRad="38100" dist="38100" dir="2700000" algn="tl">
                    <a:srgbClr val="000000"/>
                  </a:outerShdw>
                </a:effectLst>
              </a:rPr>
              <a:t>نسل</a:t>
            </a:r>
            <a:endParaRPr lang="en-US" sz="4000" b="1" dirty="0" smtClean="0">
              <a:solidFill>
                <a:schemeClr val="accent1"/>
              </a:solidFill>
              <a:effectLst>
                <a:outerShdw blurRad="38100" dist="38100" dir="2700000" algn="tl">
                  <a:srgbClr val="000000"/>
                </a:outerShdw>
              </a:effectLst>
            </a:endParaRPr>
          </a:p>
          <a:p>
            <a:pPr algn="ctr" rtl="1"/>
            <a:r>
              <a:rPr lang="ar-IQ" sz="4000" b="1" dirty="0" smtClean="0">
                <a:solidFill>
                  <a:schemeClr val="accent1"/>
                </a:solidFill>
                <a:effectLst>
                  <a:outerShdw blurRad="38100" dist="38100" dir="2700000" algn="tl">
                    <a:srgbClr val="000000"/>
                  </a:outerShdw>
                </a:effectLst>
              </a:rPr>
              <a:t>بركة</a:t>
            </a:r>
            <a:endParaRPr lang="en-US" sz="4000" b="1" dirty="0" smtClean="0">
              <a:solidFill>
                <a:schemeClr val="accent1"/>
              </a:solidFill>
              <a:effectLst>
                <a:outerShdw blurRad="38100" dist="38100" dir="2700000" algn="tl">
                  <a:srgbClr val="000000"/>
                </a:outerShdw>
              </a:effectLst>
            </a:endParaRPr>
          </a:p>
          <a:p>
            <a:pPr algn="ctr" rtl="1"/>
            <a:r>
              <a:rPr lang="ar-IQ" sz="4000" b="1" dirty="0" smtClean="0">
                <a:solidFill>
                  <a:schemeClr val="accent1"/>
                </a:solidFill>
                <a:effectLst>
                  <a:outerShdw blurRad="38100" dist="38100" dir="2700000" algn="tl">
                    <a:srgbClr val="000000"/>
                  </a:outerShdw>
                </a:effectLst>
              </a:rPr>
              <a:t>علاقة شخصية مع الله</a:t>
            </a:r>
            <a:endParaRPr lang="en-US" sz="4000" b="1" dirty="0" smtClean="0">
              <a:solidFill>
                <a:schemeClr val="accent1"/>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1.3 مقدمة</a:t>
            </a:r>
            <a:endParaRPr lang="en-GB" dirty="0"/>
          </a:p>
        </p:txBody>
      </p:sp>
      <p:sp>
        <p:nvSpPr>
          <p:cNvPr id="3" name="Content Placeholder 2"/>
          <p:cNvSpPr>
            <a:spLocks noGrp="1"/>
          </p:cNvSpPr>
          <p:nvPr>
            <p:ph idx="1"/>
          </p:nvPr>
        </p:nvSpPr>
        <p:spPr/>
        <p:txBody>
          <a:bodyPr>
            <a:normAutofit/>
          </a:bodyPr>
          <a:lstStyle/>
          <a:p>
            <a:pPr algn="r" rtl="1"/>
            <a:r>
              <a:rPr lang="ar-IQ" dirty="0" smtClean="0"/>
              <a:t>ان اول ما نراه حينما نتصفح العهد الجديد هو سرد احداث الانجيل كما دونه متى, والذي يبدا, وفي اول ايه, بتقديم يسوع المسيح كابن داود وابن ابراهيم, ثم يذكر سجل نسبه </a:t>
            </a:r>
            <a:r>
              <a:rPr lang="ar-IQ" dirty="0" err="1" smtClean="0"/>
              <a:t>لاثبات</a:t>
            </a:r>
            <a:r>
              <a:rPr lang="ar-IQ" dirty="0" smtClean="0"/>
              <a:t> ذلك (ويفعل لوقا الشيء نفسه). قد يبدو ذلك غريبا علينا </a:t>
            </a:r>
            <a:r>
              <a:rPr lang="ar-IQ" dirty="0" err="1" smtClean="0"/>
              <a:t>لاول</a:t>
            </a:r>
            <a:r>
              <a:rPr lang="ar-IQ" dirty="0" smtClean="0"/>
              <a:t> وهلة, الا ان الهدف من ذلك هو بيان ان هؤلاء المؤمنين الاوائل قد استوعبوا ان تحقيق الوعود التي اعطيت </a:t>
            </a:r>
            <a:r>
              <a:rPr lang="ar-IQ" dirty="0" err="1" smtClean="0"/>
              <a:t>لابرهيم</a:t>
            </a:r>
            <a:r>
              <a:rPr lang="ar-IQ" dirty="0" smtClean="0"/>
              <a:t> وداود عبر يسوع المسيح هو اساس الرسالة المسيحية. وبالمثل يقول بولس ان البشارة (اي الانجيل) هي اساس تلك الوعود (</a:t>
            </a:r>
            <a:r>
              <a:rPr lang="ar-IQ" dirty="0" err="1" smtClean="0"/>
              <a:t>غلاطية</a:t>
            </a:r>
            <a:r>
              <a:rPr lang="ar-IQ" dirty="0" smtClean="0"/>
              <a:t> 8:3). </a:t>
            </a:r>
            <a:r>
              <a:rPr lang="ar-IQ" dirty="0"/>
              <a:t>يقول بولس «ونحن نبشركم [البشارة هي الانجيل] بالموعد الذي صار لآبائنا [اي اليهود</a:t>
            </a:r>
            <a:r>
              <a:rPr lang="ar-IQ" dirty="0" smtClean="0"/>
              <a:t>]» (اعمال 32:13)</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abraham_journey.jpg"/>
          <p:cNvPicPr>
            <a:picLocks noGrp="1" noChangeAspect="1"/>
          </p:cNvPicPr>
          <p:nvPr>
            <p:ph idx="1"/>
          </p:nvPr>
        </p:nvPicPr>
        <p:blipFill>
          <a:blip r:embed="rId2" cstate="print"/>
          <a:stretch>
            <a:fillRect/>
          </a:stretch>
        </p:blipFill>
        <p:spPr>
          <a:xfrm>
            <a:off x="121561" y="1196752"/>
            <a:ext cx="9031929" cy="5256583"/>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وعد الارض</a:t>
            </a:r>
            <a:endParaRPr lang="en-GB" dirty="0"/>
          </a:p>
        </p:txBody>
      </p:sp>
      <p:sp>
        <p:nvSpPr>
          <p:cNvPr id="3" name="Content Placeholder 2"/>
          <p:cNvSpPr>
            <a:spLocks noGrp="1"/>
          </p:cNvSpPr>
          <p:nvPr>
            <p:ph idx="1"/>
          </p:nvPr>
        </p:nvSpPr>
        <p:spPr/>
        <p:txBody>
          <a:bodyPr>
            <a:normAutofit lnSpcReduction="10000"/>
          </a:bodyPr>
          <a:lstStyle/>
          <a:p>
            <a:pPr algn="r" rtl="1"/>
            <a:r>
              <a:rPr lang="ar-IQ" dirty="0"/>
              <a:t>1. "اذهب من ارضك ومن عشيرتك ومن بيت ابيك الى </a:t>
            </a:r>
            <a:r>
              <a:rPr lang="ar-IQ" dirty="0">
                <a:solidFill>
                  <a:srgbClr val="FF0000"/>
                </a:solidFill>
              </a:rPr>
              <a:t>الارض</a:t>
            </a:r>
            <a:r>
              <a:rPr lang="ar-IQ" dirty="0"/>
              <a:t> التي اريك" (تكوين 1:12)</a:t>
            </a:r>
          </a:p>
          <a:p>
            <a:pPr algn="r" rtl="1"/>
            <a:r>
              <a:rPr lang="ar-IQ" dirty="0"/>
              <a:t>2. ابراهيم "سار في رحلاته... الى بيت ايل [في وسط اسرائيل]. وقال الرب </a:t>
            </a:r>
            <a:r>
              <a:rPr lang="ar-IQ" dirty="0" err="1"/>
              <a:t>لابرام</a:t>
            </a:r>
            <a:r>
              <a:rPr lang="ar-IQ" dirty="0"/>
              <a:t>... ارفع عينيك وانظر من الموضع الذي انت فيه شمالا وجنوبا وشرقا وغربا, لان </a:t>
            </a:r>
            <a:r>
              <a:rPr lang="ar-IQ" dirty="0">
                <a:solidFill>
                  <a:srgbClr val="FF0000"/>
                </a:solidFill>
              </a:rPr>
              <a:t>جميع الارض </a:t>
            </a:r>
            <a:r>
              <a:rPr lang="ar-IQ" dirty="0"/>
              <a:t>التي انت ترى لك اعطيها ولنسلك الى الابد... امش في الارض... </a:t>
            </a:r>
            <a:r>
              <a:rPr lang="ar-IQ" dirty="0" err="1"/>
              <a:t>لاني</a:t>
            </a:r>
            <a:r>
              <a:rPr lang="ar-IQ" dirty="0"/>
              <a:t> لك اعطيها" (تكوين 3:13, 14- 17)</a:t>
            </a:r>
          </a:p>
          <a:p>
            <a:pPr algn="r" rtl="1"/>
            <a:r>
              <a:rPr lang="ar-IQ" dirty="0"/>
              <a:t>3. "قطع الرب مع ابرام ميثاقا قائلا: لنسلك [بصيغة المفرد, اي شخص معين] اعطي </a:t>
            </a:r>
            <a:r>
              <a:rPr lang="ar-IQ" dirty="0">
                <a:solidFill>
                  <a:srgbClr val="FF0000"/>
                </a:solidFill>
              </a:rPr>
              <a:t>هذه الارض </a:t>
            </a:r>
            <a:r>
              <a:rPr lang="ar-IQ" dirty="0"/>
              <a:t>من نهر مصر الى النهر الكبير نهر الفرات" (تكوين 18:15)</a:t>
            </a:r>
          </a:p>
          <a:p>
            <a:pPr algn="r" rtl="1"/>
            <a:r>
              <a:rPr lang="ar-IQ" dirty="0"/>
              <a:t>4. "واعطي لك ولنسلك [بصيغة المفرد, اي شخص معين] من بعدك </a:t>
            </a:r>
            <a:r>
              <a:rPr lang="ar-IQ" dirty="0">
                <a:solidFill>
                  <a:srgbClr val="FF0000"/>
                </a:solidFill>
              </a:rPr>
              <a:t>ارض</a:t>
            </a:r>
            <a:r>
              <a:rPr lang="ar-IQ" dirty="0"/>
              <a:t> غربتك كل ارض كنعان ملكا ابديا. واكون الههم" (تكوين 8:17)</a:t>
            </a:r>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60" name="Picture 4" descr="abraham_journey"/>
          <p:cNvPicPr>
            <a:picLocks noGrp="1" noChangeAspect="1" noChangeArrowheads="1"/>
          </p:cNvPicPr>
          <p:nvPr>
            <p:ph idx="1"/>
          </p:nvPr>
        </p:nvPicPr>
        <p:blipFill>
          <a:blip r:embed="rId2" cstate="print"/>
          <a:srcRect/>
          <a:stretch>
            <a:fillRect/>
          </a:stretch>
        </p:blipFill>
        <p:spPr>
          <a:xfrm>
            <a:off x="0" y="0"/>
            <a:ext cx="9144000" cy="6858000"/>
          </a:xfrm>
          <a:noFill/>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ابراهيم لم يستلم الارض الموعودة</a:t>
            </a:r>
            <a:endParaRPr lang="en-GB" dirty="0"/>
          </a:p>
        </p:txBody>
      </p:sp>
      <p:sp>
        <p:nvSpPr>
          <p:cNvPr id="3" name="Content Placeholder 2"/>
          <p:cNvSpPr>
            <a:spLocks noGrp="1"/>
          </p:cNvSpPr>
          <p:nvPr>
            <p:ph idx="1"/>
          </p:nvPr>
        </p:nvSpPr>
        <p:spPr/>
        <p:txBody>
          <a:bodyPr>
            <a:normAutofit/>
          </a:bodyPr>
          <a:lstStyle/>
          <a:p>
            <a:pPr algn="r" rtl="1"/>
            <a:r>
              <a:rPr lang="ar-IQ" dirty="0"/>
              <a:t>الله "لم يعطه فيها ميراثا ولا وطأة قدم ولكن وعد أن يعطيها ملكا له" (اعمال 5:7)</a:t>
            </a:r>
          </a:p>
          <a:p>
            <a:pPr algn="r" rtl="1"/>
            <a:r>
              <a:rPr lang="ar-IQ" dirty="0"/>
              <a:t>(عبرانيين 13:11, 39, 40) "في الايمان مات هؤلاء اجمعون, وهم لم ينالوا المواعيد؛ اذ سبق الله فنظر لنا شيئا افضل, لكي لا يكملوا </a:t>
            </a:r>
            <a:r>
              <a:rPr lang="ar-IQ" dirty="0" err="1" smtClean="0"/>
              <a:t>بدوننا</a:t>
            </a:r>
            <a:r>
              <a:rPr lang="ar-IQ" dirty="0" smtClean="0"/>
              <a:t>«</a:t>
            </a:r>
          </a:p>
          <a:p>
            <a:pPr algn="r" rtl="1"/>
            <a:r>
              <a:rPr lang="ar-IQ" b="1" dirty="0" smtClean="0">
                <a:effectLst>
                  <a:outerShdw blurRad="38100" dist="38100" dir="2700000" algn="tl">
                    <a:srgbClr val="C0C0C0"/>
                  </a:outerShdw>
                </a:effectLst>
                <a:cs typeface="Arial" charset="0"/>
              </a:rPr>
              <a:t>عبرانيين 8:11-10</a:t>
            </a:r>
            <a:r>
              <a:rPr lang="ar-IQ" b="1" baseline="30000" dirty="0">
                <a:effectLst>
                  <a:outerShdw blurRad="38100" dist="38100" dir="2700000" algn="tl">
                    <a:srgbClr val="C0C0C0"/>
                  </a:outerShdw>
                </a:effectLst>
                <a:cs typeface="Arial" charset="0"/>
              </a:rPr>
              <a:t>"بالإيمان إبراهيم لما دعي </a:t>
            </a:r>
            <a:r>
              <a:rPr lang="ar-IQ" b="1" baseline="30000" dirty="0">
                <a:solidFill>
                  <a:srgbClr val="00B0F0"/>
                </a:solidFill>
                <a:effectLst>
                  <a:outerShdw blurRad="38100" dist="38100" dir="2700000" algn="tl">
                    <a:srgbClr val="C0C0C0"/>
                  </a:outerShdw>
                </a:effectLst>
                <a:cs typeface="Arial" charset="0"/>
              </a:rPr>
              <a:t>أطاع أن يخرج إلى المكان الذي كان عتيدا أن يأخذه ميراثا، فخرج وهو لا يعلم إلى أين يأتي</a:t>
            </a:r>
            <a:r>
              <a:rPr lang="ar-IQ" b="1" baseline="30000" dirty="0">
                <a:effectLst>
                  <a:outerShdw blurRad="38100" dist="38100" dir="2700000" algn="tl">
                    <a:srgbClr val="C0C0C0"/>
                  </a:outerShdw>
                </a:effectLst>
                <a:cs typeface="Arial" charset="0"/>
              </a:rPr>
              <a:t>. بالإيمان تغرب في أرض الموعد كأنها غريبة، ساكنا في خيام مع إسحاق ويعقوب الوارثين معه لهذا الموعد عينه. </a:t>
            </a:r>
            <a:r>
              <a:rPr lang="ar-IQ" b="1" baseline="30000" dirty="0">
                <a:solidFill>
                  <a:srgbClr val="00B0F0"/>
                </a:solidFill>
                <a:effectLst>
                  <a:outerShdw blurRad="38100" dist="38100" dir="2700000" algn="tl">
                    <a:srgbClr val="C0C0C0"/>
                  </a:outerShdw>
                </a:effectLst>
                <a:cs typeface="Arial" charset="0"/>
              </a:rPr>
              <a:t>لأنه كان ينتظر المدينة التي لها الأساسات، التي صانعها وبارئها الله</a:t>
            </a:r>
            <a:r>
              <a:rPr lang="ar-IQ" b="1" baseline="30000" dirty="0">
                <a:effectLst>
                  <a:outerShdw blurRad="38100" dist="38100" dir="2700000" algn="tl">
                    <a:srgbClr val="C0C0C0"/>
                  </a:outerShdw>
                </a:effectLst>
                <a:cs typeface="Arial" charset="0"/>
              </a:rPr>
              <a:t>"</a:t>
            </a:r>
            <a:endParaRPr lang="en-US" dirty="0" smtClean="0">
              <a:effectLst>
                <a:outerShdw blurRad="38100" dist="38100" dir="2700000" algn="tl">
                  <a:srgbClr val="C0C0C0"/>
                </a:outerShdw>
              </a:effectLst>
            </a:endParaRPr>
          </a:p>
          <a:p>
            <a:pPr algn="r" rtl="1"/>
            <a:endParaRPr lang="en-GB"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Text Placeholder 3"/>
          <p:cNvSpPr>
            <a:spLocks noGrp="1"/>
          </p:cNvSpPr>
          <p:nvPr>
            <p:ph type="body" sz="half" idx="2"/>
          </p:nvPr>
        </p:nvSpPr>
        <p:spPr/>
        <p:txBody>
          <a:bodyPr/>
          <a:lstStyle/>
          <a:p>
            <a:endParaRPr lang="en-GB"/>
          </a:p>
        </p:txBody>
      </p:sp>
      <p:pic>
        <p:nvPicPr>
          <p:cNvPr id="5" name="Picture Placeholder 4" descr="AbrahamPromises2.png"/>
          <p:cNvPicPr>
            <a:picLocks noGrp="1" noChangeAspect="1"/>
          </p:cNvPicPr>
          <p:nvPr>
            <p:ph type="pic" idx="1"/>
          </p:nvPr>
        </p:nvPicPr>
        <p:blipFill>
          <a:blip r:embed="rId2" cstate="print"/>
          <a:srcRect/>
          <a:stretch>
            <a:fillRect/>
          </a:stretch>
        </p:blipFill>
        <p:spPr>
          <a:xfrm>
            <a:off x="259359" y="756791"/>
            <a:ext cx="7019329" cy="5264497"/>
          </a:xfr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76200" y="1584325"/>
            <a:ext cx="8915400" cy="1006475"/>
          </a:xfrm>
          <a:prstGeom prst="rect">
            <a:avLst/>
          </a:prstGeom>
          <a:noFill/>
          <a:ln w="9525">
            <a:noFill/>
            <a:miter lim="800000"/>
            <a:headEnd/>
            <a:tailEnd/>
          </a:ln>
          <a:effectLst/>
        </p:spPr>
        <p:txBody>
          <a:bodyPr>
            <a:spAutoFit/>
          </a:bodyPr>
          <a:lstStyle/>
          <a:p>
            <a:pPr algn="ctr">
              <a:spcBef>
                <a:spcPct val="50000"/>
              </a:spcBef>
            </a:pPr>
            <a:r>
              <a:rPr lang="en-US" sz="6000" dirty="0" smtClean="0">
                <a:effectLst>
                  <a:outerShdw blurRad="38100" dist="38100" dir="2700000" algn="tl">
                    <a:srgbClr val="C0C0C0"/>
                  </a:outerShdw>
                </a:effectLst>
              </a:rPr>
              <a:t> </a:t>
            </a:r>
            <a:endParaRPr lang="en-US" sz="6000" b="1" dirty="0">
              <a:solidFill>
                <a:schemeClr val="accent2"/>
              </a:solidFill>
              <a:effectLst>
                <a:outerShdw blurRad="38100" dist="38100" dir="2700000" algn="tl">
                  <a:srgbClr val="C0C0C0"/>
                </a:outerShdw>
              </a:effectLst>
            </a:endParaRPr>
          </a:p>
        </p:txBody>
      </p:sp>
      <p:grpSp>
        <p:nvGrpSpPr>
          <p:cNvPr id="2" name="Group 4"/>
          <p:cNvGrpSpPr>
            <a:grpSpLocks/>
          </p:cNvGrpSpPr>
          <p:nvPr/>
        </p:nvGrpSpPr>
        <p:grpSpPr bwMode="auto">
          <a:xfrm>
            <a:off x="0" y="6180138"/>
            <a:ext cx="9144000" cy="669925"/>
            <a:chOff x="0" y="3898"/>
            <a:chExt cx="5760" cy="422"/>
          </a:xfrm>
        </p:grpSpPr>
        <p:sp>
          <p:nvSpPr>
            <p:cNvPr id="8197" name="Text Box 5"/>
            <p:cNvSpPr txBox="1">
              <a:spLocks noChangeArrowheads="1"/>
            </p:cNvSpPr>
            <p:nvPr/>
          </p:nvSpPr>
          <p:spPr bwMode="auto">
            <a:xfrm>
              <a:off x="0" y="4089"/>
              <a:ext cx="5760" cy="231"/>
            </a:xfrm>
            <a:prstGeom prst="rect">
              <a:avLst/>
            </a:prstGeom>
            <a:solidFill>
              <a:schemeClr val="folHlink"/>
            </a:solidFill>
            <a:ln w="9525">
              <a:noFill/>
              <a:miter lim="800000"/>
              <a:headEnd/>
              <a:tailEnd/>
            </a:ln>
            <a:effectLst/>
          </p:spPr>
          <p:txBody>
            <a:bodyPr>
              <a:spAutoFit/>
            </a:bodyPr>
            <a:lstStyle/>
            <a:p>
              <a:pPr rtl="1">
                <a:spcBef>
                  <a:spcPct val="50000"/>
                </a:spcBef>
              </a:pPr>
              <a:r>
                <a:rPr lang="ar-IQ" sz="1800" dirty="0" smtClean="0">
                  <a:latin typeface="BernhardFashion BT" pitchFamily="82" charset="0"/>
                </a:rPr>
                <a:t>مواثيق الوعد </a:t>
              </a:r>
              <a:r>
                <a:rPr lang="ar-IQ" sz="1800" dirty="0" err="1" smtClean="0">
                  <a:latin typeface="BernhardFashion BT" pitchFamily="82" charset="0"/>
                </a:rPr>
                <a:t>لابراهيم</a:t>
              </a:r>
              <a:r>
                <a:rPr lang="ar-IQ" sz="1800" dirty="0" smtClean="0">
                  <a:latin typeface="BernhardFashion BT" pitchFamily="82" charset="0"/>
                </a:rPr>
                <a:t> وداود</a:t>
              </a:r>
              <a:endParaRPr lang="en-US" sz="1800" dirty="0">
                <a:latin typeface="BernhardFashion BT" pitchFamily="82" charset="0"/>
              </a:endParaRPr>
            </a:p>
          </p:txBody>
        </p:sp>
        <p:pic>
          <p:nvPicPr>
            <p:cNvPr id="8198" name="Picture 6" descr="bs00554_"/>
            <p:cNvPicPr>
              <a:picLocks noChangeAspect="1" noChangeArrowheads="1"/>
            </p:cNvPicPr>
            <p:nvPr/>
          </p:nvPicPr>
          <p:blipFill>
            <a:blip r:embed="rId2" cstate="print"/>
            <a:srcRect/>
            <a:stretch>
              <a:fillRect/>
            </a:stretch>
          </p:blipFill>
          <p:spPr bwMode="auto">
            <a:xfrm>
              <a:off x="5136" y="3898"/>
              <a:ext cx="484" cy="422"/>
            </a:xfrm>
            <a:prstGeom prst="rect">
              <a:avLst/>
            </a:prstGeom>
            <a:noFill/>
          </p:spPr>
        </p:pic>
      </p:grpSp>
      <p:sp>
        <p:nvSpPr>
          <p:cNvPr id="8199" name="Text Box 7"/>
          <p:cNvSpPr txBox="1">
            <a:spLocks noChangeArrowheads="1"/>
          </p:cNvSpPr>
          <p:nvPr/>
        </p:nvSpPr>
        <p:spPr bwMode="auto">
          <a:xfrm>
            <a:off x="76200" y="3260725"/>
            <a:ext cx="8915400" cy="2400657"/>
          </a:xfrm>
          <a:prstGeom prst="rect">
            <a:avLst/>
          </a:prstGeom>
          <a:noFill/>
          <a:ln w="9525">
            <a:noFill/>
            <a:miter lim="800000"/>
            <a:headEnd/>
            <a:tailEnd/>
          </a:ln>
          <a:effectLst/>
        </p:spPr>
        <p:txBody>
          <a:bodyPr>
            <a:spAutoFit/>
          </a:bodyPr>
          <a:lstStyle/>
          <a:p>
            <a:pPr algn="ctr" rtl="1">
              <a:spcBef>
                <a:spcPct val="50000"/>
              </a:spcBef>
            </a:pPr>
            <a:r>
              <a:rPr lang="ar-IQ" sz="6000" dirty="0" smtClean="0">
                <a:effectLst>
                  <a:outerShdw blurRad="38100" dist="38100" dir="2700000" algn="tl">
                    <a:srgbClr val="C0C0C0"/>
                  </a:outerShdw>
                </a:effectLst>
              </a:rPr>
              <a:t>وعد</a:t>
            </a:r>
          </a:p>
          <a:p>
            <a:pPr algn="ctr" rtl="1">
              <a:spcBef>
                <a:spcPct val="50000"/>
              </a:spcBef>
            </a:pPr>
            <a:r>
              <a:rPr lang="ar-IQ" sz="6000" b="1" dirty="0" smtClean="0">
                <a:solidFill>
                  <a:schemeClr val="accent2"/>
                </a:solidFill>
                <a:effectLst>
                  <a:outerShdw blurRad="38100" dist="38100" dir="2700000" algn="tl">
                    <a:srgbClr val="C0C0C0"/>
                  </a:outerShdw>
                </a:effectLst>
              </a:rPr>
              <a:t>النسل</a:t>
            </a:r>
            <a:endParaRPr lang="en-US" sz="6000" b="1" dirty="0">
              <a:solidFill>
                <a:schemeClr val="accent2"/>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النسل</a:t>
            </a:r>
            <a:endParaRPr lang="en-GB" dirty="0"/>
          </a:p>
        </p:txBody>
      </p:sp>
      <p:sp>
        <p:nvSpPr>
          <p:cNvPr id="3" name="Content Placeholder 2"/>
          <p:cNvSpPr>
            <a:spLocks noGrp="1"/>
          </p:cNvSpPr>
          <p:nvPr>
            <p:ph idx="1"/>
          </p:nvPr>
        </p:nvSpPr>
        <p:spPr/>
        <p:txBody>
          <a:bodyPr>
            <a:normAutofit fontScale="92500" lnSpcReduction="10000"/>
          </a:bodyPr>
          <a:lstStyle/>
          <a:p>
            <a:pPr algn="r" rtl="1"/>
            <a:r>
              <a:rPr lang="ar-IQ" dirty="0"/>
              <a:t>1. "اجعلك امة عظيمة واباركك... وتتبارك فيك جميع قبائل الارض" (تكوين 2:12, 3)</a:t>
            </a:r>
          </a:p>
          <a:p>
            <a:pPr algn="r" rtl="1"/>
            <a:r>
              <a:rPr lang="ar-IQ" dirty="0"/>
              <a:t>2. "واجعل نسلك كتراب الارض حتى اذا استطاع احد ان يعد تراب الارض فنسلك ايضا يعد... جميع الارض التي انت ترى لك اعطيها ولنسلك الى الابد" (تكوين 14:13, 15)</a:t>
            </a:r>
          </a:p>
          <a:p>
            <a:pPr algn="r" rtl="1"/>
            <a:r>
              <a:rPr lang="ar-IQ" dirty="0"/>
              <a:t>3. "انظر الى السماء وعد النجوم ان استطعت ان تعدها... هكذا يكون نسلك... لنسلك اعطي هذه الارض" (تكوين 5:15, 18)</a:t>
            </a:r>
          </a:p>
          <a:p>
            <a:pPr algn="r" rtl="1"/>
            <a:r>
              <a:rPr lang="ar-IQ" dirty="0"/>
              <a:t>4. "واعطي لك ولنسلك من بعدك ارض غربتك كل ارض كنعان ملكا ابديا. واكون الههم" (تكوين 8:17)</a:t>
            </a:r>
          </a:p>
          <a:p>
            <a:pPr algn="r" rtl="1"/>
            <a:r>
              <a:rPr lang="ar-IQ" dirty="0"/>
              <a:t>5. "اكثر نسلك تكثيرا كنجوم السماء وكالرمل الذي على شاطئ البحر ويرث نسلك باب اعدائه ويتبارك في نسلك جميع امم الارض" (تكوين 17:22, 18)</a:t>
            </a:r>
            <a:endParaRPr lang="en-GB"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النسل الخاص هو يسوع</a:t>
            </a:r>
            <a:endParaRPr lang="en-GB" dirty="0"/>
          </a:p>
        </p:txBody>
      </p:sp>
      <p:sp>
        <p:nvSpPr>
          <p:cNvPr id="3" name="Content Placeholder 2"/>
          <p:cNvSpPr>
            <a:spLocks noGrp="1"/>
          </p:cNvSpPr>
          <p:nvPr>
            <p:ph idx="1"/>
          </p:nvPr>
        </p:nvSpPr>
        <p:spPr/>
        <p:txBody>
          <a:bodyPr>
            <a:normAutofit/>
          </a:bodyPr>
          <a:lstStyle/>
          <a:p>
            <a:pPr algn="r" rtl="1"/>
            <a:r>
              <a:rPr lang="ar-IQ" dirty="0"/>
              <a:t>"لا يقول [الله] «وفي الأنسال» كأنه عن كثيرين، بل كأنه عن واحد. </a:t>
            </a:r>
            <a:r>
              <a:rPr lang="ar-IQ" dirty="0" err="1"/>
              <a:t>و«في</a:t>
            </a:r>
            <a:r>
              <a:rPr lang="ar-IQ" dirty="0"/>
              <a:t> نسلك» الذي هو المسيح" (</a:t>
            </a:r>
            <a:r>
              <a:rPr lang="ar-IQ" dirty="0" err="1"/>
              <a:t>غلاطية</a:t>
            </a:r>
            <a:r>
              <a:rPr lang="ar-IQ" dirty="0"/>
              <a:t> 16:3)</a:t>
            </a:r>
          </a:p>
          <a:p>
            <a:pPr algn="r" rtl="1"/>
            <a:r>
              <a:rPr lang="ar-IQ" dirty="0"/>
              <a:t>"...العهد الذي عاهد به الله آباءنا قائلا لإبراهيم: وبنسلك تتبارك جميع قبائل الأرض. إليكم أولا إذ أقام الله فتاه يسوع [وهو النسل] أرسله يبارككم برد كل واحد منكم عن شروره" (اعمال 25:3, 26)</a:t>
            </a:r>
          </a:p>
          <a:p>
            <a:pPr algn="r" rtl="1"/>
            <a:r>
              <a:rPr lang="ar-IQ" dirty="0"/>
              <a:t>"لاحظ كيف اقتبس بطرس (تكوين 18:22) وكيف فسره</a:t>
            </a:r>
          </a:p>
          <a:p>
            <a:pPr algn="r" rtl="1"/>
            <a:r>
              <a:rPr lang="ar-IQ" dirty="0"/>
              <a:t>النسل= يسوع</a:t>
            </a:r>
          </a:p>
          <a:p>
            <a:pPr algn="r" rtl="1"/>
            <a:r>
              <a:rPr lang="ar-IQ" dirty="0"/>
              <a:t>البركة= مغفرة الخطايا</a:t>
            </a:r>
            <a:endParaRPr lang="en-GB"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b="1" dirty="0" smtClean="0"/>
              <a:t>كيف نصبح جزءا من النسل</a:t>
            </a:r>
            <a:endParaRPr lang="en-GB" dirty="0"/>
          </a:p>
        </p:txBody>
      </p:sp>
      <p:sp>
        <p:nvSpPr>
          <p:cNvPr id="3" name="Content Placeholder 2"/>
          <p:cNvSpPr>
            <a:spLocks noGrp="1"/>
          </p:cNvSpPr>
          <p:nvPr>
            <p:ph idx="1"/>
          </p:nvPr>
        </p:nvSpPr>
        <p:spPr/>
        <p:txBody>
          <a:bodyPr>
            <a:normAutofit/>
          </a:bodyPr>
          <a:lstStyle/>
          <a:p>
            <a:pPr algn="r" rtl="1"/>
            <a:r>
              <a:rPr lang="ar-IQ" dirty="0"/>
              <a:t>علينا ان نصبح جزءا من يسوع لكي يكون لنا نصيب في وعود النسل, ويكون ذلك بالمعمودية بيسوع (رومية 3:6-5), ونقرا مرارا في الكتاب المقدس عن المعمودية (باسمه) (اعمال 38:2, 16:8, 48:10, 5:19)</a:t>
            </a:r>
          </a:p>
          <a:p>
            <a:pPr algn="r" rtl="1"/>
            <a:r>
              <a:rPr lang="ar-IQ" dirty="0"/>
              <a:t>(</a:t>
            </a:r>
            <a:r>
              <a:rPr lang="ar-IQ" dirty="0" err="1"/>
              <a:t>غلاطية</a:t>
            </a:r>
            <a:r>
              <a:rPr lang="ar-IQ" dirty="0"/>
              <a:t> 27:3-29) "لأن كلكم الذين اعتمدتم بالمسيح [فقط!] قد لبستم المسيح. ليس يهودي ولا يوناني. ليس عبد ولا حر. ليس ذكر وأنثى، لأنكم جميعا واحد [من خلال كونكم] في المسيح يسوع [بالمعمودية]. فإن كنتم للمسيح [بالمعمودية باسمه] فأنتم إذا نسل إبراهيم، وحسب الموعد ورثة"</a:t>
            </a:r>
            <a:endParaRPr lang="en-GB"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استمرارية الانجيل</a:t>
            </a:r>
            <a:endParaRPr lang="en-GB" dirty="0"/>
          </a:p>
        </p:txBody>
      </p:sp>
      <p:sp>
        <p:nvSpPr>
          <p:cNvPr id="3" name="Content Placeholder 2"/>
          <p:cNvSpPr>
            <a:spLocks noGrp="1"/>
          </p:cNvSpPr>
          <p:nvPr>
            <p:ph idx="1"/>
          </p:nvPr>
        </p:nvSpPr>
        <p:spPr/>
        <p:txBody>
          <a:bodyPr>
            <a:normAutofit/>
          </a:bodyPr>
          <a:lstStyle/>
          <a:p>
            <a:pPr algn="r" rtl="1"/>
            <a:r>
              <a:rPr lang="ar-IQ" dirty="0" smtClean="0"/>
              <a:t>يتألف الوعد الممنوح </a:t>
            </a:r>
            <a:r>
              <a:rPr lang="ar-IQ" dirty="0" err="1" smtClean="0"/>
              <a:t>لابراهيم</a:t>
            </a:r>
            <a:r>
              <a:rPr lang="ar-IQ" dirty="0" smtClean="0"/>
              <a:t> من شطرين:</a:t>
            </a:r>
            <a:endParaRPr lang="en-GB" dirty="0" smtClean="0"/>
          </a:p>
          <a:p>
            <a:pPr algn="r" rtl="1"/>
            <a:r>
              <a:rPr lang="ar-IQ" b="1" dirty="0" smtClean="0"/>
              <a:t>1. الارض</a:t>
            </a:r>
          </a:p>
          <a:p>
            <a:pPr algn="r" rtl="1"/>
            <a:r>
              <a:rPr lang="ar-IQ" b="1" dirty="0" smtClean="0"/>
              <a:t>2. النسل</a:t>
            </a:r>
            <a:endParaRPr lang="en-GB" b="1" dirty="0" smtClean="0"/>
          </a:p>
          <a:p>
            <a:pPr algn="r" rtl="1"/>
            <a:r>
              <a:rPr lang="ar-IQ" dirty="0" smtClean="0"/>
              <a:t>بشر المسيحيون الاوائل بما يلي:</a:t>
            </a:r>
            <a:endParaRPr lang="en-GB" dirty="0" smtClean="0"/>
          </a:p>
          <a:p>
            <a:pPr algn="r" rtl="1"/>
            <a:r>
              <a:rPr lang="ar-IQ" dirty="0"/>
              <a:t>1. "الامور المختصة بملكوت الله</a:t>
            </a:r>
          </a:p>
          <a:p>
            <a:pPr marL="0" indent="0" algn="r" rtl="1">
              <a:buNone/>
            </a:pPr>
            <a:r>
              <a:rPr lang="ar-IQ" dirty="0"/>
              <a:t>و</a:t>
            </a:r>
          </a:p>
          <a:p>
            <a:pPr algn="r" rtl="1"/>
            <a:r>
              <a:rPr lang="ar-IQ" dirty="0"/>
              <a:t>2. اسم يسوع المسيح" (اعمال 12:8)</a:t>
            </a:r>
            <a:endParaRPr lang="en-GB" b="1" dirty="0" smtClean="0"/>
          </a:p>
          <a:p>
            <a:pPr algn="r" rtl="1"/>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rtl="1"/>
            <a:r>
              <a:rPr lang="ar-IQ" dirty="0"/>
              <a:t>تحدث بولس عن الثواب الموعود والذي </a:t>
            </a:r>
            <a:r>
              <a:rPr lang="ar-IQ" dirty="0" err="1"/>
              <a:t>لاجله</a:t>
            </a:r>
            <a:r>
              <a:rPr lang="ar-IQ" dirty="0"/>
              <a:t> كان مستعدا لان يتخلى عن كل شيء "والآن أنا واقف أحاكم على رجاء الوعد الذي صار من الله لآبائنا الذي أسباطنا الاثنا عشر [اسرائيل] يرجون نواله... فمن أجل هذا الرجاء أنا أحاكم" (اعمال 6:26, 7), وقد قضى وقتا طويلا من حياته يبشر "بالموعد الذي صار لآبائنا إن الله قد أكمل هذا لنا نحن أولادهم إذ أقام يسوع" (اعمال 32:13, 33), ويوضح بولس ان الايمان بتلك الوعود اعطى رجاء القيامة من الاموات (اعمال 6:26-8, انظر 8:23) واليقين بالمجيء الثاني ليسوع والدينونة وملكوت الله الاتي (اعمال 25:24, 20:28, 31). علينا ان نفهم اولا ان الرجاء المسيحي الحقيقي هو "رجاء اسرائيل".</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5.3 الوعد لداود</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2 </a:t>
            </a:r>
            <a:r>
              <a:rPr lang="ar-IQ" dirty="0" err="1" smtClean="0"/>
              <a:t>صاموئيل</a:t>
            </a:r>
            <a:r>
              <a:rPr lang="ar-IQ" dirty="0" smtClean="0"/>
              <a:t> 7</a:t>
            </a:r>
            <a:endParaRPr lang="en-GB" dirty="0"/>
          </a:p>
        </p:txBody>
      </p:sp>
      <p:sp>
        <p:nvSpPr>
          <p:cNvPr id="3" name="Content Placeholder 2"/>
          <p:cNvSpPr>
            <a:spLocks noGrp="1"/>
          </p:cNvSpPr>
          <p:nvPr>
            <p:ph idx="1"/>
          </p:nvPr>
        </p:nvSpPr>
        <p:spPr/>
        <p:txBody>
          <a:bodyPr>
            <a:normAutofit/>
          </a:bodyPr>
          <a:lstStyle/>
          <a:p>
            <a:pPr algn="r" rtl="1"/>
            <a:r>
              <a:rPr lang="ar-IQ" dirty="0"/>
              <a:t>"متى كملت أيامك واضطجعت مع آبائك أقيم بعدك نسلك الذي يخرج من أحشائك وأثبت مملكته. هو يبني بيتا لاسمي، وأنا أثبت كرسي مملكته إلى الأبد. أنا أكون له أبا وهو يكون لي ابنا. إن تعوج أؤدبه بقضيب الناس وبضربات بني آدم. ولكن رحمتي لا تنزع منه كما نزعتها من شاول الذي أزلته من أمامك. ويأمن بيتك ومملكتك إلى الأبد أمامك. كرسيك يكون ثابتا إلى الأبد" (12-16)</a:t>
            </a:r>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يسوع هو الابن الخاص لداود</a:t>
            </a:r>
            <a:endParaRPr lang="en-GB" dirty="0"/>
          </a:p>
        </p:txBody>
      </p:sp>
      <p:sp>
        <p:nvSpPr>
          <p:cNvPr id="3" name="Content Placeholder 2"/>
          <p:cNvSpPr>
            <a:spLocks noGrp="1"/>
          </p:cNvSpPr>
          <p:nvPr>
            <p:ph idx="1"/>
          </p:nvPr>
        </p:nvSpPr>
        <p:spPr/>
        <p:txBody>
          <a:bodyPr>
            <a:normAutofit/>
          </a:bodyPr>
          <a:lstStyle/>
          <a:p>
            <a:pPr lvl="0" algn="r" rtl="1"/>
            <a:r>
              <a:rPr lang="ar-IQ" dirty="0"/>
              <a:t>قال يسوع: "انا اصل وذرية داود" (رؤيا 16:22)</a:t>
            </a:r>
          </a:p>
          <a:p>
            <a:pPr lvl="0" algn="r" rtl="1"/>
            <a:r>
              <a:rPr lang="ar-IQ" dirty="0"/>
              <a:t>"[يسوع] الذي صار من نسل داود من جهة الجسد" (رومية 3:1)</a:t>
            </a:r>
          </a:p>
          <a:p>
            <a:pPr lvl="0" algn="r" rtl="1"/>
            <a:r>
              <a:rPr lang="ar-IQ" dirty="0"/>
              <a:t>"من نسل هذا [داود] حسب الوعد أقام الله لإسرائيل مخلصا: يسوع" (اعمال 23:13)</a:t>
            </a:r>
          </a:p>
          <a:p>
            <a:pPr lvl="0" algn="r" rtl="1"/>
            <a:r>
              <a:rPr lang="ar-IQ" dirty="0"/>
              <a:t>قال الملاك لمريم العذراء بخصوص ابنها يسوع "يعطيه الرب الإله كرسي داود أبيه ولا يكون لملكه نهاية" (لوقا 32:1, 33), وهذا تطبيق لوعد نسل داود في (2 </a:t>
            </a:r>
            <a:r>
              <a:rPr lang="ar-IQ" dirty="0" err="1"/>
              <a:t>صاموئيل</a:t>
            </a:r>
            <a:r>
              <a:rPr lang="ar-IQ" dirty="0"/>
              <a:t> 13:7) في يسوع</a:t>
            </a:r>
            <a:endParaRPr lang="en-GB"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الولادة </a:t>
            </a:r>
            <a:r>
              <a:rPr lang="ar-IQ" dirty="0" err="1" smtClean="0"/>
              <a:t>العذراوية</a:t>
            </a:r>
            <a:r>
              <a:rPr lang="ar-IQ" dirty="0" smtClean="0"/>
              <a:t> ليسوع</a:t>
            </a:r>
            <a:endParaRPr lang="en-GB" dirty="0"/>
          </a:p>
        </p:txBody>
      </p:sp>
      <p:sp>
        <p:nvSpPr>
          <p:cNvPr id="3" name="Content Placeholder 2"/>
          <p:cNvSpPr>
            <a:spLocks noGrp="1"/>
          </p:cNvSpPr>
          <p:nvPr>
            <p:ph idx="1"/>
          </p:nvPr>
        </p:nvSpPr>
        <p:spPr/>
        <p:txBody>
          <a:bodyPr>
            <a:normAutofit/>
          </a:bodyPr>
          <a:lstStyle/>
          <a:p>
            <a:pPr algn="r" rtl="1"/>
            <a:r>
              <a:rPr lang="ar-IQ" dirty="0"/>
              <a:t>"... نسلك الذي يخرج من أحشائك ... أنا أكون له أبا وهو يكون لي ابنا" "...من ثمرة بطنك أجعل على كرسيك" (2 </a:t>
            </a:r>
            <a:r>
              <a:rPr lang="ar-IQ" dirty="0" err="1"/>
              <a:t>صاموئيل</a:t>
            </a:r>
            <a:r>
              <a:rPr lang="ar-IQ" dirty="0"/>
              <a:t> 12:7, 14؛ مزمور 10:132, 11). كان على النسل يسوع ان يكون نسلا ماديا جسديا لداود, وفي نفس الوقت فان الله ابوه, ولا يمكن ان يتحقق هذا الا بالولادة </a:t>
            </a:r>
            <a:r>
              <a:rPr lang="ar-IQ" dirty="0" err="1"/>
              <a:t>العذراوية</a:t>
            </a:r>
            <a:r>
              <a:rPr lang="ar-IQ" dirty="0"/>
              <a:t> التي يصفها العهد الجديد: فام يسوع كانت مريم, وهي احد انسال داود (لوقا 32:1), ولم يكن لديه اب بشري.</a:t>
            </a:r>
            <a:endParaRPr lang="en-GB"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البيت الذي بناه يسوع</a:t>
            </a:r>
            <a:endParaRPr lang="en-GB" dirty="0"/>
          </a:p>
        </p:txBody>
      </p:sp>
      <p:sp>
        <p:nvSpPr>
          <p:cNvPr id="3" name="Content Placeholder 2"/>
          <p:cNvSpPr>
            <a:spLocks noGrp="1"/>
          </p:cNvSpPr>
          <p:nvPr>
            <p:ph idx="1"/>
          </p:nvPr>
        </p:nvSpPr>
        <p:spPr/>
        <p:txBody>
          <a:bodyPr>
            <a:normAutofit/>
          </a:bodyPr>
          <a:lstStyle/>
          <a:p>
            <a:pPr algn="r" rtl="1"/>
            <a:r>
              <a:rPr lang="ar-IQ" dirty="0"/>
              <a:t>"هو يبني بيتا لاسمي" (2 </a:t>
            </a:r>
            <a:r>
              <a:rPr lang="ar-IQ" dirty="0" err="1"/>
              <a:t>صاموئيل</a:t>
            </a:r>
            <a:r>
              <a:rPr lang="ar-IQ" dirty="0"/>
              <a:t> 13:7), يبين ان يسوع سيبني هيكلا لله. ان "بيت" الله هو الموضع الذي يريد ان يكون فيه, ويقول (</a:t>
            </a:r>
            <a:r>
              <a:rPr lang="ar-IQ" dirty="0" err="1"/>
              <a:t>اشعياء</a:t>
            </a:r>
            <a:r>
              <a:rPr lang="ar-IQ" dirty="0"/>
              <a:t> 1:66, 2) ان الله سياتي ليعيش في قلوب المتضعين لكلمته, وبالتالي فان يسوع يبني بيتا روحيا ليسكن الله فيه, يتكون من المؤمنين. يمكننا ان نلاحظ ان وصف يسوع بحجر الزاوية لبيت الله (1 بطرس 4:2- 8) ووصف المسيحيين بحجارة البيت (1 بطرس 5:2) يظهران في الصورة</a:t>
            </a:r>
            <a:endParaRPr lang="en-GB"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الجلوس على عرش داود</a:t>
            </a:r>
            <a:endParaRPr lang="en-GB" dirty="0"/>
          </a:p>
        </p:txBody>
      </p:sp>
      <p:sp>
        <p:nvSpPr>
          <p:cNvPr id="3" name="Content Placeholder 2"/>
          <p:cNvSpPr>
            <a:spLocks noGrp="1"/>
          </p:cNvSpPr>
          <p:nvPr>
            <p:ph idx="1"/>
          </p:nvPr>
        </p:nvSpPr>
        <p:spPr/>
        <p:txBody>
          <a:bodyPr>
            <a:normAutofit/>
          </a:bodyPr>
          <a:lstStyle/>
          <a:p>
            <a:pPr algn="r" rtl="1"/>
            <a:r>
              <a:rPr lang="ar-IQ" dirty="0"/>
              <a:t>"وانا اثبت كرسي مملكته [المسيح] الى الابد... بيتك [داود] ومملكتك... كرسيك يكون ثابتا الى الابد" (2 </a:t>
            </a:r>
            <a:r>
              <a:rPr lang="ar-IQ" dirty="0" err="1"/>
              <a:t>صاموئيل</a:t>
            </a:r>
            <a:r>
              <a:rPr lang="ar-IQ" dirty="0"/>
              <a:t> 13:7, 16 انظر </a:t>
            </a:r>
            <a:r>
              <a:rPr lang="ar-IQ" dirty="0" err="1"/>
              <a:t>اشعياء</a:t>
            </a:r>
            <a:r>
              <a:rPr lang="ar-IQ" dirty="0"/>
              <a:t> 6:9, 7). وبانطباق ذلك على يسوع في (لوقا 31:1- 35) فان مملكة المسيح ستكون قائمة على مملكة داود (اسرائيل), ويعني ذلك ان ملكوت الله الاتي سيكون اعادة </a:t>
            </a:r>
            <a:r>
              <a:rPr lang="ar-IQ" dirty="0" smtClean="0"/>
              <a:t>تأسيس </a:t>
            </a:r>
            <a:r>
              <a:rPr lang="ar-IQ" dirty="0"/>
              <a:t>لمملكة اسرائيل. ولتحقيق هذا الوعد سيحكم المسيح على "كرسي" داود, اي مكان الحكم, والذي كان يقع في اورشليم. فالمملكة </a:t>
            </a:r>
            <a:r>
              <a:rPr lang="ar-IQ" dirty="0" smtClean="0"/>
              <a:t>ستتأسس </a:t>
            </a:r>
            <a:r>
              <a:rPr lang="ar-IQ" dirty="0"/>
              <a:t>هنا على الارض لكي يمكن تحقيق تلك الوعود</a:t>
            </a:r>
            <a:endParaRPr lang="en-GB"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المملكة</a:t>
            </a:r>
            <a:endParaRPr lang="en-GB" dirty="0"/>
          </a:p>
        </p:txBody>
      </p:sp>
      <p:sp>
        <p:nvSpPr>
          <p:cNvPr id="3" name="Content Placeholder 2"/>
          <p:cNvSpPr>
            <a:spLocks noGrp="1"/>
          </p:cNvSpPr>
          <p:nvPr>
            <p:ph idx="1"/>
          </p:nvPr>
        </p:nvSpPr>
        <p:spPr/>
        <p:txBody>
          <a:bodyPr/>
          <a:lstStyle/>
          <a:p>
            <a:pPr algn="r" rtl="1"/>
            <a:r>
              <a:rPr lang="ar-IQ" dirty="0"/>
              <a:t>"ويأمن بيتك ومملكتك إلى الأبد أمامك" (2 </a:t>
            </a:r>
            <a:r>
              <a:rPr lang="ar-IQ" dirty="0" err="1"/>
              <a:t>صاموئيل</a:t>
            </a:r>
            <a:r>
              <a:rPr lang="ar-IQ" dirty="0"/>
              <a:t> 16:7), يشير الى ان داود سيشهد </a:t>
            </a:r>
            <a:r>
              <a:rPr lang="ar-IQ" dirty="0" err="1"/>
              <a:t>تاسيس</a:t>
            </a:r>
            <a:r>
              <a:rPr lang="ar-IQ" dirty="0"/>
              <a:t> مملكة المسيح الابدية, وعليه كان ذلك وعدا غير مباشرا بنه سيقوم لدى عودة المسيح كي يمكنه ان يرى بعينيه القيام العالمي للمملكة, ويسوع يحكم من اورشليم</a:t>
            </a:r>
            <a:endParaRPr lang="en-GB"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افكار خاطئة</a:t>
            </a:r>
            <a:endParaRPr lang="en-GB" dirty="0"/>
          </a:p>
        </p:txBody>
      </p:sp>
      <p:sp>
        <p:nvSpPr>
          <p:cNvPr id="3" name="Content Placeholder 2"/>
          <p:cNvSpPr>
            <a:spLocks noGrp="1"/>
          </p:cNvSpPr>
          <p:nvPr>
            <p:ph idx="1"/>
          </p:nvPr>
        </p:nvSpPr>
        <p:spPr/>
        <p:txBody>
          <a:bodyPr>
            <a:normAutofit/>
          </a:bodyPr>
          <a:lstStyle/>
          <a:p>
            <a:pPr algn="r" rtl="1"/>
            <a:r>
              <a:rPr lang="ar-IQ" dirty="0"/>
              <a:t>تبنت المسيحية الدارجة مذاهب ومعتقدات تناقض تلك الحقائق المذهلة</a:t>
            </a:r>
          </a:p>
          <a:p>
            <a:pPr algn="r" rtl="1"/>
            <a:r>
              <a:rPr lang="ar-IQ" dirty="0"/>
              <a:t>لو كان يسوع "موجودا" قبل ولادته في الجسد لتجردت تلك الوعود القائلة بانه سيكون من نسل داود من كل معنى</a:t>
            </a:r>
          </a:p>
          <a:p>
            <a:pPr algn="r" rtl="1"/>
            <a:r>
              <a:rPr lang="ar-IQ" dirty="0"/>
              <a:t>لو كان لمملكة الله ان تكون في السماء, لا يمكن ليسوع حينها ان يعيد </a:t>
            </a:r>
            <a:r>
              <a:rPr lang="ar-IQ" dirty="0" smtClean="0"/>
              <a:t>تأسيس </a:t>
            </a:r>
            <a:r>
              <a:rPr lang="ar-IQ" dirty="0"/>
              <a:t>مملكة داود (اسرائيل), ولما تمكن من ان يحكم من "كرسي" داود, اي محل سلطته, فتلك الاشياء كانت في واقع الامر هنا على الارض, وبالتالي نتوقع ان اعادة </a:t>
            </a:r>
            <a:r>
              <a:rPr lang="ar-IQ" dirty="0" smtClean="0"/>
              <a:t>تأسيسها </a:t>
            </a:r>
            <a:r>
              <a:rPr lang="ar-IQ" dirty="0"/>
              <a:t>ستكون في نفس المكان</a:t>
            </a:r>
            <a:endParaRPr lang="en-GB"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5" name="Oval 7"/>
          <p:cNvSpPr>
            <a:spLocks noChangeArrowheads="1"/>
          </p:cNvSpPr>
          <p:nvPr/>
        </p:nvSpPr>
        <p:spPr bwMode="auto">
          <a:xfrm>
            <a:off x="3276600" y="5181600"/>
            <a:ext cx="2286000" cy="1066800"/>
          </a:xfrm>
          <a:prstGeom prst="ellipse">
            <a:avLst/>
          </a:prstGeom>
          <a:solidFill>
            <a:schemeClr val="folHlink"/>
          </a:solidFill>
          <a:ln w="57150">
            <a:solidFill>
              <a:schemeClr val="tx1"/>
            </a:solidFill>
            <a:round/>
            <a:headEnd/>
            <a:tailEnd/>
          </a:ln>
          <a:effectLst/>
        </p:spPr>
        <p:txBody>
          <a:bodyPr wrap="none" anchor="ctr"/>
          <a:lstStyle/>
          <a:p>
            <a:pPr algn="ctr" rtl="1"/>
            <a:r>
              <a:rPr lang="ar-IQ" sz="5400" b="1" i="1" dirty="0" smtClean="0">
                <a:effectLst>
                  <a:outerShdw blurRad="38100" dist="38100" dir="2700000" algn="tl">
                    <a:srgbClr val="FFFFFF"/>
                  </a:outerShdw>
                </a:effectLst>
              </a:rPr>
              <a:t>نعم!</a:t>
            </a:r>
            <a:endParaRPr lang="en-US" sz="5400" b="1" i="1" dirty="0">
              <a:effectLst>
                <a:outerShdw blurRad="38100" dist="38100" dir="2700000" algn="tl">
                  <a:srgbClr val="FFFFFF"/>
                </a:outerShdw>
              </a:effectLst>
            </a:endParaRPr>
          </a:p>
        </p:txBody>
      </p:sp>
      <p:sp>
        <p:nvSpPr>
          <p:cNvPr id="43010" name="Rectangle 2"/>
          <p:cNvSpPr>
            <a:spLocks noChangeArrowheads="1"/>
          </p:cNvSpPr>
          <p:nvPr/>
        </p:nvSpPr>
        <p:spPr bwMode="auto">
          <a:xfrm>
            <a:off x="2438400" y="4648200"/>
            <a:ext cx="4114800" cy="228600"/>
          </a:xfrm>
          <a:prstGeom prst="rect">
            <a:avLst/>
          </a:prstGeom>
          <a:solidFill>
            <a:schemeClr val="folHlink"/>
          </a:solidFill>
          <a:ln w="9525">
            <a:noFill/>
            <a:miter lim="800000"/>
            <a:headEnd/>
            <a:tailEnd/>
          </a:ln>
          <a:effectLst/>
        </p:spPr>
        <p:txBody>
          <a:bodyPr wrap="none" anchor="ctr"/>
          <a:lstStyle/>
          <a:p>
            <a:pPr algn="ctr"/>
            <a:endParaRPr lang="en-US"/>
          </a:p>
        </p:txBody>
      </p:sp>
      <p:sp>
        <p:nvSpPr>
          <p:cNvPr id="43011" name="Text Box 3"/>
          <p:cNvSpPr txBox="1">
            <a:spLocks noChangeArrowheads="1"/>
          </p:cNvSpPr>
          <p:nvPr/>
        </p:nvSpPr>
        <p:spPr bwMode="auto">
          <a:xfrm>
            <a:off x="1600200" y="990600"/>
            <a:ext cx="5715000" cy="2169825"/>
          </a:xfrm>
          <a:prstGeom prst="rect">
            <a:avLst/>
          </a:prstGeom>
          <a:noFill/>
          <a:ln w="9525">
            <a:noFill/>
            <a:miter lim="800000"/>
            <a:headEnd/>
            <a:tailEnd/>
          </a:ln>
          <a:effectLst/>
        </p:spPr>
        <p:txBody>
          <a:bodyPr>
            <a:spAutoFit/>
          </a:bodyPr>
          <a:lstStyle/>
          <a:p>
            <a:pPr algn="ctr" rtl="1">
              <a:spcBef>
                <a:spcPct val="50000"/>
              </a:spcBef>
            </a:pPr>
            <a:r>
              <a:rPr lang="ar-IQ" sz="5400" b="1" dirty="0" smtClean="0">
                <a:effectLst>
                  <a:outerShdw blurRad="38100" dist="38100" dir="2700000" algn="tl">
                    <a:srgbClr val="C0C0C0"/>
                  </a:outerShdw>
                </a:effectLst>
                <a:latin typeface="BernhardFashion BT" pitchFamily="82" charset="0"/>
              </a:rPr>
              <a:t>مواثيق الوعد</a:t>
            </a:r>
          </a:p>
          <a:p>
            <a:pPr algn="ctr" rtl="1">
              <a:spcBef>
                <a:spcPct val="50000"/>
              </a:spcBef>
            </a:pPr>
            <a:r>
              <a:rPr lang="ar-IQ" sz="5400" b="1" dirty="0" smtClean="0">
                <a:effectLst>
                  <a:outerShdw blurRad="38100" dist="38100" dir="2700000" algn="tl">
                    <a:srgbClr val="C0C0C0"/>
                  </a:outerShdw>
                </a:effectLst>
                <a:latin typeface="BernhardFashion BT" pitchFamily="82" charset="0"/>
              </a:rPr>
              <a:t> </a:t>
            </a:r>
            <a:r>
              <a:rPr lang="ar-IQ" sz="5400" b="1" dirty="0" err="1" smtClean="0">
                <a:effectLst>
                  <a:outerShdw blurRad="38100" dist="38100" dir="2700000" algn="tl">
                    <a:srgbClr val="C0C0C0"/>
                  </a:outerShdw>
                </a:effectLst>
                <a:latin typeface="BernhardFashion BT" pitchFamily="82" charset="0"/>
              </a:rPr>
              <a:t>لابراهيم</a:t>
            </a:r>
            <a:r>
              <a:rPr lang="ar-IQ" sz="5400" b="1" dirty="0" smtClean="0">
                <a:effectLst>
                  <a:outerShdw blurRad="38100" dist="38100" dir="2700000" algn="tl">
                    <a:srgbClr val="C0C0C0"/>
                  </a:outerShdw>
                </a:effectLst>
                <a:latin typeface="BernhardFashion BT" pitchFamily="82" charset="0"/>
              </a:rPr>
              <a:t> وداود</a:t>
            </a:r>
            <a:endParaRPr lang="en-US" sz="5400" b="1" dirty="0">
              <a:effectLst>
                <a:outerShdw blurRad="38100" dist="38100" dir="2700000" algn="tl">
                  <a:srgbClr val="C0C0C0"/>
                </a:outerShdw>
              </a:effectLst>
              <a:latin typeface="BernhardFashion BT" pitchFamily="82" charset="0"/>
            </a:endParaRPr>
          </a:p>
        </p:txBody>
      </p:sp>
      <p:sp>
        <p:nvSpPr>
          <p:cNvPr id="43012" name="Text Box 4"/>
          <p:cNvSpPr txBox="1">
            <a:spLocks noChangeArrowheads="1"/>
          </p:cNvSpPr>
          <p:nvPr/>
        </p:nvSpPr>
        <p:spPr bwMode="auto">
          <a:xfrm>
            <a:off x="1447800" y="4191000"/>
            <a:ext cx="6248400" cy="701675"/>
          </a:xfrm>
          <a:prstGeom prst="rect">
            <a:avLst/>
          </a:prstGeom>
          <a:noFill/>
          <a:ln w="9525">
            <a:noFill/>
            <a:miter lim="800000"/>
            <a:headEnd/>
            <a:tailEnd/>
          </a:ln>
          <a:effectLst/>
        </p:spPr>
        <p:txBody>
          <a:bodyPr>
            <a:spAutoFit/>
          </a:bodyPr>
          <a:lstStyle/>
          <a:p>
            <a:pPr algn="ctr" rtl="1">
              <a:spcBef>
                <a:spcPct val="50000"/>
              </a:spcBef>
            </a:pPr>
            <a:r>
              <a:rPr lang="ar-IQ" sz="4000" b="1" i="1" dirty="0" smtClean="0">
                <a:effectLst>
                  <a:outerShdw blurRad="38100" dist="38100" dir="2700000" algn="tl">
                    <a:srgbClr val="C0C0C0"/>
                  </a:outerShdw>
                </a:effectLst>
                <a:latin typeface="BernhardFashion BT" pitchFamily="82" charset="0"/>
              </a:rPr>
              <a:t>هل انت مشمول بها؟</a:t>
            </a:r>
            <a:endParaRPr lang="en-US" sz="2800" b="1" i="1" dirty="0">
              <a:effectLst>
                <a:outerShdw blurRad="38100" dist="38100" dir="2700000" algn="tl">
                  <a:srgbClr val="C0C0C0"/>
                </a:outerShdw>
              </a:effectLst>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88" fill="hold" grpId="0" nodeType="afterEffect">
                                  <p:stCondLst>
                                    <p:cond delay="4000"/>
                                  </p:stCondLst>
                                  <p:childTnLst>
                                    <p:set>
                                      <p:cBhvr>
                                        <p:cTn id="6" dur="1" fill="hold">
                                          <p:stCondLst>
                                            <p:cond delay="0"/>
                                          </p:stCondLst>
                                        </p:cTn>
                                        <p:tgtEl>
                                          <p:spTgt spid="43015"/>
                                        </p:tgtEl>
                                        <p:attrNameLst>
                                          <p:attrName>style.visibility</p:attrName>
                                        </p:attrNameLst>
                                      </p:cBhvr>
                                      <p:to>
                                        <p:strVal val="visible"/>
                                      </p:to>
                                    </p:set>
                                    <p:anim calcmode="lin" valueType="num">
                                      <p:cBhvr>
                                        <p:cTn id="7" dur="500" fill="hold"/>
                                        <p:tgtEl>
                                          <p:spTgt spid="43015"/>
                                        </p:tgtEl>
                                        <p:attrNameLst>
                                          <p:attrName>ppt_w</p:attrName>
                                        </p:attrNameLst>
                                      </p:cBhvr>
                                      <p:tavLst>
                                        <p:tav tm="0">
                                          <p:val>
                                            <p:strVal val="4/3*#ppt_w"/>
                                          </p:val>
                                        </p:tav>
                                        <p:tav tm="100000">
                                          <p:val>
                                            <p:strVal val="#ppt_w"/>
                                          </p:val>
                                        </p:tav>
                                      </p:tavLst>
                                    </p:anim>
                                    <p:anim calcmode="lin" valueType="num">
                                      <p:cBhvr>
                                        <p:cTn id="8" dur="500" fill="hold"/>
                                        <p:tgtEl>
                                          <p:spTgt spid="43015"/>
                                        </p:tgtEl>
                                        <p:attrNameLst>
                                          <p:attrName>ppt_h</p:attrName>
                                        </p:attrNameLst>
                                      </p:cBhvr>
                                      <p:tavLst>
                                        <p:tav tm="0">
                                          <p:val>
                                            <p:strVal val="4/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5" grpId="0" animBg="1"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9" name="Text Box 5"/>
          <p:cNvSpPr txBox="1">
            <a:spLocks noGrp="1" noChangeArrowheads="1"/>
          </p:cNvSpPr>
          <p:nvPr>
            <p:ph type="title"/>
          </p:nvPr>
        </p:nvSpPr>
        <p:spPr>
          <a:noFill/>
          <a:ln/>
        </p:spPr>
        <p:txBody>
          <a:bodyPr/>
          <a:lstStyle/>
          <a:p>
            <a:pPr algn="r" rtl="1">
              <a:spcBef>
                <a:spcPct val="50000"/>
              </a:spcBef>
            </a:pPr>
            <a:r>
              <a:rPr lang="ar-IQ" b="1" i="1" dirty="0" smtClean="0">
                <a:effectLst>
                  <a:outerShdw blurRad="38100" dist="38100" dir="2700000" algn="tl">
                    <a:srgbClr val="FFFFFF"/>
                  </a:outerShdw>
                </a:effectLst>
              </a:rPr>
              <a:t>هل هي معروضة عليك؟</a:t>
            </a:r>
            <a:endParaRPr lang="en-US" b="1" i="1" dirty="0">
              <a:effectLst>
                <a:outerShdw blurRad="38100" dist="38100" dir="2700000" algn="tl">
                  <a:srgbClr val="FFFFFF"/>
                </a:outerShdw>
              </a:effectLst>
            </a:endParaRPr>
          </a:p>
        </p:txBody>
      </p:sp>
      <p:sp>
        <p:nvSpPr>
          <p:cNvPr id="82948" name="Oval 4"/>
          <p:cNvSpPr>
            <a:spLocks noGrp="1" noChangeArrowheads="1"/>
          </p:cNvSpPr>
          <p:nvPr>
            <p:ph idx="1"/>
          </p:nvPr>
        </p:nvSpPr>
        <p:spPr>
          <a:xfrm>
            <a:off x="2819400" y="2819400"/>
            <a:ext cx="3352800" cy="1905000"/>
          </a:xfrm>
          <a:prstGeom prst="ellipse">
            <a:avLst/>
          </a:prstGeom>
          <a:solidFill>
            <a:schemeClr val="folHlink"/>
          </a:solidFill>
          <a:ln w="57150">
            <a:solidFill>
              <a:schemeClr val="tx1"/>
            </a:solidFill>
            <a:round/>
          </a:ln>
        </p:spPr>
        <p:txBody>
          <a:bodyPr/>
          <a:lstStyle/>
          <a:p>
            <a:pPr algn="ctr" rtl="1">
              <a:spcBef>
                <a:spcPct val="0"/>
              </a:spcBef>
              <a:buFontTx/>
              <a:buNone/>
            </a:pPr>
            <a:r>
              <a:rPr lang="ar-IQ" sz="6000" b="1" i="1" dirty="0" smtClean="0">
                <a:effectLst>
                  <a:outerShdw blurRad="38100" dist="38100" dir="2700000" algn="tl">
                    <a:srgbClr val="FFFFFF"/>
                  </a:outerShdw>
                </a:effectLst>
              </a:rPr>
              <a:t>نعم!</a:t>
            </a:r>
            <a:endParaRPr lang="en-US" sz="6000" b="1" i="1" dirty="0">
              <a:effectLst>
                <a:outerShdw blurRad="38100" dist="38100" dir="2700000" algn="tl">
                  <a:srgbClr val="FFFFFF"/>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88" fill="hold" grpId="0" nodeType="afterEffect">
                                  <p:stCondLst>
                                    <p:cond delay="4000"/>
                                  </p:stCondLst>
                                  <p:childTnLst>
                                    <p:set>
                                      <p:cBhvr>
                                        <p:cTn id="6" dur="1" fill="hold">
                                          <p:stCondLst>
                                            <p:cond delay="0"/>
                                          </p:stCondLst>
                                        </p:cTn>
                                        <p:tgtEl>
                                          <p:spTgt spid="82948"/>
                                        </p:tgtEl>
                                        <p:attrNameLst>
                                          <p:attrName>style.visibility</p:attrName>
                                        </p:attrNameLst>
                                      </p:cBhvr>
                                      <p:to>
                                        <p:strVal val="visible"/>
                                      </p:to>
                                    </p:set>
                                    <p:anim calcmode="lin" valueType="num">
                                      <p:cBhvr>
                                        <p:cTn id="7" dur="500" fill="hold"/>
                                        <p:tgtEl>
                                          <p:spTgt spid="82948"/>
                                        </p:tgtEl>
                                        <p:attrNameLst>
                                          <p:attrName>ppt_w</p:attrName>
                                        </p:attrNameLst>
                                      </p:cBhvr>
                                      <p:tavLst>
                                        <p:tav tm="0">
                                          <p:val>
                                            <p:strVal val="4/3*#ppt_w"/>
                                          </p:val>
                                        </p:tav>
                                        <p:tav tm="100000">
                                          <p:val>
                                            <p:strVal val="#ppt_w"/>
                                          </p:val>
                                        </p:tav>
                                      </p:tavLst>
                                    </p:anim>
                                    <p:anim calcmode="lin" valueType="num">
                                      <p:cBhvr>
                                        <p:cTn id="8" dur="500" fill="hold"/>
                                        <p:tgtEl>
                                          <p:spTgt spid="82948"/>
                                        </p:tgtEl>
                                        <p:attrNameLst>
                                          <p:attrName>ppt_h</p:attrName>
                                        </p:attrNameLst>
                                      </p:cBhvr>
                                      <p:tavLst>
                                        <p:tav tm="0">
                                          <p:val>
                                            <p:strVal val="4/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8"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2.3 الوعد في جنة عدن</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الدرس الثالث: اسئلة</a:t>
            </a:r>
            <a:endParaRPr lang="en-GB" dirty="0"/>
          </a:p>
        </p:txBody>
      </p:sp>
      <p:sp>
        <p:nvSpPr>
          <p:cNvPr id="3" name="Content Placeholder 2"/>
          <p:cNvSpPr>
            <a:spLocks noGrp="1"/>
          </p:cNvSpPr>
          <p:nvPr>
            <p:ph sz="half" idx="1"/>
          </p:nvPr>
        </p:nvSpPr>
        <p:spPr/>
        <p:txBody>
          <a:bodyPr>
            <a:normAutofit fontScale="55000" lnSpcReduction="20000"/>
          </a:bodyPr>
          <a:lstStyle/>
          <a:p>
            <a:pPr algn="r" rtl="1"/>
            <a:r>
              <a:rPr lang="ar-IQ" dirty="0" smtClean="0"/>
              <a:t>4. اي مما يلي كان وعدا لداود؟</a:t>
            </a:r>
          </a:p>
          <a:p>
            <a:pPr algn="r" rtl="1"/>
            <a:r>
              <a:rPr lang="ar-IQ" dirty="0" smtClean="0"/>
              <a:t>ان نسله العظيم سيحكم الى الابد</a:t>
            </a:r>
          </a:p>
          <a:p>
            <a:pPr algn="r" rtl="1"/>
            <a:r>
              <a:rPr lang="ar-IQ" dirty="0" smtClean="0"/>
              <a:t>ان نسله سيكون له مملكة في السماء</a:t>
            </a:r>
          </a:p>
          <a:p>
            <a:pPr algn="r" rtl="1"/>
            <a:r>
              <a:rPr lang="ar-IQ" dirty="0" smtClean="0"/>
              <a:t>ان نسله سيكون ابن الله</a:t>
            </a:r>
          </a:p>
          <a:p>
            <a:pPr algn="r" rtl="1"/>
            <a:r>
              <a:rPr lang="ar-IQ" dirty="0" smtClean="0"/>
              <a:t>ان نسله, اي يسوع, سيعيش في السماء قبل ان يولد على الارض</a:t>
            </a:r>
          </a:p>
          <a:p>
            <a:pPr algn="r" rtl="1"/>
            <a:endParaRPr lang="ar-IQ" dirty="0"/>
          </a:p>
          <a:p>
            <a:pPr algn="r" rtl="1"/>
            <a:r>
              <a:rPr lang="ar-IQ" dirty="0" smtClean="0"/>
              <a:t>5. كيف يمكننا ان نكون نسل ابراهيم؟</a:t>
            </a:r>
          </a:p>
          <a:p>
            <a:pPr algn="r" rtl="1"/>
            <a:r>
              <a:rPr lang="ar-IQ" dirty="0" smtClean="0"/>
              <a:t>--------------------------------------------------------------------------------------------------------</a:t>
            </a:r>
          </a:p>
          <a:p>
            <a:pPr algn="r" rtl="1"/>
            <a:endParaRPr lang="ar-IQ" dirty="0"/>
          </a:p>
          <a:p>
            <a:pPr algn="r" rtl="1"/>
            <a:r>
              <a:rPr lang="ar-IQ" dirty="0" smtClean="0"/>
              <a:t>6. هل سيتم تدمير الارض؟</a:t>
            </a:r>
          </a:p>
          <a:p>
            <a:pPr algn="r" rtl="1"/>
            <a:endParaRPr lang="ar-IQ" dirty="0"/>
          </a:p>
          <a:p>
            <a:pPr algn="r" rtl="1"/>
            <a:r>
              <a:rPr lang="ar-IQ" dirty="0" smtClean="0"/>
              <a:t>7. كيف يمكن لوعود الله ان تثبت اجابتك على السؤال 6؟</a:t>
            </a:r>
          </a:p>
          <a:p>
            <a:pPr algn="r" rtl="1"/>
            <a:r>
              <a:rPr lang="ar-IQ" dirty="0" smtClean="0"/>
              <a:t>----------------------------------------------------------------------------------------------------------</a:t>
            </a:r>
          </a:p>
          <a:p>
            <a:pPr algn="r" rtl="1"/>
            <a:endParaRPr lang="ar-IQ" dirty="0"/>
          </a:p>
          <a:p>
            <a:pPr algn="r" rtl="1"/>
            <a:r>
              <a:rPr lang="ar-IQ" dirty="0" smtClean="0"/>
              <a:t>8. اشرح الوعد في جنة عدن في تكوين 15:3</a:t>
            </a:r>
            <a:endParaRPr lang="en-GB" dirty="0"/>
          </a:p>
        </p:txBody>
      </p:sp>
      <p:sp>
        <p:nvSpPr>
          <p:cNvPr id="4" name="Content Placeholder 3"/>
          <p:cNvSpPr>
            <a:spLocks noGrp="1"/>
          </p:cNvSpPr>
          <p:nvPr>
            <p:ph sz="half" idx="2"/>
          </p:nvPr>
        </p:nvSpPr>
        <p:spPr/>
        <p:txBody>
          <a:bodyPr>
            <a:normAutofit fontScale="55000" lnSpcReduction="20000"/>
          </a:bodyPr>
          <a:lstStyle/>
          <a:p>
            <a:pPr algn="r" rtl="1"/>
            <a:r>
              <a:rPr lang="ar-IQ" dirty="0" smtClean="0"/>
              <a:t>1. ما هو وعد الله الذي تنبا بصراع مستمر بين الخطية والبر؟</a:t>
            </a:r>
          </a:p>
          <a:p>
            <a:pPr algn="r" rtl="1"/>
            <a:r>
              <a:rPr lang="ar-IQ" dirty="0" smtClean="0"/>
              <a:t>الوعد لنوح</a:t>
            </a:r>
          </a:p>
          <a:p>
            <a:pPr algn="r" rtl="1"/>
            <a:r>
              <a:rPr lang="ar-IQ" dirty="0" smtClean="0"/>
              <a:t>الوعد في جنة عدن</a:t>
            </a:r>
          </a:p>
          <a:p>
            <a:pPr algn="r" rtl="1"/>
            <a:r>
              <a:rPr lang="ar-IQ" dirty="0" smtClean="0"/>
              <a:t>الوعد لداود</a:t>
            </a:r>
          </a:p>
          <a:p>
            <a:pPr algn="r" rtl="1"/>
            <a:r>
              <a:rPr lang="ar-IQ" dirty="0" smtClean="0"/>
              <a:t>الوعد </a:t>
            </a:r>
            <a:r>
              <a:rPr lang="ar-IQ" dirty="0" err="1" smtClean="0"/>
              <a:t>لابراهيم</a:t>
            </a:r>
            <a:endParaRPr lang="ar-IQ" dirty="0" smtClean="0"/>
          </a:p>
          <a:p>
            <a:pPr algn="r" rtl="1"/>
            <a:endParaRPr lang="ar-IQ" dirty="0"/>
          </a:p>
          <a:p>
            <a:pPr algn="r" rtl="1"/>
            <a:r>
              <a:rPr lang="ar-IQ" dirty="0" smtClean="0"/>
              <a:t>2. </a:t>
            </a:r>
            <a:r>
              <a:rPr lang="ar-IQ" dirty="0" smtClean="0"/>
              <a:t>اي من العبارات التالية صحيحة في ما يتعلق بالوعد في جنة عدن؟</a:t>
            </a:r>
          </a:p>
          <a:p>
            <a:pPr algn="r" rtl="1"/>
            <a:r>
              <a:rPr lang="ar-IQ" dirty="0" smtClean="0"/>
              <a:t>نسل الحية هو الشيطان</a:t>
            </a:r>
          </a:p>
          <a:p>
            <a:pPr algn="r" rtl="1"/>
            <a:r>
              <a:rPr lang="ar-IQ" dirty="0" smtClean="0"/>
              <a:t>المسيح والابرار هم نسل </a:t>
            </a:r>
            <a:r>
              <a:rPr lang="ar-IQ" dirty="0" err="1" smtClean="0"/>
              <a:t>المراة</a:t>
            </a:r>
            <a:endParaRPr lang="ar-IQ" dirty="0" smtClean="0"/>
          </a:p>
          <a:p>
            <a:pPr algn="r" rtl="1"/>
            <a:r>
              <a:rPr lang="ar-IQ" dirty="0" smtClean="0"/>
              <a:t>المسيح جرح نسل الحية جرحا مؤقتا</a:t>
            </a:r>
          </a:p>
          <a:p>
            <a:pPr algn="r" rtl="1"/>
            <a:r>
              <a:rPr lang="ar-IQ" dirty="0" smtClean="0"/>
              <a:t>موت المسيح سحق نسل </a:t>
            </a:r>
            <a:r>
              <a:rPr lang="ar-IQ" dirty="0" err="1" smtClean="0"/>
              <a:t>المراة</a:t>
            </a:r>
            <a:endParaRPr lang="ar-IQ" dirty="0" smtClean="0"/>
          </a:p>
          <a:p>
            <a:pPr algn="r" rtl="1"/>
            <a:endParaRPr lang="ar-IQ" dirty="0"/>
          </a:p>
          <a:p>
            <a:pPr algn="r" rtl="1"/>
            <a:r>
              <a:rPr lang="ar-IQ" dirty="0" smtClean="0"/>
              <a:t>3. اين سيعيش نسل ابراهيم الى الابد؟</a:t>
            </a:r>
          </a:p>
          <a:p>
            <a:pPr algn="r" rtl="1"/>
            <a:r>
              <a:rPr lang="ar-IQ" dirty="0" smtClean="0"/>
              <a:t>في السماء</a:t>
            </a:r>
          </a:p>
          <a:p>
            <a:pPr algn="r" rtl="1"/>
            <a:r>
              <a:rPr lang="ar-IQ" dirty="0" smtClean="0"/>
              <a:t>في مدينة اورشليم</a:t>
            </a:r>
          </a:p>
          <a:p>
            <a:pPr algn="r" rtl="1"/>
            <a:r>
              <a:rPr lang="ar-IQ" dirty="0" smtClean="0"/>
              <a:t>على الارض</a:t>
            </a:r>
          </a:p>
          <a:p>
            <a:pPr algn="r" rtl="1"/>
            <a:r>
              <a:rPr lang="ar-IQ" dirty="0" smtClean="0"/>
              <a:t>بعضهم في السماء وبعضهم على الارض</a:t>
            </a:r>
          </a:p>
          <a:p>
            <a:pPr algn="r" rtl="1"/>
            <a:endParaRPr lang="en-GB"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r" rtl="1"/>
            <a:r>
              <a:rPr lang="ar-IQ" dirty="0"/>
              <a:t>«واضع عداوة [صراع وكراهية] بينك وبين </a:t>
            </a:r>
            <a:r>
              <a:rPr lang="ar-IQ" dirty="0" smtClean="0"/>
              <a:t>المرأة </a:t>
            </a:r>
            <a:r>
              <a:rPr lang="ar-IQ" dirty="0"/>
              <a:t>وبين نسلك ونسلها [الخاص, المميز]. هو يسحق راسك وانت تسحقين </a:t>
            </a:r>
            <a:r>
              <a:rPr lang="ar-IQ" dirty="0" smtClean="0"/>
              <a:t>عقبه» (تكوين </a:t>
            </a:r>
            <a:r>
              <a:rPr lang="ar-IQ" dirty="0" smtClean="0"/>
              <a:t>15:3)</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نسل المرأة= يسوع والذين فيه</a:t>
            </a:r>
            <a:endParaRPr lang="en-GB" dirty="0"/>
          </a:p>
        </p:txBody>
      </p:sp>
      <p:sp>
        <p:nvSpPr>
          <p:cNvPr id="3" name="Content Placeholder 2"/>
          <p:cNvSpPr>
            <a:spLocks noGrp="1"/>
          </p:cNvSpPr>
          <p:nvPr>
            <p:ph idx="1"/>
          </p:nvPr>
        </p:nvSpPr>
        <p:spPr/>
        <p:txBody>
          <a:bodyPr/>
          <a:lstStyle/>
          <a:p>
            <a:pPr algn="r" rtl="1"/>
            <a:r>
              <a:rPr lang="ar-IQ" dirty="0" smtClean="0"/>
              <a:t>نسل ابراهيم هو يسوع (</a:t>
            </a:r>
            <a:r>
              <a:rPr lang="ar-IQ" dirty="0" err="1" smtClean="0"/>
              <a:t>غلاطية</a:t>
            </a:r>
            <a:r>
              <a:rPr lang="ar-IQ" dirty="0" smtClean="0"/>
              <a:t> 16:3), مولود من امرأة (</a:t>
            </a:r>
            <a:r>
              <a:rPr lang="ar-IQ" dirty="0" err="1" smtClean="0"/>
              <a:t>غلاطية</a:t>
            </a:r>
            <a:r>
              <a:rPr lang="ar-IQ" dirty="0" smtClean="0"/>
              <a:t> 4:4), فاذا كنا في يسوع بالمعمودية فنحن ايضا (نسل) (</a:t>
            </a:r>
            <a:r>
              <a:rPr lang="ar-IQ" dirty="0" err="1" smtClean="0"/>
              <a:t>غلاطية</a:t>
            </a:r>
            <a:r>
              <a:rPr lang="ar-IQ" dirty="0" smtClean="0"/>
              <a:t> 27:3-29).</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نسل الحية</a:t>
            </a:r>
            <a:endParaRPr lang="en-GB" dirty="0"/>
          </a:p>
        </p:txBody>
      </p:sp>
      <p:sp>
        <p:nvSpPr>
          <p:cNvPr id="3" name="Content Placeholder 2"/>
          <p:cNvSpPr>
            <a:spLocks noGrp="1"/>
          </p:cNvSpPr>
          <p:nvPr>
            <p:ph idx="1"/>
          </p:nvPr>
        </p:nvSpPr>
        <p:spPr/>
        <p:txBody>
          <a:bodyPr/>
          <a:lstStyle/>
          <a:p>
            <a:pPr algn="r" rtl="1"/>
            <a:r>
              <a:rPr lang="ar-IQ" dirty="0" smtClean="0"/>
              <a:t>كل من يشابه الحية بالقرابة:</a:t>
            </a:r>
          </a:p>
          <a:p>
            <a:pPr algn="r" rtl="1"/>
            <a:r>
              <a:rPr lang="ar-IQ" dirty="0" smtClean="0"/>
              <a:t>يحرف كلمة الله</a:t>
            </a:r>
          </a:p>
          <a:p>
            <a:pPr algn="r" rtl="1"/>
            <a:r>
              <a:rPr lang="ar-IQ" dirty="0" smtClean="0"/>
              <a:t>يكذب</a:t>
            </a:r>
          </a:p>
          <a:p>
            <a:pPr algn="r" rtl="1"/>
            <a:r>
              <a:rPr lang="ar-IQ" dirty="0" smtClean="0"/>
              <a:t>يقود الاخرين للخطية</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الحية الاصلية</a:t>
            </a:r>
            <a:endParaRPr lang="en-GB" dirty="0"/>
          </a:p>
        </p:txBody>
      </p:sp>
      <p:pic>
        <p:nvPicPr>
          <p:cNvPr id="4" name="Content Placeholder 3" descr="satan_search.jpg"/>
          <p:cNvPicPr>
            <a:picLocks noGrp="1" noChangeAspect="1"/>
          </p:cNvPicPr>
          <p:nvPr>
            <p:ph idx="1"/>
          </p:nvPr>
        </p:nvPicPr>
        <p:blipFill>
          <a:blip r:embed="rId2" cstate="print"/>
          <a:stretch>
            <a:fillRect/>
          </a:stretch>
        </p:blipFill>
        <p:spPr>
          <a:xfrm>
            <a:off x="3124200" y="2002631"/>
            <a:ext cx="2895600" cy="425450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الصراع</a:t>
            </a:r>
            <a:endParaRPr lang="en-GB" dirty="0"/>
          </a:p>
        </p:txBody>
      </p:sp>
      <p:sp>
        <p:nvSpPr>
          <p:cNvPr id="3" name="Content Placeholder 2"/>
          <p:cNvSpPr>
            <a:spLocks noGrp="1"/>
          </p:cNvSpPr>
          <p:nvPr>
            <p:ph idx="1"/>
          </p:nvPr>
        </p:nvSpPr>
        <p:spPr/>
        <p:txBody>
          <a:bodyPr/>
          <a:lstStyle/>
          <a:p>
            <a:pPr algn="r" rtl="1"/>
            <a:r>
              <a:rPr lang="ar-IQ" dirty="0"/>
              <a:t>"وانت [الحية] تسحقين عقبه" (تكوين 15:3). قدّر لذلك الشخص ان يسحق الحية (اي الخطية) الى الابد-- "هو يسحق راسك", تموت الحية حين تضرب على راسها, بينما تتسبب الحية بجرح مؤقت حينما (تسحق) عقب الانسان</a:t>
            </a:r>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2530</TotalTime>
  <Words>2322</Words>
  <Application>Microsoft Office PowerPoint</Application>
  <PresentationFormat>عرض على الشاشة (3:4)‏</PresentationFormat>
  <Paragraphs>140</Paragraphs>
  <Slides>40</Slides>
  <Notes>0</Notes>
  <HiddenSlides>0</HiddenSlides>
  <MMClips>0</MMClips>
  <ScaleCrop>false</ScaleCrop>
  <HeadingPairs>
    <vt:vector size="4" baseType="variant">
      <vt:variant>
        <vt:lpstr>نسق</vt:lpstr>
      </vt:variant>
      <vt:variant>
        <vt:i4>1</vt:i4>
      </vt:variant>
      <vt:variant>
        <vt:lpstr>عناوين الشرائح</vt:lpstr>
      </vt:variant>
      <vt:variant>
        <vt:i4>40</vt:i4>
      </vt:variant>
    </vt:vector>
  </HeadingPairs>
  <TitlesOfParts>
    <vt:vector size="41" baseType="lpstr">
      <vt:lpstr>Flow</vt:lpstr>
      <vt:lpstr>الدراسة 3: وعود الله</vt:lpstr>
      <vt:lpstr>1.3 مقدمة</vt:lpstr>
      <vt:lpstr>عرض تقديمي في PowerPoint</vt:lpstr>
      <vt:lpstr>2.3 الوعد في جنة عدن</vt:lpstr>
      <vt:lpstr>عرض تقديمي في PowerPoint</vt:lpstr>
      <vt:lpstr>نسل المرأة= يسوع والذين فيه</vt:lpstr>
      <vt:lpstr>نسل الحية</vt:lpstr>
      <vt:lpstr>الحية الاصلية</vt:lpstr>
      <vt:lpstr>الصراع</vt:lpstr>
      <vt:lpstr>عرض تقديمي في PowerPoint</vt:lpstr>
      <vt:lpstr>الصراع على الصليب</vt:lpstr>
      <vt:lpstr>الصراع اليوم</vt:lpstr>
      <vt:lpstr>3.3 الوعد الى نوح</vt:lpstr>
      <vt:lpstr>عرض تقديمي في PowerPoint</vt:lpstr>
      <vt:lpstr>الارض لن تخرب</vt:lpstr>
      <vt:lpstr>4.3 الوعد لابراهيم</vt:lpstr>
      <vt:lpstr>عرض تقديمي في PowerPoint</vt:lpstr>
      <vt:lpstr>عرض تقديمي في PowerPoint</vt:lpstr>
      <vt:lpstr>عرض تقديمي في PowerPoint</vt:lpstr>
      <vt:lpstr>عرض تقديمي في PowerPoint</vt:lpstr>
      <vt:lpstr>وعد الارض</vt:lpstr>
      <vt:lpstr>عرض تقديمي في PowerPoint</vt:lpstr>
      <vt:lpstr>ابراهيم لم يستلم الارض الموعودة</vt:lpstr>
      <vt:lpstr>عرض تقديمي في PowerPoint</vt:lpstr>
      <vt:lpstr>عرض تقديمي في PowerPoint</vt:lpstr>
      <vt:lpstr>النسل</vt:lpstr>
      <vt:lpstr>النسل الخاص هو يسوع</vt:lpstr>
      <vt:lpstr>كيف نصبح جزءا من النسل</vt:lpstr>
      <vt:lpstr>استمرارية الانجيل</vt:lpstr>
      <vt:lpstr>5.3 الوعد لداود</vt:lpstr>
      <vt:lpstr>2 صاموئيل 7</vt:lpstr>
      <vt:lpstr>يسوع هو الابن الخاص لداود</vt:lpstr>
      <vt:lpstr>الولادة العذراوية ليسوع</vt:lpstr>
      <vt:lpstr>البيت الذي بناه يسوع</vt:lpstr>
      <vt:lpstr>الجلوس على عرش داود</vt:lpstr>
      <vt:lpstr>المملكة</vt:lpstr>
      <vt:lpstr>افكار خاطئة</vt:lpstr>
      <vt:lpstr>عرض تقديمي في PowerPoint</vt:lpstr>
      <vt:lpstr>هل هي معروضة عليك؟</vt:lpstr>
      <vt:lpstr>الدرس الثالث: اسئلة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Wissam</cp:lastModifiedBy>
  <cp:revision>50</cp:revision>
  <cp:lastPrinted>2012-06-05T23:28:58Z</cp:lastPrinted>
  <dcterms:created xsi:type="dcterms:W3CDTF">2012-04-15T06:33:01Z</dcterms:created>
  <dcterms:modified xsi:type="dcterms:W3CDTF">2012-06-06T04:37:01Z</dcterms:modified>
</cp:coreProperties>
</file>