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0" r:id="rId3"/>
    <p:sldId id="257" r:id="rId4"/>
    <p:sldId id="258" r:id="rId5"/>
    <p:sldId id="264" r:id="rId6"/>
    <p:sldId id="265" r:id="rId7"/>
    <p:sldId id="266" r:id="rId8"/>
    <p:sldId id="267" r:id="rId9"/>
    <p:sldId id="279" r:id="rId10"/>
    <p:sldId id="259" r:id="rId11"/>
    <p:sldId id="268" r:id="rId12"/>
    <p:sldId id="269" r:id="rId13"/>
    <p:sldId id="270" r:id="rId14"/>
    <p:sldId id="271" r:id="rId15"/>
    <p:sldId id="272" r:id="rId16"/>
    <p:sldId id="260" r:id="rId17"/>
    <p:sldId id="273" r:id="rId18"/>
    <p:sldId id="274" r:id="rId19"/>
    <p:sldId id="275" r:id="rId20"/>
    <p:sldId id="276" r:id="rId21"/>
    <p:sldId id="261" r:id="rId22"/>
    <p:sldId id="262" r:id="rId23"/>
    <p:sldId id="263" r:id="rId24"/>
    <p:sldId id="277" r:id="rId25"/>
    <p:sldId id="281" r:id="rId26"/>
    <p:sldId id="278"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42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70C5FAB-9994-41D3-9F19-A8EC8ED045FD}" type="datetimeFigureOut">
              <a:rPr lang="en-GB" smtClean="0"/>
              <a:pPr/>
              <a:t>19/06/2012</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0A076339-7522-4125-8267-775F4F72F91D}"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0C5FAB-9994-41D3-9F19-A8EC8ED045FD}" type="datetimeFigureOut">
              <a:rPr lang="en-GB" smtClean="0"/>
              <a:pPr/>
              <a:t>19/06/2012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076339-7522-4125-8267-775F4F72F91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0C5FAB-9994-41D3-9F19-A8EC8ED045FD}" type="datetimeFigureOut">
              <a:rPr lang="en-GB" smtClean="0"/>
              <a:pPr/>
              <a:t>19/06/2012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076339-7522-4125-8267-775F4F72F91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0C5FAB-9994-41D3-9F19-A8EC8ED045FD}" type="datetimeFigureOut">
              <a:rPr lang="en-GB" smtClean="0"/>
              <a:pPr/>
              <a:t>19/06/2012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076339-7522-4125-8267-775F4F72F91D}"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70C5FAB-9994-41D3-9F19-A8EC8ED045FD}" type="datetimeFigureOut">
              <a:rPr lang="en-GB" smtClean="0"/>
              <a:pPr/>
              <a:t>19/06/2012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076339-7522-4125-8267-775F4F72F91D}"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70C5FAB-9994-41D3-9F19-A8EC8ED045FD}" type="datetimeFigureOut">
              <a:rPr lang="en-GB" smtClean="0"/>
              <a:pPr/>
              <a:t>19/06/2012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076339-7522-4125-8267-775F4F72F91D}"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70C5FAB-9994-41D3-9F19-A8EC8ED045FD}" type="datetimeFigureOut">
              <a:rPr lang="en-GB" smtClean="0"/>
              <a:pPr/>
              <a:t>19/06/2012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A076339-7522-4125-8267-775F4F72F91D}"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70C5FAB-9994-41D3-9F19-A8EC8ED045FD}" type="datetimeFigureOut">
              <a:rPr lang="en-GB" smtClean="0"/>
              <a:pPr/>
              <a:t>19/06/2012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A076339-7522-4125-8267-775F4F72F91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0C5FAB-9994-41D3-9F19-A8EC8ED045FD}" type="datetimeFigureOut">
              <a:rPr lang="en-GB" smtClean="0"/>
              <a:pPr/>
              <a:t>19/06/2012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A076339-7522-4125-8267-775F4F72F91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70C5FAB-9994-41D3-9F19-A8EC8ED045FD}" type="datetimeFigureOut">
              <a:rPr lang="en-GB" smtClean="0"/>
              <a:pPr/>
              <a:t>19/06/2012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076339-7522-4125-8267-775F4F72F91D}"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70C5FAB-9994-41D3-9F19-A8EC8ED045FD}" type="datetimeFigureOut">
              <a:rPr lang="en-GB" smtClean="0"/>
              <a:pPr/>
              <a:t>19/06/2012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0A076339-7522-4125-8267-775F4F72F91D}"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70C5FAB-9994-41D3-9F19-A8EC8ED045FD}" type="datetimeFigureOut">
              <a:rPr lang="en-GB" smtClean="0"/>
              <a:pPr/>
              <a:t>19/06/2012</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A076339-7522-4125-8267-775F4F72F91D}"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l" rtl="1"/>
            <a:r>
              <a:rPr lang="ar-IQ" b="1" dirty="0" smtClean="0"/>
              <a:t>اسس الكتاب المقدس</a:t>
            </a:r>
            <a:br>
              <a:rPr lang="ar-IQ" b="1" dirty="0" smtClean="0"/>
            </a:br>
            <a:r>
              <a:rPr lang="ar-IQ" dirty="0" smtClean="0"/>
              <a:t>الدراسة 5: ملكوت الله</a:t>
            </a:r>
            <a:endParaRPr lang="en-GB" dirty="0"/>
          </a:p>
        </p:txBody>
      </p:sp>
      <p:sp>
        <p:nvSpPr>
          <p:cNvPr id="3" name="Subtitle 2"/>
          <p:cNvSpPr>
            <a:spLocks noGrp="1"/>
          </p:cNvSpPr>
          <p:nvPr>
            <p:ph type="subTitle" idx="1"/>
          </p:nvPr>
        </p:nvSpPr>
        <p:spPr/>
        <p:txBody>
          <a:bodyPr/>
          <a:lstStyle/>
          <a:p>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3.5 ملكوت الله في الماضي</a:t>
            </a: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الله كملك</a:t>
            </a:r>
            <a:endParaRPr lang="en-GB" dirty="0"/>
          </a:p>
        </p:txBody>
      </p:sp>
      <p:sp>
        <p:nvSpPr>
          <p:cNvPr id="3" name="Content Placeholder 2"/>
          <p:cNvSpPr>
            <a:spLocks noGrp="1"/>
          </p:cNvSpPr>
          <p:nvPr>
            <p:ph idx="1"/>
          </p:nvPr>
        </p:nvSpPr>
        <p:spPr/>
        <p:txBody>
          <a:bodyPr>
            <a:normAutofit/>
          </a:bodyPr>
          <a:lstStyle/>
          <a:p>
            <a:pPr algn="r" rtl="1"/>
            <a:r>
              <a:rPr lang="ar-IQ" dirty="0"/>
              <a:t>يوصف الله مرارا بـ"ملك اسرائيل" (</a:t>
            </a:r>
            <a:r>
              <a:rPr lang="ar-IQ" dirty="0" err="1"/>
              <a:t>اشعياء</a:t>
            </a:r>
            <a:r>
              <a:rPr lang="ar-IQ" dirty="0"/>
              <a:t> 6:44, </a:t>
            </a:r>
            <a:r>
              <a:rPr lang="ar-IQ" dirty="0" err="1"/>
              <a:t>اشعياء</a:t>
            </a:r>
            <a:r>
              <a:rPr lang="ar-IQ" dirty="0"/>
              <a:t> 27:41, 15:43, مزمور 2:48, 18:89, 2:149), ويلي ذلك ان شعب اسرائيل هم مملكته</a:t>
            </a:r>
          </a:p>
          <a:p>
            <a:pPr algn="r" rtl="1"/>
            <a:r>
              <a:rPr lang="ar-IQ" dirty="0"/>
              <a:t>يقول الله </a:t>
            </a:r>
            <a:r>
              <a:rPr lang="ar-IQ" dirty="0" err="1"/>
              <a:t>لاسرائيل</a:t>
            </a:r>
            <a:r>
              <a:rPr lang="ar-IQ" dirty="0"/>
              <a:t> "وانتم تكونون لي مملكة... وامة مقدسة" (خروج 5:19, 6), وبالتالي فانه "عند خروج اسرائيل من مصر... كان... اسرائيل محل سلطانه [اي مملكته]" (مزمور 1:114, 2)</a:t>
            </a:r>
          </a:p>
          <a:p>
            <a:pPr algn="r" rtl="1"/>
            <a:r>
              <a:rPr lang="ar-IQ" dirty="0"/>
              <a:t>حينما طلب الاسرائيليون من جدعون القاضي ان يكون ملكهم, اجاب "لا أتسلط أنا عليكم... الرب يتسلط عليكم" (قضاة 23:8)</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ملوك اسرائيل</a:t>
            </a:r>
            <a:endParaRPr lang="en-GB" dirty="0"/>
          </a:p>
        </p:txBody>
      </p:sp>
      <p:sp>
        <p:nvSpPr>
          <p:cNvPr id="3" name="Content Placeholder 2"/>
          <p:cNvSpPr>
            <a:spLocks noGrp="1"/>
          </p:cNvSpPr>
          <p:nvPr>
            <p:ph idx="1"/>
          </p:nvPr>
        </p:nvSpPr>
        <p:spPr/>
        <p:txBody>
          <a:bodyPr/>
          <a:lstStyle/>
          <a:p>
            <a:pPr algn="r" rtl="1"/>
            <a:r>
              <a:rPr lang="ar-IQ" dirty="0"/>
              <a:t>طلب بنو اسرائيل ملكا بشريا يحكمهم, فقال الله "إياي رفضوا حتى لا أملك عليهم" (1 صموئيل 7:8)</a:t>
            </a:r>
          </a:p>
          <a:p>
            <a:pPr algn="r" rtl="1"/>
            <a:r>
              <a:rPr lang="ar-IQ"/>
              <a:t>حكم الملوك على كرسي الله ليكون كل منهم "ملكا للرب الهك" (2 اخبار الايام 8:9, 1 اخبار الايام 5:28, 23:29)</a:t>
            </a:r>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نهاية اسرائيل كمملكة الله</a:t>
            </a:r>
            <a:endParaRPr lang="en-GB" dirty="0"/>
          </a:p>
        </p:txBody>
      </p:sp>
      <p:sp>
        <p:nvSpPr>
          <p:cNvPr id="3" name="Content Placeholder 2"/>
          <p:cNvSpPr>
            <a:spLocks noGrp="1"/>
          </p:cNvSpPr>
          <p:nvPr>
            <p:ph idx="1"/>
          </p:nvPr>
        </p:nvSpPr>
        <p:spPr/>
        <p:txBody>
          <a:bodyPr>
            <a:normAutofit/>
          </a:bodyPr>
          <a:lstStyle/>
          <a:p>
            <a:pPr algn="r" rtl="1"/>
            <a:r>
              <a:rPr lang="ar-IQ" dirty="0"/>
              <a:t>قال </a:t>
            </a:r>
            <a:r>
              <a:rPr lang="ar-IQ" dirty="0" err="1"/>
              <a:t>حزقيال</a:t>
            </a:r>
            <a:r>
              <a:rPr lang="ar-IQ" dirty="0"/>
              <a:t>: "وأنت أيها النجس الشرير, رئيس إسرائيل [اي </a:t>
            </a:r>
            <a:r>
              <a:rPr lang="ar-IQ" dirty="0" err="1"/>
              <a:t>صدقيا</a:t>
            </a:r>
            <a:r>
              <a:rPr lang="ar-IQ" dirty="0"/>
              <a:t>] الذي قد جاء يومه في زمان إثم النهاية, هكذا قال السيد الرب: انزع العمامة. ارفع التاج [اي لينتهي منصبك كملك]. هذه لا تلك... منقلبا </a:t>
            </a:r>
            <a:r>
              <a:rPr lang="ar-IQ" dirty="0" err="1"/>
              <a:t>منقلبا</a:t>
            </a:r>
            <a:r>
              <a:rPr lang="ar-IQ" dirty="0"/>
              <a:t> </a:t>
            </a:r>
            <a:r>
              <a:rPr lang="ar-IQ" dirty="0" err="1"/>
              <a:t>منقلبا</a:t>
            </a:r>
            <a:r>
              <a:rPr lang="ar-IQ" dirty="0"/>
              <a:t> أجعله. هذا أيضا لا يكون </a:t>
            </a:r>
            <a:r>
              <a:rPr lang="ar-IQ" i="1" dirty="0"/>
              <a:t>حتى</a:t>
            </a:r>
            <a:r>
              <a:rPr lang="ar-IQ" dirty="0"/>
              <a:t> يأتي الذي له الحكم فأعطيه إياه"</a:t>
            </a:r>
          </a:p>
          <a:p>
            <a:pPr algn="r" rtl="1"/>
            <a:r>
              <a:rPr lang="ar-IQ" dirty="0"/>
              <a:t>"ويعطيه الرب الإله [اي ليسوع] كرسي داود أبيه... ولا يكون لملكه نهاية" (لوقا 32:1-33) وذلك لدى عودة المسيح</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مملكة الله سيعاد تأسيسها</a:t>
            </a:r>
            <a:endParaRPr lang="en-GB" dirty="0"/>
          </a:p>
        </p:txBody>
      </p:sp>
      <p:sp>
        <p:nvSpPr>
          <p:cNvPr id="3" name="Content Placeholder 2"/>
          <p:cNvSpPr>
            <a:spLocks noGrp="1"/>
          </p:cNvSpPr>
          <p:nvPr>
            <p:ph idx="1"/>
          </p:nvPr>
        </p:nvSpPr>
        <p:spPr/>
        <p:txBody>
          <a:bodyPr>
            <a:normAutofit/>
          </a:bodyPr>
          <a:lstStyle/>
          <a:p>
            <a:pPr algn="r" rtl="1"/>
            <a:r>
              <a:rPr lang="ar-IQ" dirty="0"/>
              <a:t>"أما هم المجتمعون فسألوه: يا رب هل في هذا الوقت ترد الملك إلى إسرائيل؟" (اي هل ستتحقق النبوءة التي في </a:t>
            </a:r>
            <a:r>
              <a:rPr lang="ar-IQ" dirty="0" err="1"/>
              <a:t>حزقيال</a:t>
            </a:r>
            <a:r>
              <a:rPr lang="ar-IQ" dirty="0"/>
              <a:t> 27:21 الان؟) (اعمال 6:1-11</a:t>
            </a:r>
          </a:p>
          <a:p>
            <a:pPr algn="r" rtl="1"/>
            <a:r>
              <a:rPr lang="ar-IQ" dirty="0"/>
              <a:t>"يسوع المسيح... الذي ينبغي أن السماء تقبله [اي يجب ان يبقى هناك] </a:t>
            </a:r>
            <a:r>
              <a:rPr lang="ar-IQ" i="1" dirty="0"/>
              <a:t>إلى</a:t>
            </a:r>
            <a:r>
              <a:rPr lang="ar-IQ" dirty="0"/>
              <a:t> أزمنة </a:t>
            </a:r>
            <a:r>
              <a:rPr lang="ar-IQ" i="1" dirty="0"/>
              <a:t>رد</a:t>
            </a:r>
            <a:r>
              <a:rPr lang="ar-IQ" dirty="0"/>
              <a:t> كل شيء التي تكلم عنها الله بفم جميع أنبيائه" (اعمال 20:3, 21)</a:t>
            </a: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مملكة الله يعاد تأسيسها على الارض</a:t>
            </a:r>
            <a:endParaRPr lang="en-GB" dirty="0"/>
          </a:p>
        </p:txBody>
      </p:sp>
      <p:sp>
        <p:nvSpPr>
          <p:cNvPr id="3" name="Content Placeholder 2"/>
          <p:cNvSpPr>
            <a:spLocks noGrp="1"/>
          </p:cNvSpPr>
          <p:nvPr>
            <p:ph idx="1"/>
          </p:nvPr>
        </p:nvSpPr>
        <p:spPr>
          <a:xfrm>
            <a:off x="395536" y="1600200"/>
            <a:ext cx="8291264" cy="4997152"/>
          </a:xfrm>
        </p:spPr>
        <p:txBody>
          <a:bodyPr>
            <a:normAutofit lnSpcReduction="10000"/>
          </a:bodyPr>
          <a:lstStyle/>
          <a:p>
            <a:pPr lvl="0" algn="r" rtl="1"/>
            <a:r>
              <a:rPr lang="ar-IQ" dirty="0"/>
              <a:t>"في ذلك اليوم أقيم مظلة داود الساقطة [اي كرسي داود الذي في لوقا 32:1, 33] وأحصن شقوقها وأقيم ردمها وأبنيها </a:t>
            </a:r>
            <a:r>
              <a:rPr lang="ar-IQ" i="1" dirty="0"/>
              <a:t>كأيام الدهر</a:t>
            </a:r>
            <a:r>
              <a:rPr lang="ar-IQ" dirty="0"/>
              <a:t>" (عاموس 11:9)</a:t>
            </a:r>
          </a:p>
          <a:p>
            <a:pPr lvl="0" algn="r" rtl="1"/>
            <a:r>
              <a:rPr lang="ar-IQ" dirty="0"/>
              <a:t>"ويكون بنوهم [اي بنو اسرائيل] </a:t>
            </a:r>
            <a:r>
              <a:rPr lang="ar-IQ" i="1" dirty="0"/>
              <a:t>كما في القديم </a:t>
            </a:r>
            <a:r>
              <a:rPr lang="ar-IQ" dirty="0"/>
              <a:t>وجماعتهم تثبت أمامي" (ارمياء 20:30)</a:t>
            </a:r>
          </a:p>
          <a:p>
            <a:pPr lvl="0" algn="r" rtl="1"/>
            <a:r>
              <a:rPr lang="ar-IQ" dirty="0"/>
              <a:t>"والرب... يختار اورشليم </a:t>
            </a:r>
            <a:r>
              <a:rPr lang="ar-IQ" i="1" dirty="0"/>
              <a:t>بعد</a:t>
            </a:r>
            <a:r>
              <a:rPr lang="ar-IQ" dirty="0"/>
              <a:t>" (زكريا 12:2), ليجعلها عاصمة مملكته العالمية (انظر مزمور 2:48, </a:t>
            </a:r>
            <a:r>
              <a:rPr lang="ar-IQ" dirty="0" err="1"/>
              <a:t>اشعياء</a:t>
            </a:r>
            <a:r>
              <a:rPr lang="ar-IQ" dirty="0"/>
              <a:t> 2:2-4)</a:t>
            </a:r>
          </a:p>
          <a:p>
            <a:pPr lvl="0" algn="r" rtl="1"/>
            <a:r>
              <a:rPr lang="ar-IQ" dirty="0"/>
              <a:t>"ويجيء الحكم </a:t>
            </a:r>
            <a:r>
              <a:rPr lang="ar-IQ" i="1" dirty="0"/>
              <a:t>الأول</a:t>
            </a:r>
            <a:r>
              <a:rPr lang="ar-IQ" dirty="0"/>
              <a:t> [اي المملكة] ملك بنت أورشليم" (</a:t>
            </a:r>
            <a:r>
              <a:rPr lang="ar-IQ" dirty="0" err="1"/>
              <a:t>ميخا</a:t>
            </a:r>
            <a:r>
              <a:rPr lang="ar-IQ" dirty="0"/>
              <a:t> 8:4)</a:t>
            </a:r>
          </a:p>
          <a:p>
            <a:pPr lvl="0" algn="r" rtl="1"/>
            <a:r>
              <a:rPr lang="ar-IQ" dirty="0"/>
              <a:t>"وأرد سبي يهوذا وسبي إسرائيل وأبنيهم </a:t>
            </a:r>
            <a:r>
              <a:rPr lang="ar-IQ" i="1" dirty="0"/>
              <a:t>كالأول</a:t>
            </a:r>
            <a:r>
              <a:rPr lang="ar-IQ" dirty="0"/>
              <a:t>...  سيسمع </a:t>
            </a:r>
            <a:r>
              <a:rPr lang="ar-IQ" i="1" dirty="0"/>
              <a:t>بعد</a:t>
            </a:r>
            <a:r>
              <a:rPr lang="ar-IQ" dirty="0"/>
              <a:t> في هذا الموضع... صوت الطرب والفرح... </a:t>
            </a:r>
            <a:r>
              <a:rPr lang="ar-IQ" dirty="0" err="1"/>
              <a:t>لاني</a:t>
            </a:r>
            <a:r>
              <a:rPr lang="ar-IQ" dirty="0"/>
              <a:t> ارد سبي الارض </a:t>
            </a:r>
            <a:r>
              <a:rPr lang="ar-IQ" i="1" dirty="0" err="1"/>
              <a:t>كالاول</a:t>
            </a:r>
            <a:r>
              <a:rPr lang="ar-IQ" dirty="0"/>
              <a:t>... سيكون </a:t>
            </a:r>
            <a:r>
              <a:rPr lang="ar-IQ" i="1" dirty="0"/>
              <a:t>بعد</a:t>
            </a:r>
            <a:r>
              <a:rPr lang="ar-IQ" dirty="0"/>
              <a:t> في هذا الموضع [اورشليم]... مسكن الرعاة المربضين الغنم..." (ارمياء 7:33-13)</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4.5 ملكوت الله في المستقبل</a:t>
            </a: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سوف نحكم على الارض في ملكوت الله</a:t>
            </a:r>
            <a:endParaRPr lang="en-GB" dirty="0"/>
          </a:p>
        </p:txBody>
      </p:sp>
      <p:sp>
        <p:nvSpPr>
          <p:cNvPr id="3" name="Content Placeholder 2"/>
          <p:cNvSpPr>
            <a:spLocks noGrp="1"/>
          </p:cNvSpPr>
          <p:nvPr>
            <p:ph idx="1"/>
          </p:nvPr>
        </p:nvSpPr>
        <p:spPr/>
        <p:txBody>
          <a:bodyPr>
            <a:normAutofit/>
          </a:bodyPr>
          <a:lstStyle/>
          <a:p>
            <a:pPr algn="r" rtl="1"/>
            <a:r>
              <a:rPr lang="ar-IQ" dirty="0"/>
              <a:t>"وجعلتنا لإلهنا ملوكا وكهنة، فسنملك على الأرض" (رؤيا 10:5). سنحكم على تجمعات تختلف في الحجوم والاعداد, فالبعض سيحكم على عشر مدن بينما يحكم البعض الاخر على خمس (لوقا 17:19) وسيجعلنا المسيح شركاء له في حكم الارض (رؤيا 27:2, 2 </a:t>
            </a:r>
            <a:r>
              <a:rPr lang="ar-IQ" dirty="0" err="1"/>
              <a:t>تيموثاوس</a:t>
            </a:r>
            <a:r>
              <a:rPr lang="ar-IQ" dirty="0"/>
              <a:t> 12:2). "</a:t>
            </a:r>
            <a:r>
              <a:rPr lang="ar-IQ" dirty="0" err="1"/>
              <a:t>هوذا</a:t>
            </a:r>
            <a:r>
              <a:rPr lang="ar-IQ" dirty="0"/>
              <a:t> بالعدل يملك ملك [يسوع] ورؤساء [المؤمنون] بالحق يترأسون" (</a:t>
            </a:r>
            <a:r>
              <a:rPr lang="ar-IQ" dirty="0" err="1"/>
              <a:t>اشعياء</a:t>
            </a:r>
            <a:r>
              <a:rPr lang="ar-IQ" dirty="0"/>
              <a:t> 1:32, مزمور 16:45)</a:t>
            </a:r>
          </a:p>
          <a:p>
            <a:pPr algn="r" rtl="1"/>
            <a:r>
              <a:rPr lang="ar-IQ" dirty="0"/>
              <a:t>سيحكم المسيح الى الابد في عرش داود بعد اعادة </a:t>
            </a:r>
            <a:r>
              <a:rPr lang="ar-IQ" dirty="0" smtClean="0"/>
              <a:t>تأسيسه </a:t>
            </a:r>
            <a:r>
              <a:rPr lang="ar-IQ" dirty="0"/>
              <a:t>(لوقا 32:1, 33) اي سيكون له منصب داود ومكانه في الحكم, والذي كان في اورشليم</a:t>
            </a: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algn="r" rtl="1"/>
            <a:r>
              <a:rPr lang="ar-IQ" dirty="0"/>
              <a:t>(</a:t>
            </a:r>
            <a:r>
              <a:rPr lang="ar-IQ" dirty="0" err="1"/>
              <a:t>اشعياء</a:t>
            </a:r>
            <a:r>
              <a:rPr lang="ar-IQ" dirty="0"/>
              <a:t> 2:2, 3) "ويكون في آخر الأيام أن جبل بيت الرب [اي المملكة, دانيال 35:2, 44] يكون ثابتا في رأس الجبال [اي ان ملكوت الله سيعلو على ممالك البشر]... وتجري إليه كل الأمم. وتسير شعوب كثيرة ويقولون: هلم نصعد إلى جبل الرب إلى بيت إله يعقوب فيعلمنا من طرقه... لأنه من صهيون تخرج الشريعة ومن أورشليم كلمة الرب"</a:t>
            </a:r>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algn="r" rtl="1"/>
            <a:r>
              <a:rPr lang="ar-IQ" dirty="0"/>
              <a:t>زكريا 20:8-23: "سيأتي شعوب بعد وسكان مدن كثيرة. وسكان واحدة يسيرون إلى أخرى قائلين: لنذهب ذهابا [انظر زكريا 16:14, من سنة الى سنة] لنترضى وجه الرب ونطلب رب الجنود. أنا أيضا أذهب. فتأتي شعوب كثيرة وأمم قوية ليطلبوا رب الجنود في أورشليم... في تلك الأيام يمسك عشرة رجال من جميع ألسنة الأمم يتمسكون بذيل رجل يهودي قائلين: نذهب معكم لأننا سمعنا أن الله معكم"</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lvl="1" algn="r" rtl="1">
              <a:buNone/>
            </a:pPr>
            <a:r>
              <a:rPr lang="ar-IQ" dirty="0"/>
              <a:t>"يجلسون كل واحد تحت كرمته وتحت تينته ولا يكون من يرعب" (</a:t>
            </a:r>
            <a:r>
              <a:rPr lang="ar-IQ" dirty="0" err="1"/>
              <a:t>ميخا</a:t>
            </a:r>
            <a:r>
              <a:rPr lang="ar-IQ" dirty="0"/>
              <a:t> 4:4)</a:t>
            </a:r>
          </a:p>
          <a:p>
            <a:pPr lvl="1" algn="r" rtl="1">
              <a:buNone/>
            </a:pPr>
            <a:r>
              <a:rPr lang="ar-IQ" dirty="0" err="1"/>
              <a:t>اشعياء</a:t>
            </a:r>
            <a:r>
              <a:rPr lang="ar-IQ" dirty="0"/>
              <a:t> 1:35-7: "تفرح البرية والأرض اليابسة ويبتهج القفر ويزهر كالنرجس. يزهر إزهارا ويبتهج ابتهاجا ويرنم... لأنه قد انفجرت في البرية مياه وأنهار في القفر. ويصير السراب أجما والمعطشة ينابيع ماء"</a:t>
            </a:r>
          </a:p>
          <a:p>
            <a:pPr lvl="1" algn="r" rtl="1">
              <a:buNone/>
            </a:pPr>
            <a:r>
              <a:rPr lang="ar-IQ" dirty="0"/>
              <a:t>"الذئب والحمل يرعيان معا", والاطفال يلعبون مع الافاعي (</a:t>
            </a:r>
            <a:r>
              <a:rPr lang="ar-IQ" dirty="0" err="1"/>
              <a:t>اشعياء</a:t>
            </a:r>
            <a:r>
              <a:rPr lang="ar-IQ" dirty="0"/>
              <a:t> 25:65, 6:11- 8)</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5.5 الالفية</a:t>
            </a: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algn="r" rtl="1"/>
            <a:r>
              <a:rPr lang="ar-IQ" dirty="0"/>
              <a:t>ستستمر اول مرحلة من ملكوت الله لمدة 1000 سنة, (الالفية-- انظر رؤيا 2:20-7) والتي خلالها ستكون هناك مجموعتان من البشر على الارض:</a:t>
            </a:r>
          </a:p>
          <a:p>
            <a:pPr algn="r" rtl="1"/>
            <a:r>
              <a:rPr lang="ar-IQ" dirty="0"/>
              <a:t>1. القديسون, وهم من تبعوا المسيح منا في هذه الحياة بما يرضيه, والذين سيعطون حياة ابدية عند كرسي الدينونة</a:t>
            </a:r>
          </a:p>
          <a:p>
            <a:pPr algn="r" rtl="1"/>
            <a:r>
              <a:rPr lang="ar-IQ" dirty="0"/>
              <a:t>2. الناس الاعتياديون الفانون والذين لم يعرفوا الانجيل وقت عودة المسيح, اي غير مسؤولون عند كرسي الدينونة</a:t>
            </a:r>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b="1" i="1" dirty="0" smtClean="0"/>
              <a:t>اذا عاد المسيح اليوم:</a:t>
            </a:r>
            <a:endParaRPr lang="en-GB" dirty="0"/>
          </a:p>
        </p:txBody>
      </p:sp>
      <p:sp>
        <p:nvSpPr>
          <p:cNvPr id="3" name="Content Placeholder 2"/>
          <p:cNvSpPr>
            <a:spLocks noGrp="1"/>
          </p:cNvSpPr>
          <p:nvPr>
            <p:ph idx="1"/>
          </p:nvPr>
        </p:nvSpPr>
        <p:spPr/>
        <p:txBody>
          <a:bodyPr>
            <a:normAutofit/>
          </a:bodyPr>
          <a:lstStyle/>
          <a:p>
            <a:pPr algn="r" rtl="1"/>
            <a:r>
              <a:rPr lang="ar-IQ" b="1" dirty="0"/>
              <a:t>1. </a:t>
            </a:r>
            <a:r>
              <a:rPr lang="ar-IQ" dirty="0"/>
              <a:t>سيقوم الموتى المسؤولون, وسيقفون (مع الاحياء الغير مسؤولين) امام كرسي الدينونة</a:t>
            </a:r>
          </a:p>
          <a:p>
            <a:pPr algn="r" rtl="1"/>
            <a:r>
              <a:rPr lang="ar-IQ" b="1" dirty="0"/>
              <a:t>2. </a:t>
            </a:r>
            <a:r>
              <a:rPr lang="ar-IQ" dirty="0"/>
              <a:t>سيعاقب الاشرار المسؤولون بالموت بينما يعطى الابرار حياة ابدية, كما وستدان الامم التي قاومت المسيح</a:t>
            </a:r>
          </a:p>
          <a:p>
            <a:pPr algn="r" rtl="1"/>
            <a:r>
              <a:rPr lang="ar-IQ" b="1" dirty="0"/>
              <a:t>3. </a:t>
            </a:r>
            <a:r>
              <a:rPr lang="ar-IQ" dirty="0"/>
              <a:t>حينها سيحكم الابرار على من هم على قيد الحياة من الناس والذين هم غير مسؤولين تجاه الله, ويعلمونهم الانجيل بصفتهم "ملوكا وكهنة" (رؤيا 10:5)</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algn="r" rtl="1"/>
            <a:r>
              <a:rPr lang="ar-IQ" b="1" dirty="0"/>
              <a:t>4. </a:t>
            </a:r>
            <a:r>
              <a:rPr lang="ar-IQ" dirty="0"/>
              <a:t>سيستمر ذلك لمدة 1000 سنة يسمع خلالها جميع البشر الفانون الانجيل ويصبحون مسؤولين امام الله. هؤلاء سيعيشون حياة اطول واكثر سعادة</a:t>
            </a:r>
          </a:p>
          <a:p>
            <a:pPr algn="r" rtl="1"/>
            <a:r>
              <a:rPr lang="ar-IQ" b="1" dirty="0"/>
              <a:t>5. </a:t>
            </a:r>
            <a:r>
              <a:rPr lang="ar-IQ" dirty="0"/>
              <a:t>وفي نهاية الالفية سيكون هناك عصيان وتمرد ضد المسيح والقديسين, والذي سيضع الله نهاية له (رؤيا 8:20, 9)</a:t>
            </a:r>
          </a:p>
          <a:p>
            <a:pPr algn="r" rtl="1"/>
            <a:r>
              <a:rPr lang="ar-IQ" b="1" dirty="0"/>
              <a:t>6. </a:t>
            </a:r>
            <a:r>
              <a:rPr lang="ar-IQ" dirty="0"/>
              <a:t>وفي نهاية الالف سنة سيقوم كل من مات خلالها ويدان (رؤيا 5:20, 11- 15)</a:t>
            </a:r>
          </a:p>
          <a:p>
            <a:pPr algn="r" rtl="1"/>
            <a:r>
              <a:rPr lang="ar-IQ" b="1" dirty="0"/>
              <a:t>7. </a:t>
            </a:r>
            <a:r>
              <a:rPr lang="ar-IQ" dirty="0"/>
              <a:t>حينها سيتم تدمير الاشرار منهم بينما سيلتحق الابرار بنا في نوال الحياة الابدية</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الدراسة 5: اسئلة</a:t>
            </a:r>
            <a:endParaRPr lang="en-GB" dirty="0"/>
          </a:p>
        </p:txBody>
      </p:sp>
      <p:sp>
        <p:nvSpPr>
          <p:cNvPr id="3" name="Content Placeholder 2"/>
          <p:cNvSpPr>
            <a:spLocks noGrp="1"/>
          </p:cNvSpPr>
          <p:nvPr>
            <p:ph sz="half" idx="1"/>
          </p:nvPr>
        </p:nvSpPr>
        <p:spPr/>
        <p:txBody>
          <a:bodyPr>
            <a:normAutofit fontScale="62500" lnSpcReduction="20000"/>
          </a:bodyPr>
          <a:lstStyle/>
          <a:p>
            <a:pPr algn="r" rtl="1"/>
            <a:r>
              <a:rPr lang="ar-IQ" dirty="0" smtClean="0"/>
              <a:t>5. كيف سيكون الملكوت؟</a:t>
            </a:r>
          </a:p>
          <a:p>
            <a:pPr algn="r" rtl="1"/>
            <a:endParaRPr lang="ar-IQ" dirty="0"/>
          </a:p>
          <a:p>
            <a:pPr algn="r" rtl="1"/>
            <a:r>
              <a:rPr lang="ar-IQ" dirty="0" smtClean="0"/>
              <a:t>6. ما الذي سيفعله المؤمنون الاحياء الان في الالفية؟</a:t>
            </a:r>
          </a:p>
          <a:p>
            <a:pPr algn="r" rtl="1"/>
            <a:r>
              <a:rPr lang="ar-IQ" dirty="0" smtClean="0"/>
              <a:t>يكونون حكاما على الناس الفانين</a:t>
            </a:r>
          </a:p>
          <a:p>
            <a:pPr algn="r" rtl="1"/>
            <a:r>
              <a:rPr lang="ar-IQ" dirty="0" smtClean="0"/>
              <a:t>يكونون حكاما في السماء</a:t>
            </a:r>
          </a:p>
          <a:p>
            <a:pPr algn="r" rtl="1"/>
            <a:r>
              <a:rPr lang="ar-IQ" dirty="0" smtClean="0"/>
              <a:t>لا نعلم</a:t>
            </a:r>
          </a:p>
          <a:p>
            <a:pPr algn="r" rtl="1"/>
            <a:r>
              <a:rPr lang="ar-IQ" dirty="0" smtClean="0"/>
              <a:t>يعيشون على كوكب اخر</a:t>
            </a:r>
          </a:p>
          <a:p>
            <a:pPr algn="r" rtl="1"/>
            <a:endParaRPr lang="ar-IQ" dirty="0"/>
          </a:p>
          <a:p>
            <a:pPr algn="r" rtl="1"/>
            <a:r>
              <a:rPr lang="ar-IQ" dirty="0" smtClean="0"/>
              <a:t>7. هل كرز ببشارة ملكوت الله:</a:t>
            </a:r>
          </a:p>
          <a:p>
            <a:pPr algn="r" rtl="1"/>
            <a:r>
              <a:rPr lang="ar-IQ" dirty="0" smtClean="0"/>
              <a:t>في العهد الجديد فقط</a:t>
            </a:r>
          </a:p>
          <a:p>
            <a:pPr algn="r" rtl="1"/>
            <a:r>
              <a:rPr lang="ar-IQ" dirty="0" smtClean="0"/>
              <a:t>من قبل المسيح ورسله فقط</a:t>
            </a:r>
          </a:p>
          <a:p>
            <a:pPr algn="r" rtl="1"/>
            <a:r>
              <a:rPr lang="ar-IQ" dirty="0" smtClean="0"/>
              <a:t>في كلا العهدين القديم والجديد</a:t>
            </a:r>
          </a:p>
          <a:p>
            <a:pPr algn="r" rtl="1"/>
            <a:r>
              <a:rPr lang="ar-IQ" smtClean="0"/>
              <a:t>في العهد القديم فقط</a:t>
            </a:r>
            <a:endParaRPr lang="en-GB" dirty="0"/>
          </a:p>
        </p:txBody>
      </p:sp>
      <p:sp>
        <p:nvSpPr>
          <p:cNvPr id="4" name="Content Placeholder 3"/>
          <p:cNvSpPr>
            <a:spLocks noGrp="1"/>
          </p:cNvSpPr>
          <p:nvPr>
            <p:ph sz="half" idx="2"/>
          </p:nvPr>
        </p:nvSpPr>
        <p:spPr/>
        <p:txBody>
          <a:bodyPr>
            <a:normAutofit fontScale="62500" lnSpcReduction="20000"/>
          </a:bodyPr>
          <a:lstStyle/>
          <a:p>
            <a:pPr algn="r" rtl="1"/>
            <a:r>
              <a:rPr lang="ar-IQ" dirty="0" smtClean="0"/>
              <a:t>1. </a:t>
            </a:r>
            <a:r>
              <a:rPr lang="ar-IQ" dirty="0" smtClean="0"/>
              <a:t>اي مما يلي هو وقت تأسيس ملكوت الله؟</a:t>
            </a:r>
          </a:p>
          <a:p>
            <a:pPr algn="r" rtl="1"/>
            <a:r>
              <a:rPr lang="ar-IQ" dirty="0" smtClean="0"/>
              <a:t>ملكوت الله كان موجودا منذ الازل</a:t>
            </a:r>
          </a:p>
          <a:p>
            <a:pPr algn="r" rtl="1"/>
            <a:r>
              <a:rPr lang="ar-IQ" dirty="0" smtClean="0"/>
              <a:t>لدى عودة المسيح</a:t>
            </a:r>
          </a:p>
          <a:p>
            <a:pPr algn="r" rtl="1"/>
            <a:r>
              <a:rPr lang="ar-IQ" dirty="0" smtClean="0"/>
              <a:t>في يوم الخمسين في القرن الاول الميلادي</a:t>
            </a:r>
          </a:p>
          <a:p>
            <a:pPr algn="r" rtl="1"/>
            <a:r>
              <a:rPr lang="ar-IQ" dirty="0" smtClean="0"/>
              <a:t>في قلوب المؤمنين لدى تحولهم</a:t>
            </a:r>
          </a:p>
          <a:p>
            <a:pPr algn="r" rtl="1"/>
            <a:endParaRPr lang="ar-IQ" dirty="0"/>
          </a:p>
          <a:p>
            <a:pPr algn="r" rtl="1"/>
            <a:r>
              <a:rPr lang="ar-IQ" dirty="0" smtClean="0"/>
              <a:t>2. هل كان ملكوت الله موجودا في الماضي؟ اذا كان الجواب بنعم, فباي صورة؟</a:t>
            </a:r>
          </a:p>
          <a:p>
            <a:pPr algn="r" rtl="1"/>
            <a:endParaRPr lang="ar-IQ" dirty="0"/>
          </a:p>
          <a:p>
            <a:pPr algn="r" rtl="1"/>
            <a:r>
              <a:rPr lang="ar-IQ" dirty="0" smtClean="0"/>
              <a:t>3. متى انتهى الملكوت؟</a:t>
            </a:r>
          </a:p>
          <a:p>
            <a:pPr algn="r" rtl="1"/>
            <a:endParaRPr lang="ar-IQ" dirty="0"/>
          </a:p>
          <a:p>
            <a:pPr algn="r" rtl="1"/>
            <a:r>
              <a:rPr lang="ar-IQ" dirty="0" smtClean="0"/>
              <a:t>4. ما هي الالفية؟</a:t>
            </a:r>
          </a:p>
          <a:p>
            <a:pPr algn="r" rtl="1"/>
            <a:r>
              <a:rPr lang="ar-IQ" dirty="0" smtClean="0"/>
              <a:t>حكم النعمة في قلوبنا</a:t>
            </a:r>
          </a:p>
          <a:p>
            <a:pPr algn="r" rtl="1"/>
            <a:r>
              <a:rPr lang="ar-IQ" dirty="0" smtClean="0"/>
              <a:t>1000 سنة يحكم فيها المؤمنون في السماء</a:t>
            </a:r>
          </a:p>
          <a:p>
            <a:pPr algn="r" rtl="1"/>
            <a:r>
              <a:rPr lang="ar-IQ" dirty="0" smtClean="0"/>
              <a:t>1000 سنة يحكم الشيطان فيها على الارض</a:t>
            </a:r>
          </a:p>
          <a:p>
            <a:pPr algn="r" rtl="1"/>
            <a:r>
              <a:rPr lang="ar-IQ" dirty="0" smtClean="0"/>
              <a:t>اول 1000 سنة من مملكة الله المستقبلية على الارض</a:t>
            </a: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1.5 تعريف الملكوت</a:t>
            </a:r>
            <a:endParaRPr lang="en-GB" dirty="0"/>
          </a:p>
        </p:txBody>
      </p:sp>
      <p:sp>
        <p:nvSpPr>
          <p:cNvPr id="3" name="Content Placeholder 2"/>
          <p:cNvSpPr>
            <a:spLocks noGrp="1"/>
          </p:cNvSpPr>
          <p:nvPr>
            <p:ph idx="1"/>
          </p:nvPr>
        </p:nvSpPr>
        <p:spPr/>
        <p:txBody>
          <a:bodyPr>
            <a:normAutofit/>
          </a:bodyPr>
          <a:lstStyle/>
          <a:p>
            <a:pPr algn="r" rtl="1"/>
            <a:r>
              <a:rPr lang="ar-IQ" dirty="0"/>
              <a:t>"بشارة الملكوت" (متى 23:4, اي الاخبار السارة المتعلقة بملكوت الله) بُشِّر بها ابراهيم على شكل الوعود التي منحه الله اياها والمتعلقة بالحياة الابدية على الارض (</a:t>
            </a:r>
            <a:r>
              <a:rPr lang="ar-IQ" dirty="0" err="1"/>
              <a:t>غلاطية</a:t>
            </a:r>
            <a:r>
              <a:rPr lang="ar-IQ" dirty="0"/>
              <a:t> 8:3). وعليه فان "ملكوت الله" هي الفترة التي تلي عودة المسيح عندما سيتم تحقيق تلك الوعود</a:t>
            </a:r>
            <a:endParaRPr lang="en-GB"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dirty="0" smtClean="0"/>
              <a:t>2.5 الملكوت لم يأت بعد</a:t>
            </a:r>
            <a:endParaRPr lang="en-GB" dirty="0"/>
          </a:p>
        </p:txBody>
      </p:sp>
      <p:sp>
        <p:nvSpPr>
          <p:cNvPr id="3" name="Content Placeholder 2"/>
          <p:cNvSpPr>
            <a:spLocks noGrp="1"/>
          </p:cNvSpPr>
          <p:nvPr>
            <p:ph idx="1"/>
          </p:nvPr>
        </p:nvSpPr>
        <p:spPr/>
        <p:txBody>
          <a:bodyPr>
            <a:normAutofit/>
          </a:bodyPr>
          <a:lstStyle/>
          <a:p>
            <a:pPr algn="r" rtl="1"/>
            <a:r>
              <a:rPr lang="ar-IQ" dirty="0"/>
              <a:t>في الوقت الحالي فان العالم موعود بـ"مملكة الناس" (دانيال 17:4), اما حينما </a:t>
            </a:r>
            <a:r>
              <a:rPr lang="ar-IQ" dirty="0" smtClean="0"/>
              <a:t>يأتي </a:t>
            </a:r>
            <a:r>
              <a:rPr lang="ar-IQ" dirty="0"/>
              <a:t>المسيح </a:t>
            </a:r>
            <a:r>
              <a:rPr lang="ar-IQ" dirty="0" smtClean="0"/>
              <a:t>مجددا </a:t>
            </a:r>
            <a:r>
              <a:rPr lang="ar-IQ" dirty="0"/>
              <a:t>فانه "قد صارت ممالك العالم لربنا ومسيحه، فسيملك إلى أبد الآبدين" (رؤيا 15:11)</a:t>
            </a:r>
          </a:p>
          <a:p>
            <a:pPr algn="r" rtl="1"/>
            <a:r>
              <a:rPr lang="ar-IQ" dirty="0"/>
              <a:t>" </a:t>
            </a:r>
            <a:r>
              <a:rPr lang="ar-IQ" dirty="0" err="1"/>
              <a:t>ليأت</a:t>
            </a:r>
            <a:r>
              <a:rPr lang="ar-IQ" dirty="0"/>
              <a:t> ملكوتك. لتكن [اي لكي تكن] مشيئتك كما [هي الان] في السماء كذلك على الأرض" (متى 10:6)</a:t>
            </a:r>
          </a:p>
          <a:p>
            <a:pPr algn="r" rtl="1"/>
            <a:r>
              <a:rPr lang="ar-IQ" dirty="0"/>
              <a:t>نحن لا نقرا في اي مكان عن (الملكوت في السماء), بل انها (ملكوت السماء) التي سيؤسسها المسيح على الارض لدى عودته. "فإن سيرتنا نحن هي في السماوات" (فيلبي 20:3)</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15416"/>
            <a:ext cx="8229600" cy="1143000"/>
          </a:xfrm>
        </p:spPr>
        <p:txBody>
          <a:bodyPr/>
          <a:lstStyle/>
          <a:p>
            <a:pPr algn="r" rtl="1"/>
            <a:r>
              <a:rPr lang="ar-IQ" dirty="0" smtClean="0"/>
              <a:t>تمثال دانيال 2</a:t>
            </a:r>
            <a:endParaRPr lang="en-GB" dirty="0"/>
          </a:p>
        </p:txBody>
      </p:sp>
      <p:pic>
        <p:nvPicPr>
          <p:cNvPr id="4" name="Content Placeholder 3" descr="image1.jpg"/>
          <p:cNvPicPr>
            <a:picLocks noGrp="1" noChangeAspect="1"/>
          </p:cNvPicPr>
          <p:nvPr>
            <p:ph idx="1"/>
          </p:nvPr>
        </p:nvPicPr>
        <p:blipFill>
          <a:blip r:embed="rId2" cstate="print"/>
          <a:stretch>
            <a:fillRect/>
          </a:stretch>
        </p:blipFill>
        <p:spPr>
          <a:xfrm>
            <a:off x="2060801" y="764705"/>
            <a:ext cx="3924887" cy="6093296"/>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a:bodyPr>
          <a:lstStyle/>
          <a:p>
            <a:pPr algn="r" rtl="1"/>
            <a:r>
              <a:rPr lang="ar-IQ" dirty="0"/>
              <a:t>الحجر= يسوع (متى 42:21, اعمال 11:4, </a:t>
            </a:r>
            <a:r>
              <a:rPr lang="ar-IQ" dirty="0" err="1"/>
              <a:t>افسس</a:t>
            </a:r>
            <a:r>
              <a:rPr lang="ar-IQ" dirty="0"/>
              <a:t> 20:2, 1 بطرس 4:2- 8)</a:t>
            </a:r>
          </a:p>
          <a:p>
            <a:pPr algn="r" rtl="1"/>
            <a:r>
              <a:rPr lang="ar-IQ" dirty="0"/>
              <a:t>ويمثل الجبل الذي سيملأ الارض كلها ملكوت الله الابدي والذي سيؤسس لدى عودته, وتشير هذه النبوءة بوضوح الى ان الملكوت سيكون على الارض وليس في السماء</a:t>
            </a:r>
          </a:p>
          <a:p>
            <a:pPr algn="r" rtl="1"/>
            <a:r>
              <a:rPr lang="ar-IQ" dirty="0"/>
              <a:t>"ويكون في آخر الأيام أن جبل بيت الرب يكون ثابتا", ويلي ذلك وصف لملكوت الله على الارض (</a:t>
            </a:r>
            <a:r>
              <a:rPr lang="ar-IQ" dirty="0" err="1"/>
              <a:t>ميخا</a:t>
            </a:r>
            <a:r>
              <a:rPr lang="ar-IQ" dirty="0"/>
              <a:t> 1:4-4)</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دانيال 44:2</a:t>
            </a:r>
            <a:endParaRPr lang="en-GB" dirty="0"/>
          </a:p>
        </p:txBody>
      </p:sp>
      <p:sp>
        <p:nvSpPr>
          <p:cNvPr id="3" name="Content Placeholder 2"/>
          <p:cNvSpPr>
            <a:spLocks noGrp="1"/>
          </p:cNvSpPr>
          <p:nvPr>
            <p:ph idx="1"/>
          </p:nvPr>
        </p:nvSpPr>
        <p:spPr/>
        <p:txBody>
          <a:bodyPr>
            <a:normAutofit/>
          </a:bodyPr>
          <a:lstStyle/>
          <a:p>
            <a:pPr algn="r" rtl="1"/>
            <a:r>
              <a:rPr lang="ar-IQ" dirty="0"/>
              <a:t>دانيال 44:2: "يقيم إله السماوات مملكة </a:t>
            </a:r>
            <a:r>
              <a:rPr lang="ar-IQ" i="1" dirty="0">
                <a:solidFill>
                  <a:srgbClr val="FF0000"/>
                </a:solidFill>
              </a:rPr>
              <a:t>لن تنقرض أبدا </a:t>
            </a:r>
            <a:r>
              <a:rPr lang="ar-IQ" dirty="0"/>
              <a:t>وملكها لا يترك لشعب آخر"</a:t>
            </a:r>
          </a:p>
          <a:p>
            <a:pPr algn="r" rtl="1"/>
            <a:r>
              <a:rPr lang="ar-IQ" dirty="0"/>
              <a:t>سيعطي الله ليسوع عرش داود في اورشليم: "ويملك... إلى الأبد </a:t>
            </a:r>
            <a:r>
              <a:rPr lang="ar-IQ" i="1" dirty="0">
                <a:solidFill>
                  <a:srgbClr val="FF0000"/>
                </a:solidFill>
              </a:rPr>
              <a:t>ولا يكون لملكه نهاية</a:t>
            </a:r>
            <a:r>
              <a:rPr lang="ar-IQ" dirty="0"/>
              <a:t>" (لوقا 32:1, 33), ويتطلب ذلك وجود مرحلة معينة </a:t>
            </a:r>
            <a:r>
              <a:rPr lang="ar-IQ" dirty="0" smtClean="0"/>
              <a:t>سيبدأ </a:t>
            </a:r>
            <a:r>
              <a:rPr lang="ar-IQ" dirty="0"/>
              <a:t>المسيح فيها بالجلوس على عرش داود لتبدا مملكته حينها. سيكون ذلك لدى عودة المسيح</a:t>
            </a:r>
          </a:p>
          <a:p>
            <a:pPr algn="r" rtl="1"/>
            <a:r>
              <a:rPr lang="ar-IQ" dirty="0"/>
              <a:t>رؤيا 15:11: "قد صارت ممالك العالم لربنا ومسيحه، فسيملك </a:t>
            </a:r>
            <a:r>
              <a:rPr lang="ar-IQ" i="1" dirty="0">
                <a:solidFill>
                  <a:srgbClr val="FF0000"/>
                </a:solidFill>
              </a:rPr>
              <a:t>إلى أبد الآبدين</a:t>
            </a:r>
            <a:r>
              <a:rPr lang="ar-IQ" dirty="0"/>
              <a:t>", يجب ان يكون هناك وقتا محددا يبدا فيها ملكوت المسيح وحكمه على الارض, والذي سيكون لدى عودته</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IQ" b="1" dirty="0" smtClean="0"/>
              <a:t>2:5 ملكوت الله لم يأت بعد</a:t>
            </a:r>
            <a:endParaRPr lang="en-GB" dirty="0"/>
          </a:p>
        </p:txBody>
      </p:sp>
      <p:sp>
        <p:nvSpPr>
          <p:cNvPr id="3" name="Content Placeholder 2"/>
          <p:cNvSpPr>
            <a:spLocks noGrp="1"/>
          </p:cNvSpPr>
          <p:nvPr>
            <p:ph idx="1"/>
          </p:nvPr>
        </p:nvSpPr>
        <p:spPr/>
        <p:txBody>
          <a:bodyPr>
            <a:normAutofit/>
          </a:bodyPr>
          <a:lstStyle/>
          <a:p>
            <a:pPr algn="r" rtl="1"/>
            <a:r>
              <a:rPr lang="ar-IQ" dirty="0"/>
              <a:t>"مملكتي ليست من هذا العالم" (يوحنا 36:18)</a:t>
            </a:r>
          </a:p>
          <a:p>
            <a:pPr algn="r" rtl="1"/>
            <a:r>
              <a:rPr lang="ar-IQ" dirty="0"/>
              <a:t>"إن لحما ودما لا يقدران أن </a:t>
            </a:r>
            <a:r>
              <a:rPr lang="ar-IQ" i="1" dirty="0">
                <a:solidFill>
                  <a:srgbClr val="FF0000"/>
                </a:solidFill>
              </a:rPr>
              <a:t>يرثا</a:t>
            </a:r>
            <a:r>
              <a:rPr lang="ar-IQ" dirty="0">
                <a:solidFill>
                  <a:srgbClr val="FF0000"/>
                </a:solidFill>
              </a:rPr>
              <a:t> </a:t>
            </a:r>
            <a:r>
              <a:rPr lang="ar-IQ" dirty="0"/>
              <a:t>ملكوت الله" (1 </a:t>
            </a:r>
            <a:r>
              <a:rPr lang="ar-IQ" dirty="0" err="1"/>
              <a:t>كورنثوس</a:t>
            </a:r>
            <a:r>
              <a:rPr lang="ar-IQ" dirty="0"/>
              <a:t> 50:15)</a:t>
            </a:r>
          </a:p>
          <a:p>
            <a:pPr algn="r" rtl="1"/>
            <a:r>
              <a:rPr lang="ar-IQ" dirty="0"/>
              <a:t>نحن "</a:t>
            </a:r>
            <a:r>
              <a:rPr lang="ar-IQ" i="1" dirty="0">
                <a:solidFill>
                  <a:srgbClr val="FF0000"/>
                </a:solidFill>
              </a:rPr>
              <a:t>ورثة</a:t>
            </a:r>
            <a:r>
              <a:rPr lang="ar-IQ" dirty="0">
                <a:solidFill>
                  <a:srgbClr val="FF0000"/>
                </a:solidFill>
              </a:rPr>
              <a:t> </a:t>
            </a:r>
            <a:r>
              <a:rPr lang="ar-IQ" dirty="0"/>
              <a:t>الملكوت الذي وعد به الذين يحبونه" (يعقوب 5:2) نظرا لان المعمودية تجعلنا ورثة لوعود ابراهيم</a:t>
            </a:r>
          </a:p>
          <a:p>
            <a:pPr algn="r" rtl="1"/>
            <a:r>
              <a:rPr lang="ar-IQ" dirty="0"/>
              <a:t>هناك وعود </a:t>
            </a:r>
            <a:r>
              <a:rPr lang="ar-IQ" i="1" dirty="0">
                <a:solidFill>
                  <a:srgbClr val="FF0000"/>
                </a:solidFill>
              </a:rPr>
              <a:t>وراثة</a:t>
            </a:r>
            <a:r>
              <a:rPr lang="ar-IQ" dirty="0">
                <a:solidFill>
                  <a:srgbClr val="FF0000"/>
                </a:solidFill>
              </a:rPr>
              <a:t> </a:t>
            </a:r>
            <a:r>
              <a:rPr lang="ar-IQ" dirty="0"/>
              <a:t>الملكوت لدى عودة المسيح, حينما تتحقق وعود ابراهيم (متى 34:25, 1 </a:t>
            </a:r>
            <a:r>
              <a:rPr lang="ar-IQ" dirty="0" err="1"/>
              <a:t>كورنثوس</a:t>
            </a:r>
            <a:r>
              <a:rPr lang="ar-IQ" dirty="0"/>
              <a:t> 9:6-10, 50:15, </a:t>
            </a:r>
            <a:r>
              <a:rPr lang="ar-IQ" dirty="0" err="1"/>
              <a:t>غلاطية</a:t>
            </a:r>
            <a:r>
              <a:rPr lang="ar-IQ" dirty="0"/>
              <a:t> 21:5, </a:t>
            </a:r>
            <a:r>
              <a:rPr lang="ar-IQ" dirty="0" err="1"/>
              <a:t>افسس</a:t>
            </a:r>
            <a:r>
              <a:rPr lang="ar-IQ" dirty="0"/>
              <a:t> 5:5). ان صيغة المستقبل المستخدمة في الحديث عن الميراث تبين ان المؤمنين حاليا لا يمتلكون الملكوت</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smtClean="0"/>
              <a:t>انتظار عودة المسيح</a:t>
            </a:r>
            <a:endParaRPr lang="en-GB" dirty="0"/>
          </a:p>
        </p:txBody>
      </p:sp>
      <p:pic>
        <p:nvPicPr>
          <p:cNvPr id="4" name="Content Placeholder 3" descr="unity.JPG"/>
          <p:cNvPicPr>
            <a:picLocks noGrp="1" noChangeAspect="1"/>
          </p:cNvPicPr>
          <p:nvPr>
            <p:ph idx="1"/>
          </p:nvPr>
        </p:nvPicPr>
        <p:blipFill>
          <a:blip r:embed="rId2" cstate="print"/>
          <a:stretch>
            <a:fillRect/>
          </a:stretch>
        </p:blipFill>
        <p:spPr>
          <a:xfrm>
            <a:off x="2321268" y="1935163"/>
            <a:ext cx="4501464" cy="4389437"/>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158</TotalTime>
  <Words>1589</Words>
  <Application>Microsoft Office PowerPoint</Application>
  <PresentationFormat>عرض على الشاشة (3:4)‏</PresentationFormat>
  <Paragraphs>93</Paragraphs>
  <Slides>26</Slides>
  <Notes>0</Notes>
  <HiddenSlides>0</HiddenSlides>
  <MMClips>0</MMClips>
  <ScaleCrop>false</ScaleCrop>
  <HeadingPairs>
    <vt:vector size="4" baseType="variant">
      <vt:variant>
        <vt:lpstr>نسق</vt:lpstr>
      </vt:variant>
      <vt:variant>
        <vt:i4>1</vt:i4>
      </vt:variant>
      <vt:variant>
        <vt:lpstr>عناوين الشرائح</vt:lpstr>
      </vt:variant>
      <vt:variant>
        <vt:i4>26</vt:i4>
      </vt:variant>
    </vt:vector>
  </HeadingPairs>
  <TitlesOfParts>
    <vt:vector size="27" baseType="lpstr">
      <vt:lpstr>Flow</vt:lpstr>
      <vt:lpstr>اسس الكتاب المقدس الدراسة 5: ملكوت الله</vt:lpstr>
      <vt:lpstr>www.biblebasicsonline.com www.carelinks.net Email: info@carelinks.net </vt:lpstr>
      <vt:lpstr>1.5 تعريف الملكوت</vt:lpstr>
      <vt:lpstr>2.5 الملكوت لم يأت بعد</vt:lpstr>
      <vt:lpstr>تمثال دانيال 2</vt:lpstr>
      <vt:lpstr>عرض تقديمي في PowerPoint</vt:lpstr>
      <vt:lpstr>دانيال 44:2</vt:lpstr>
      <vt:lpstr>2:5 ملكوت الله لم يأت بعد</vt:lpstr>
      <vt:lpstr>انتظار عودة المسيح</vt:lpstr>
      <vt:lpstr>3.5 ملكوت الله في الماضي</vt:lpstr>
      <vt:lpstr>الله كملك</vt:lpstr>
      <vt:lpstr>ملوك اسرائيل</vt:lpstr>
      <vt:lpstr>نهاية اسرائيل كمملكة الله</vt:lpstr>
      <vt:lpstr>مملكة الله سيعاد تأسيسها</vt:lpstr>
      <vt:lpstr>مملكة الله يعاد تأسيسها على الارض</vt:lpstr>
      <vt:lpstr>4.5 ملكوت الله في المستقبل</vt:lpstr>
      <vt:lpstr>سوف نحكم على الارض في ملكوت الله</vt:lpstr>
      <vt:lpstr>عرض تقديمي في PowerPoint</vt:lpstr>
      <vt:lpstr>عرض تقديمي في PowerPoint</vt:lpstr>
      <vt:lpstr>عرض تقديمي في PowerPoint</vt:lpstr>
      <vt:lpstr>5.5 الالفية</vt:lpstr>
      <vt:lpstr>عرض تقديمي في PowerPoint</vt:lpstr>
      <vt:lpstr>اذا عاد المسيح اليوم:</vt:lpstr>
      <vt:lpstr>عرض تقديمي في PowerPoint</vt:lpstr>
      <vt:lpstr>www.biblebasicsonline.com www.carelinks.net Email: info@carelinks.net </vt:lpstr>
      <vt:lpstr>الدراسة 5: اسئلة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Study 5: The Kingdom Of God  </dc:title>
  <dc:creator>John</dc:creator>
  <cp:lastModifiedBy>Wissam</cp:lastModifiedBy>
  <cp:revision>31</cp:revision>
  <dcterms:created xsi:type="dcterms:W3CDTF">2012-04-16T19:33:22Z</dcterms:created>
  <dcterms:modified xsi:type="dcterms:W3CDTF">2012-06-19T22:33:42Z</dcterms:modified>
</cp:coreProperties>
</file>