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8" r:id="rId3"/>
    <p:sldId id="262" r:id="rId4"/>
    <p:sldId id="263" r:id="rId5"/>
    <p:sldId id="264" r:id="rId6"/>
    <p:sldId id="265" r:id="rId7"/>
    <p:sldId id="260" r:id="rId8"/>
    <p:sldId id="269" r:id="rId9"/>
    <p:sldId id="272" r:id="rId10"/>
    <p:sldId id="270" r:id="rId11"/>
    <p:sldId id="271" r:id="rId12"/>
    <p:sldId id="261" r:id="rId13"/>
    <p:sldId id="267" r:id="rId14"/>
    <p:sldId id="273" r:id="rId15"/>
    <p:sldId id="274" r:id="rId16"/>
    <p:sldId id="275" r:id="rId17"/>
    <p:sldId id="277" r:id="rId18"/>
    <p:sldId id="276" r:id="rId19"/>
    <p:sldId id="280" r:id="rId20"/>
    <p:sldId id="266"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0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B3154EC1-5959-4584-9358-3B5715A8AC42}"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1C689330-6540-472A-9994-7FCD0E77DFD3}" type="datetimeFigureOut">
              <a:rPr lang="en-GB"/>
              <a:pPr>
                <a:defRPr/>
              </a:pPr>
              <a:t>21/06/2012</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B4E1F048-87FD-4FA8-AC33-086BC57E6A9C}"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2A6D6DAE-302A-4815-81BE-D4E8DDAFC680}" type="datetimeFigureOut">
              <a:rPr lang="en-GB"/>
              <a:pPr>
                <a:defRPr/>
              </a:pPr>
              <a:t>21/06/2012</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9EE5FD6E-A962-45F1-B596-55F217A6342A}"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29E178FC-D4E8-4C74-A14B-CCDDA8BBC68B}" type="datetimeFigureOut">
              <a:rPr lang="en-GB"/>
              <a:pPr>
                <a:defRPr/>
              </a:pPr>
              <a:t>21/06/2012</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8AE884F7-6E5D-4421-BDD9-436FC8CF4EE8}"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F3F827BE-D9EF-4BDC-9CB0-1D8E1F022D6F}" type="datetimeFigureOut">
              <a:rPr lang="en-GB"/>
              <a:pPr>
                <a:defRPr/>
              </a:pPr>
              <a:t>21/06/2012</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3F2A86B-B16D-4553-9285-5394CE21892E}"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369F2812-52D1-4D4A-8C0C-33656A70C214}" type="datetimeFigureOut">
              <a:rPr lang="en-GB"/>
              <a:pPr>
                <a:defRPr/>
              </a:pPr>
              <a:t>21/06/2012</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A820D251-E96F-4A13-899C-8D1F7EB87579}" type="slidenum">
              <a:rPr lang="en-GB"/>
              <a:pPr>
                <a:defRPr/>
              </a:pPr>
              <a:t>‹#›</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Date Placeholder 3"/>
          <p:cNvSpPr>
            <a:spLocks noGrp="1"/>
          </p:cNvSpPr>
          <p:nvPr>
            <p:ph type="dt" sz="half" idx="12"/>
          </p:nvPr>
        </p:nvSpPr>
        <p:spPr/>
        <p:txBody>
          <a:bodyPr/>
          <a:lstStyle>
            <a:lvl1pPr>
              <a:defRPr/>
            </a:lvl1pPr>
          </a:lstStyle>
          <a:p>
            <a:pPr>
              <a:defRPr/>
            </a:pPr>
            <a:fld id="{AE67BA8C-277C-40A3-B756-7E0994BB4449}" type="datetimeFigureOut">
              <a:rPr lang="en-GB"/>
              <a:pPr>
                <a:defRPr/>
              </a:pPr>
              <a:t>21/06/2012</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77A64CF3-41D1-48AF-924F-5C4E849461D0}" type="slidenum">
              <a:rPr lang="en-GB"/>
              <a:pPr>
                <a:defRPr/>
              </a:pPr>
              <a:t>‹#›</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Date Placeholder 3"/>
          <p:cNvSpPr>
            <a:spLocks noGrp="1"/>
          </p:cNvSpPr>
          <p:nvPr>
            <p:ph type="dt" sz="half" idx="12"/>
          </p:nvPr>
        </p:nvSpPr>
        <p:spPr/>
        <p:txBody>
          <a:bodyPr/>
          <a:lstStyle>
            <a:lvl1pPr>
              <a:defRPr/>
            </a:lvl1pPr>
          </a:lstStyle>
          <a:p>
            <a:pPr>
              <a:defRPr/>
            </a:pPr>
            <a:fld id="{7D6CBED7-5F82-48FB-AD52-8055334F5EAA}" type="datetimeFigureOut">
              <a:rPr lang="en-GB"/>
              <a:pPr>
                <a:defRPr/>
              </a:pPr>
              <a:t>21/06/2012</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29873D86-83A1-4A6F-B5A3-0708A9ECFEE7}" type="slidenum">
              <a:rPr lang="en-GB"/>
              <a:pPr>
                <a:defRPr/>
              </a:pPr>
              <a:t>‹#›</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Date Placeholder 3"/>
          <p:cNvSpPr>
            <a:spLocks noGrp="1"/>
          </p:cNvSpPr>
          <p:nvPr>
            <p:ph type="dt" sz="half" idx="12"/>
          </p:nvPr>
        </p:nvSpPr>
        <p:spPr/>
        <p:txBody>
          <a:bodyPr/>
          <a:lstStyle>
            <a:lvl1pPr>
              <a:defRPr/>
            </a:lvl1pPr>
          </a:lstStyle>
          <a:p>
            <a:pPr>
              <a:defRPr/>
            </a:pPr>
            <a:fld id="{34FEFE28-EBC6-493E-8157-75CA8B7A05BD}" type="datetimeFigureOut">
              <a:rPr lang="en-GB"/>
              <a:pPr>
                <a:defRPr/>
              </a:pPr>
              <a:t>21/06/2012</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BE73DA8-D043-43B9-8A89-4DFE47BA523A}" type="slidenum">
              <a:rPr lang="en-GB"/>
              <a:pPr>
                <a:defRPr/>
              </a:pPr>
              <a:t>‹#›</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Date Placeholder 3"/>
          <p:cNvSpPr>
            <a:spLocks noGrp="1"/>
          </p:cNvSpPr>
          <p:nvPr>
            <p:ph type="dt" sz="half" idx="12"/>
          </p:nvPr>
        </p:nvSpPr>
        <p:spPr/>
        <p:txBody>
          <a:bodyPr/>
          <a:lstStyle>
            <a:lvl1pPr>
              <a:defRPr/>
            </a:lvl1pPr>
          </a:lstStyle>
          <a:p>
            <a:pPr>
              <a:defRPr/>
            </a:pPr>
            <a:fld id="{F8EDBA5F-FC46-4184-ACAA-F5837B99F7D7}" type="datetimeFigureOut">
              <a:rPr lang="en-GB"/>
              <a:pPr>
                <a:defRPr/>
              </a:pPr>
              <a:t>21/06/2012</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E4DD0890-3039-4EBC-B87D-F92C3CAA59EF}" type="slidenum">
              <a:rPr lang="en-GB"/>
              <a:pPr>
                <a:defRPr/>
              </a:pPr>
              <a:t>‹#›</a:t>
            </a:fld>
            <a:endParaRPr lang="en-GB"/>
          </a:p>
        </p:txBody>
      </p:sp>
      <p:sp>
        <p:nvSpPr>
          <p:cNvPr id="6" name="Footer Placeholder 4"/>
          <p:cNvSpPr>
            <a:spLocks noGrp="1"/>
          </p:cNvSpPr>
          <p:nvPr>
            <p:ph type="ftr" sz="quarter" idx="15"/>
          </p:nvPr>
        </p:nvSpPr>
        <p:spPr/>
        <p:txBody>
          <a:bodyPr/>
          <a:lstStyle>
            <a:lvl1pPr>
              <a:defRPr/>
            </a:lvl1pPr>
          </a:lstStyle>
          <a:p>
            <a:pPr>
              <a:defRPr/>
            </a:pPr>
            <a:endParaRPr lang="en-GB"/>
          </a:p>
        </p:txBody>
      </p:sp>
      <p:sp>
        <p:nvSpPr>
          <p:cNvPr id="7" name="Date Placeholder 3"/>
          <p:cNvSpPr>
            <a:spLocks noGrp="1"/>
          </p:cNvSpPr>
          <p:nvPr>
            <p:ph type="dt" sz="half" idx="16"/>
          </p:nvPr>
        </p:nvSpPr>
        <p:spPr/>
        <p:txBody>
          <a:bodyPr/>
          <a:lstStyle>
            <a:lvl1pPr>
              <a:defRPr/>
            </a:lvl1pPr>
          </a:lstStyle>
          <a:p>
            <a:pPr>
              <a:defRPr/>
            </a:pPr>
            <a:fld id="{DC7CA928-AB40-487B-93C1-50094C16FC54}" type="datetimeFigureOut">
              <a:rPr lang="en-GB"/>
              <a:pPr>
                <a:defRPr/>
              </a:pPr>
              <a:t>21/06/2012</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63F7BE6-A706-44F5-AB7D-0FC91AEE7796}" type="slidenum">
              <a:rPr lang="en-GB"/>
              <a:pPr>
                <a:defRPr/>
              </a:pPr>
              <a:t>‹#›</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Date Placeholder 3"/>
          <p:cNvSpPr>
            <a:spLocks noGrp="1"/>
          </p:cNvSpPr>
          <p:nvPr>
            <p:ph type="dt" sz="half" idx="12"/>
          </p:nvPr>
        </p:nvSpPr>
        <p:spPr/>
        <p:txBody>
          <a:bodyPr/>
          <a:lstStyle>
            <a:lvl1pPr>
              <a:defRPr/>
            </a:lvl1pPr>
          </a:lstStyle>
          <a:p>
            <a:pPr>
              <a:defRPr/>
            </a:pPr>
            <a:fld id="{68288FFE-6E3F-455C-9CA2-C6CD8E72BD07}" type="datetimeFigureOut">
              <a:rPr lang="en-GB"/>
              <a:pPr>
                <a:defRPr/>
              </a:pPr>
              <a:t>21/06/2012</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smtClean="0">
                <a:solidFill>
                  <a:srgbClr val="FFFFFF"/>
                </a:solidFill>
              </a:defRPr>
            </a:lvl1pPr>
          </a:lstStyle>
          <a:p>
            <a:pPr>
              <a:defRPr/>
            </a:pPr>
            <a:fld id="{7BB94983-7421-49D3-8FC6-B090202BE90E}" type="slidenum">
              <a:rPr lang="en-GB"/>
              <a:pPr>
                <a:defRPr/>
              </a:pPr>
              <a:t>‹#›</a:t>
            </a:fld>
            <a:endParaRPr lang="en-GB"/>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defRPr>
            </a:lvl1pPr>
          </a:lstStyle>
          <a:p>
            <a:pPr>
              <a:defRPr/>
            </a:pPr>
            <a:endParaRPr lang="en-GB"/>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smtClean="0">
                <a:solidFill>
                  <a:schemeClr val="bg2"/>
                </a:solidFill>
              </a:defRPr>
            </a:lvl1pPr>
          </a:lstStyle>
          <a:p>
            <a:pPr>
              <a:defRPr/>
            </a:pPr>
            <a:fld id="{681017FF-C6A3-4A26-B8ED-0CA0871073B8}" type="datetimeFigureOut">
              <a:rPr lang="en-GB"/>
              <a:pPr>
                <a:defRPr/>
              </a:pPr>
              <a:t>21/06/2012</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FEB80A"/>
        </a:buClr>
        <a:buFont typeface="Arial"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00ADDC"/>
        </a:buClr>
        <a:buFont typeface="Arial"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738AC8"/>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539750" y="2636838"/>
            <a:ext cx="7543800" cy="2593975"/>
          </a:xfrm>
        </p:spPr>
        <p:txBody>
          <a:bodyPr/>
          <a:lstStyle/>
          <a:p>
            <a:pPr algn="ctr" rtl="1" fontAlgn="auto">
              <a:spcAft>
                <a:spcPts val="0"/>
              </a:spcAft>
              <a:defRPr/>
            </a:pPr>
            <a:r>
              <a:rPr lang="ar-IQ" sz="5400" b="1" dirty="0" smtClean="0">
                <a:solidFill>
                  <a:schemeClr val="accent4"/>
                </a:solidFill>
                <a:latin typeface="Tahoma" pitchFamily="34" charset="0"/>
                <a:ea typeface="Tahoma" pitchFamily="34" charset="0"/>
                <a:cs typeface="Tahoma" pitchFamily="34" charset="0"/>
              </a:rPr>
              <a:t>اسس الكتاب المقدس</a:t>
            </a:r>
            <a:br>
              <a:rPr lang="ar-IQ" sz="5400" b="1" dirty="0" smtClean="0">
                <a:solidFill>
                  <a:schemeClr val="accent4"/>
                </a:solidFill>
                <a:latin typeface="Tahoma" pitchFamily="34" charset="0"/>
                <a:ea typeface="Tahoma" pitchFamily="34" charset="0"/>
                <a:cs typeface="Tahoma" pitchFamily="34" charset="0"/>
              </a:rPr>
            </a:br>
            <a:r>
              <a:rPr lang="ar-IQ" sz="5400" b="1" dirty="0" smtClean="0">
                <a:solidFill>
                  <a:schemeClr val="accent4"/>
                </a:solidFill>
                <a:latin typeface="Tahoma" pitchFamily="34" charset="0"/>
                <a:ea typeface="Tahoma" pitchFamily="34" charset="0"/>
                <a:cs typeface="Tahoma" pitchFamily="34" charset="0"/>
              </a:rPr>
              <a:t>الدراسة 9</a:t>
            </a:r>
            <a:r>
              <a:rPr lang="en-GB" sz="5400" b="1" dirty="0" smtClean="0">
                <a:solidFill>
                  <a:schemeClr val="accent4"/>
                </a:solidFill>
                <a:latin typeface="Tahoma" pitchFamily="34" charset="0"/>
                <a:ea typeface="Tahoma" pitchFamily="34" charset="0"/>
                <a:cs typeface="Tahoma" pitchFamily="34" charset="0"/>
              </a:rPr>
              <a:t/>
            </a:r>
            <a:br>
              <a:rPr lang="en-GB" sz="5400" b="1" dirty="0" smtClean="0">
                <a:solidFill>
                  <a:schemeClr val="accent4"/>
                </a:solidFill>
                <a:latin typeface="Tahoma" pitchFamily="34" charset="0"/>
                <a:ea typeface="Tahoma" pitchFamily="34" charset="0"/>
                <a:cs typeface="Tahoma" pitchFamily="34" charset="0"/>
              </a:rPr>
            </a:br>
            <a:r>
              <a:rPr lang="ar-IQ" sz="6000" b="1" dirty="0" smtClean="0">
                <a:solidFill>
                  <a:srgbClr val="942A85"/>
                </a:solidFill>
                <a:latin typeface="Tahoma" pitchFamily="34" charset="0"/>
                <a:ea typeface="Tahoma" pitchFamily="34" charset="0"/>
                <a:cs typeface="Tahoma" pitchFamily="34" charset="0"/>
              </a:rPr>
              <a:t>عمل يسوع</a:t>
            </a:r>
            <a:r>
              <a:rPr lang="en-GB" dirty="0" smtClean="0">
                <a:latin typeface="Tahoma" pitchFamily="34" charset="0"/>
                <a:ea typeface="Tahoma" pitchFamily="34" charset="0"/>
                <a:cs typeface="Tahoma" pitchFamily="34" charset="0"/>
              </a:rPr>
              <a:t/>
            </a:r>
            <a:br>
              <a:rPr lang="en-GB" dirty="0" smtClean="0">
                <a:latin typeface="Tahoma" pitchFamily="34" charset="0"/>
                <a:ea typeface="Tahoma" pitchFamily="34" charset="0"/>
                <a:cs typeface="Tahoma" pitchFamily="34" charset="0"/>
              </a:rPr>
            </a:br>
            <a:endParaRPr lang="en-GB"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rtl="1">
              <a:defRPr/>
            </a:pPr>
            <a:r>
              <a:rPr lang="ar-IQ" sz="3200" b="1" dirty="0" err="1" smtClean="0">
                <a:solidFill>
                  <a:schemeClr val="accent4"/>
                </a:solidFill>
                <a:latin typeface="Tahoma" pitchFamily="34" charset="0"/>
                <a:ea typeface="Tahoma" pitchFamily="34" charset="0"/>
                <a:cs typeface="Tahoma" pitchFamily="34" charset="0"/>
              </a:rPr>
              <a:t>كولوسي</a:t>
            </a:r>
            <a:r>
              <a:rPr lang="ar-IQ" sz="3200" b="1" dirty="0" smtClean="0">
                <a:solidFill>
                  <a:schemeClr val="accent4"/>
                </a:solidFill>
                <a:latin typeface="Tahoma" pitchFamily="34" charset="0"/>
                <a:ea typeface="Tahoma" pitchFamily="34" charset="0"/>
                <a:cs typeface="Tahoma" pitchFamily="34" charset="0"/>
              </a:rPr>
              <a:t> 2</a:t>
            </a:r>
            <a:endParaRPr lang="en-GB" sz="32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 إذ محا [المسيح, بموته] الصك الذي علينا في الفرائض، الذي كان ضدا لنا [بعجزنا عن اتمامها بالكامل]، وقد رفعه من الوسط </a:t>
            </a:r>
            <a:r>
              <a:rPr lang="ar-IQ" dirty="0" err="1">
                <a:latin typeface="Arial" pitchFamily="34" charset="0"/>
                <a:cs typeface="Arial" pitchFamily="34" charset="0"/>
              </a:rPr>
              <a:t>مسمرا</a:t>
            </a:r>
            <a:r>
              <a:rPr lang="ar-IQ" dirty="0">
                <a:latin typeface="Arial" pitchFamily="34" charset="0"/>
                <a:cs typeface="Arial" pitchFamily="34" charset="0"/>
              </a:rPr>
              <a:t> اياه بالصليب... فلا يحكم عليكم احد في أكل او شرب، او من جهة عيد او هلال او سبت، التي هي ظل الأمور العتيدة، وأما الجسد فللمسيح" (</a:t>
            </a:r>
            <a:r>
              <a:rPr lang="ar-IQ" dirty="0" err="1">
                <a:latin typeface="Arial" pitchFamily="34" charset="0"/>
                <a:cs typeface="Arial" pitchFamily="34" charset="0"/>
              </a:rPr>
              <a:t>كولوسي</a:t>
            </a:r>
            <a:r>
              <a:rPr lang="ar-IQ" dirty="0">
                <a:latin typeface="Arial" pitchFamily="34" charset="0"/>
                <a:cs typeface="Arial" pitchFamily="34" charset="0"/>
              </a:rPr>
              <a:t> 14:2-17)</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كل الاطعمة طاهرة</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"ليس شيء من خارج الإنسان إذا دخل فيه يقدر أن ينجسه لكن الأشياء التي تخرج منه هي التي تنجس الإنسان" (</a:t>
            </a:r>
            <a:r>
              <a:rPr lang="ar-IQ" dirty="0" err="1">
                <a:latin typeface="Arial" pitchFamily="34" charset="0"/>
                <a:cs typeface="Arial" pitchFamily="34" charset="0"/>
              </a:rPr>
              <a:t>مرقس</a:t>
            </a:r>
            <a:r>
              <a:rPr lang="ar-IQ" dirty="0">
                <a:latin typeface="Arial" pitchFamily="34" charset="0"/>
                <a:cs typeface="Arial" pitchFamily="34" charset="0"/>
              </a:rPr>
              <a:t> 15:7-23), "وذلك يطهر كل الأطعمة" (</a:t>
            </a:r>
            <a:r>
              <a:rPr lang="ar-IQ" dirty="0" err="1">
                <a:latin typeface="Arial" pitchFamily="34" charset="0"/>
                <a:cs typeface="Arial" pitchFamily="34" charset="0"/>
              </a:rPr>
              <a:t>مرقس</a:t>
            </a:r>
            <a:r>
              <a:rPr lang="ar-IQ" dirty="0">
                <a:latin typeface="Arial" pitchFamily="34" charset="0"/>
                <a:cs typeface="Arial" pitchFamily="34" charset="0"/>
              </a:rPr>
              <a:t> 19:7). وتعلم بطرس الشيء ذاته (اعمال 14:10, 15), </a:t>
            </a:r>
            <a:r>
              <a:rPr lang="ar-IQ" dirty="0" err="1">
                <a:latin typeface="Arial" pitchFamily="34" charset="0"/>
                <a:cs typeface="Arial" pitchFamily="34" charset="0"/>
              </a:rPr>
              <a:t>بالاضافة</a:t>
            </a:r>
            <a:r>
              <a:rPr lang="ar-IQ" dirty="0">
                <a:latin typeface="Arial" pitchFamily="34" charset="0"/>
                <a:cs typeface="Arial" pitchFamily="34" charset="0"/>
              </a:rPr>
              <a:t> الى بولس "إني عالم ومتيقن في الرب يسوع أن ليس شيء نجسا بذاته" (رومية 14:14)</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ان موقفنا تجاه الطعام "لا يقدمنا الى الله" (1 </a:t>
            </a:r>
            <a:r>
              <a:rPr lang="ar-IQ" dirty="0" err="1">
                <a:latin typeface="Arial" pitchFamily="34" charset="0"/>
                <a:cs typeface="Arial" pitchFamily="34" charset="0"/>
              </a:rPr>
              <a:t>كورنثوس</a:t>
            </a:r>
            <a:r>
              <a:rPr lang="ar-IQ" dirty="0">
                <a:latin typeface="Arial" pitchFamily="34" charset="0"/>
                <a:cs typeface="Arial" pitchFamily="34" charset="0"/>
              </a:rPr>
              <a:t> 8:8)</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يعلم المسيحيون المرتدون الناس "أن يمتنع عن أطعمة قد خلقها الله لتتناول بالشكر من المؤمنين وعارفي الحق" (1 </a:t>
            </a:r>
            <a:r>
              <a:rPr lang="ar-IQ" dirty="0" err="1">
                <a:latin typeface="Arial" pitchFamily="34" charset="0"/>
                <a:cs typeface="Arial" pitchFamily="34" charset="0"/>
              </a:rPr>
              <a:t>تيموثاوس</a:t>
            </a:r>
            <a:r>
              <a:rPr lang="ar-IQ" dirty="0">
                <a:latin typeface="Arial" pitchFamily="34" charset="0"/>
                <a:cs typeface="Arial" pitchFamily="34" charset="0"/>
              </a:rPr>
              <a:t> 3:4)</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5.9 السبت</a:t>
            </a:r>
            <a:endParaRPr lang="en-GB" sz="3600" b="1" dirty="0">
              <a:solidFill>
                <a:schemeClr val="accent4"/>
              </a:solidFill>
              <a:latin typeface="Tahoma" pitchFamily="34" charset="0"/>
              <a:ea typeface="Tahoma" pitchFamily="34" charset="0"/>
              <a:cs typeface="Tahoma" pitchFamily="34" charset="0"/>
            </a:endParaRPr>
          </a:p>
        </p:txBody>
      </p:sp>
      <p:pic>
        <p:nvPicPr>
          <p:cNvPr id="12291" name="Content Placeholder 3" descr="DSC00063.JPG"/>
          <p:cNvPicPr>
            <a:picLocks noGrp="1" noChangeAspect="1"/>
          </p:cNvPicPr>
          <p:nvPr>
            <p:ph idx="1"/>
          </p:nvPr>
        </p:nvPicPr>
        <p:blipFill>
          <a:blip r:embed="rId2" cstate="print"/>
          <a:srcRect/>
          <a:stretch>
            <a:fillRect/>
          </a:stretch>
        </p:blipFill>
        <p:spPr>
          <a:xfrm>
            <a:off x="2466975" y="1600200"/>
            <a:ext cx="3600450" cy="48006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5775"/>
            <a:ext cx="7620000" cy="1143000"/>
          </a:xfrm>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السبت هو علامة بين الله واسرائيل</a:t>
            </a:r>
            <a:endParaRPr lang="en-GB" sz="3600" b="1" dirty="0">
              <a:solidFill>
                <a:schemeClr val="accent4"/>
              </a:solidFill>
              <a:latin typeface="Tahoma" pitchFamily="34" charset="0"/>
              <a:ea typeface="Tahoma" pitchFamily="34" charset="0"/>
              <a:cs typeface="Tahoma" pitchFamily="34" charset="0"/>
            </a:endParaRPr>
          </a:p>
        </p:txBody>
      </p:sp>
      <p:sp>
        <p:nvSpPr>
          <p:cNvPr id="16387" name="Content Placeholder 2"/>
          <p:cNvSpPr>
            <a:spLocks noGrp="1"/>
          </p:cNvSpPr>
          <p:nvPr>
            <p:ph idx="1"/>
          </p:nvPr>
        </p:nvSpPr>
        <p:spPr>
          <a:xfrm>
            <a:off x="457200" y="2012950"/>
            <a:ext cx="7620000" cy="480060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"وأعطيتهم أيضا سبوتي لتكون علامة بيني [الله] وبينهم [اسرائيل, بالتحديد], ليعلموا أني أنا الرب مقدسهم" (</a:t>
            </a:r>
            <a:r>
              <a:rPr lang="ar-IQ" dirty="0" err="1">
                <a:latin typeface="Arial" pitchFamily="34" charset="0"/>
                <a:cs typeface="Arial" pitchFamily="34" charset="0"/>
              </a:rPr>
              <a:t>حزقيال</a:t>
            </a:r>
            <a:r>
              <a:rPr lang="ar-IQ" dirty="0">
                <a:latin typeface="Arial" pitchFamily="34" charset="0"/>
                <a:cs typeface="Arial" pitchFamily="34" charset="0"/>
              </a:rPr>
              <a:t> 12:20) وبالتالي ما كان السبت ليكون ملزما لغير اليهود, "ان الرب اعطاكم [ولم يعط كل البشر] السبت" (خروج 29:16), "وعرفتهم [يا الله, عرفت اسرائيل] سبتك المقدس" (</a:t>
            </a:r>
            <a:r>
              <a:rPr lang="ar-IQ" dirty="0" err="1">
                <a:latin typeface="Arial" pitchFamily="34" charset="0"/>
                <a:cs typeface="Arial" pitchFamily="34" charset="0"/>
              </a:rPr>
              <a:t>نحميا</a:t>
            </a:r>
            <a:r>
              <a:rPr lang="ar-IQ" dirty="0">
                <a:latin typeface="Arial" pitchFamily="34" charset="0"/>
                <a:cs typeface="Arial" pitchFamily="34" charset="0"/>
              </a:rPr>
              <a:t> 14:9)</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السبت انتهى</a:t>
            </a:r>
            <a:endParaRPr lang="en-GB" sz="3600" b="1" dirty="0">
              <a:solidFill>
                <a:schemeClr val="accent4"/>
              </a:solidFill>
              <a:latin typeface="Tahoma" pitchFamily="34" charset="0"/>
              <a:ea typeface="Tahoma" pitchFamily="34" charset="0"/>
              <a:cs typeface="Tahoma" pitchFamily="34" charset="0"/>
            </a:endParaRPr>
          </a:p>
        </p:txBody>
      </p:sp>
      <p:sp>
        <p:nvSpPr>
          <p:cNvPr id="17411"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يصف بولس المسيحيين الذين عادوا لتطبيق اجزاء من شريعة موسى (كالسبت) قائلا " فكيف ترجعون أيضا إلى الأركان الضعيفة الفقيرة التي تريدون أن تستعبدوا لها من جديد؟ أتحفظون أياما [مثل السبت] وشهورا وأوقاتا وسنين [اي الاعياد اليهودية]؟ أخاف عليكم أن أكون قد تعبت فيكم عبثا!" (</a:t>
            </a:r>
            <a:r>
              <a:rPr lang="ar-IQ" dirty="0" err="1">
                <a:latin typeface="Arial" pitchFamily="34" charset="0"/>
                <a:cs typeface="Arial" pitchFamily="34" charset="0"/>
              </a:rPr>
              <a:t>غلاطية</a:t>
            </a:r>
            <a:r>
              <a:rPr lang="ar-IQ" dirty="0">
                <a:latin typeface="Arial" pitchFamily="34" charset="0"/>
                <a:cs typeface="Arial" pitchFamily="34" charset="0"/>
              </a:rPr>
              <a:t> 9:4-11)</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السبت والخلاص</a:t>
            </a:r>
            <a:endParaRPr lang="en-GB" sz="3600" b="1" dirty="0">
              <a:solidFill>
                <a:schemeClr val="accent4"/>
              </a:solidFill>
              <a:latin typeface="Tahoma" pitchFamily="34" charset="0"/>
              <a:ea typeface="Tahoma" pitchFamily="34" charset="0"/>
              <a:cs typeface="Tahoma" pitchFamily="34" charset="0"/>
            </a:endParaRPr>
          </a:p>
        </p:txBody>
      </p:sp>
      <p:sp>
        <p:nvSpPr>
          <p:cNvPr id="18435"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ليس لحفظ السبت اي علاقة بالخلاص: "واحد يعتبر يوما دون يوم </a:t>
            </a:r>
            <a:r>
              <a:rPr lang="ar-IQ" dirty="0" smtClean="0">
                <a:latin typeface="Arial" pitchFamily="34" charset="0"/>
                <a:cs typeface="Arial" pitchFamily="34" charset="0"/>
              </a:rPr>
              <a:t>[بالأهمية </a:t>
            </a:r>
            <a:r>
              <a:rPr lang="ar-IQ" dirty="0">
                <a:latin typeface="Arial" pitchFamily="34" charset="0"/>
                <a:cs typeface="Arial" pitchFamily="34" charset="0"/>
              </a:rPr>
              <a:t>الروحية] وآخر يعتبر كل يوم - فليتيقن كل واحد في عقله: الذي يهتم باليوم فللرب يهتم والذي لا يهتم باليوم فللرب لا يهتم" (رومية 5:14, 6)</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274638"/>
            <a:ext cx="8291513" cy="1641475"/>
          </a:xfrm>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الوصايا العشر ليست منفصلة عن «شريعة موسى»</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79388" y="2276475"/>
            <a:ext cx="8229600" cy="381635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كانت الوصايا العشر (وبضمنها وصية السبت) جزءا من العهد القديم الذي  تم انهاؤه من قبل المسيح: "وأخبركم [الله, يا اسرائيل] بعهده الذي أمركم أن تعملوا به [يا اسرائيل]: الكلمات العشر وكتبه على لوحي حجر" (تثنية 13:4)</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"فكتب [الله] على اللوحين كلمات العهد الكلمات العشر" (خروج 28:34)</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يتحدث عبرانيين 4:9 عن "لوحا العهد". كانت الوصايا العشر مكتوبة على لوحين من الحجر, والتي </a:t>
            </a:r>
            <a:r>
              <a:rPr lang="ar-IQ" dirty="0" smtClean="0">
                <a:latin typeface="Arial" pitchFamily="34" charset="0"/>
                <a:cs typeface="Arial" pitchFamily="34" charset="0"/>
              </a:rPr>
              <a:t>تضمنت العهد </a:t>
            </a:r>
            <a:r>
              <a:rPr lang="ar-IQ" dirty="0">
                <a:latin typeface="Arial" pitchFamily="34" charset="0"/>
                <a:cs typeface="Arial" pitchFamily="34" charset="0"/>
              </a:rPr>
              <a:t>القديم</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العهد القديم تم استبداله بالعهد الجديد</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960563"/>
            <a:ext cx="7620000" cy="4132262"/>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يتحدث بولس عن كوننا "تحررنا من الناموس... عتق الحرف" (رومية 6:7)</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a:t>
            </a:r>
            <a:r>
              <a:rPr lang="ar-IQ" dirty="0" err="1">
                <a:latin typeface="Arial" pitchFamily="34" charset="0"/>
                <a:cs typeface="Arial" pitchFamily="34" charset="0"/>
              </a:rPr>
              <a:t>هوذا</a:t>
            </a:r>
            <a:r>
              <a:rPr lang="ar-IQ" dirty="0">
                <a:latin typeface="Arial" pitchFamily="34" charset="0"/>
                <a:cs typeface="Arial" pitchFamily="34" charset="0"/>
              </a:rPr>
              <a:t> أيام تأتي يقول الرب، حين أكمل مع بيت إسرائيل ومع بيت يهوذا عهدا جديدا. لا كالعهد الذي عملته مع آبائهم... لأن هذا هو العهد الذي أعهده مع بيت إسرائيل بعد تلك الأيام يقول الرب: أجعل نواميسي في أذهانهم، وأكتبها على قلوبهم... فإذ قال جديدا عتق الأول. وأما ما عتق وشاخ فهو قريب من الاضمحلال" (عبرانيين 8:8-13)</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الوصايا التسع الاخرى واعادتها في العهد الجديد</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الاولى: </a:t>
            </a:r>
            <a:r>
              <a:rPr lang="ar-IQ" dirty="0" err="1">
                <a:latin typeface="Arial" pitchFamily="34" charset="0"/>
                <a:cs typeface="Arial" pitchFamily="34" charset="0"/>
              </a:rPr>
              <a:t>افسس</a:t>
            </a:r>
            <a:r>
              <a:rPr lang="ar-IQ" dirty="0">
                <a:latin typeface="Arial" pitchFamily="34" charset="0"/>
                <a:cs typeface="Arial" pitchFamily="34" charset="0"/>
              </a:rPr>
              <a:t> 6:4, 1 يوحنا 21:5, متى 10:4</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الثانية: 1 </a:t>
            </a:r>
            <a:r>
              <a:rPr lang="ar-IQ" dirty="0" err="1">
                <a:latin typeface="Arial" pitchFamily="34" charset="0"/>
                <a:cs typeface="Arial" pitchFamily="34" charset="0"/>
              </a:rPr>
              <a:t>كورنثوس</a:t>
            </a:r>
            <a:r>
              <a:rPr lang="ar-IQ" dirty="0">
                <a:latin typeface="Arial" pitchFamily="34" charset="0"/>
                <a:cs typeface="Arial" pitchFamily="34" charset="0"/>
              </a:rPr>
              <a:t> 14:10, رومية 25:1</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الثالثة: يعقوب 12:5, متى 34:5, 35</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الرابعة (وصية السبت: غير مذكورة)</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الخامسة: </a:t>
            </a:r>
            <a:r>
              <a:rPr lang="ar-IQ" dirty="0" err="1">
                <a:latin typeface="Arial" pitchFamily="34" charset="0"/>
                <a:cs typeface="Arial" pitchFamily="34" charset="0"/>
              </a:rPr>
              <a:t>افسس</a:t>
            </a:r>
            <a:r>
              <a:rPr lang="ar-IQ" dirty="0">
                <a:latin typeface="Arial" pitchFamily="34" charset="0"/>
                <a:cs typeface="Arial" pitchFamily="34" charset="0"/>
              </a:rPr>
              <a:t> 1:6, 2, </a:t>
            </a:r>
            <a:r>
              <a:rPr lang="ar-IQ" dirty="0" err="1">
                <a:latin typeface="Arial" pitchFamily="34" charset="0"/>
                <a:cs typeface="Arial" pitchFamily="34" charset="0"/>
              </a:rPr>
              <a:t>كولوسي</a:t>
            </a:r>
            <a:r>
              <a:rPr lang="ar-IQ" dirty="0">
                <a:latin typeface="Arial" pitchFamily="34" charset="0"/>
                <a:cs typeface="Arial" pitchFamily="34" charset="0"/>
              </a:rPr>
              <a:t> 20:3</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السادسة: 1 يوحنا 15:3, متى 21:5</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السابعة: عبرانيين 4:13, متى 27:5, 28</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الثامنة: رومية 21:2, </a:t>
            </a:r>
            <a:r>
              <a:rPr lang="ar-IQ" dirty="0" err="1">
                <a:latin typeface="Arial" pitchFamily="34" charset="0"/>
                <a:cs typeface="Arial" pitchFamily="34" charset="0"/>
              </a:rPr>
              <a:t>افسس</a:t>
            </a:r>
            <a:r>
              <a:rPr lang="ar-IQ" dirty="0">
                <a:latin typeface="Arial" pitchFamily="34" charset="0"/>
                <a:cs typeface="Arial" pitchFamily="34" charset="0"/>
              </a:rPr>
              <a:t> 28:4</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التاسعة: </a:t>
            </a:r>
            <a:r>
              <a:rPr lang="ar-IQ" dirty="0" err="1">
                <a:latin typeface="Arial" pitchFamily="34" charset="0"/>
                <a:cs typeface="Arial" pitchFamily="34" charset="0"/>
              </a:rPr>
              <a:t>كولوسي</a:t>
            </a:r>
            <a:r>
              <a:rPr lang="ar-IQ" dirty="0">
                <a:latin typeface="Arial" pitchFamily="34" charset="0"/>
                <a:cs typeface="Arial" pitchFamily="34" charset="0"/>
              </a:rPr>
              <a:t> 9:3, </a:t>
            </a:r>
            <a:r>
              <a:rPr lang="ar-IQ" dirty="0" err="1">
                <a:latin typeface="Arial" pitchFamily="34" charset="0"/>
                <a:cs typeface="Arial" pitchFamily="34" charset="0"/>
              </a:rPr>
              <a:t>افسس</a:t>
            </a:r>
            <a:r>
              <a:rPr lang="ar-IQ" dirty="0">
                <a:latin typeface="Arial" pitchFamily="34" charset="0"/>
                <a:cs typeface="Arial" pitchFamily="34" charset="0"/>
              </a:rPr>
              <a:t> 25:4, 2 </a:t>
            </a:r>
            <a:r>
              <a:rPr lang="ar-IQ" dirty="0" err="1">
                <a:latin typeface="Arial" pitchFamily="34" charset="0"/>
                <a:cs typeface="Arial" pitchFamily="34" charset="0"/>
              </a:rPr>
              <a:t>تيموثاوس</a:t>
            </a:r>
            <a:r>
              <a:rPr lang="ar-IQ" dirty="0">
                <a:latin typeface="Arial" pitchFamily="34" charset="0"/>
                <a:cs typeface="Arial" pitchFamily="34" charset="0"/>
              </a:rPr>
              <a:t> 3:3</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العاشرة: </a:t>
            </a:r>
            <a:r>
              <a:rPr lang="ar-IQ" dirty="0" err="1">
                <a:latin typeface="Arial" pitchFamily="34" charset="0"/>
                <a:cs typeface="Arial" pitchFamily="34" charset="0"/>
              </a:rPr>
              <a:t>افسس</a:t>
            </a:r>
            <a:r>
              <a:rPr lang="ar-IQ" dirty="0">
                <a:latin typeface="Arial" pitchFamily="34" charset="0"/>
                <a:cs typeface="Arial" pitchFamily="34" charset="0"/>
              </a:rPr>
              <a:t> 3:5, </a:t>
            </a:r>
            <a:r>
              <a:rPr lang="ar-IQ" dirty="0" err="1">
                <a:latin typeface="Arial" pitchFamily="34" charset="0"/>
                <a:cs typeface="Arial" pitchFamily="34" charset="0"/>
              </a:rPr>
              <a:t>كولوسي</a:t>
            </a:r>
            <a:r>
              <a:rPr lang="ar-IQ" dirty="0">
                <a:latin typeface="Arial" pitchFamily="34" charset="0"/>
                <a:cs typeface="Arial" pitchFamily="34" charset="0"/>
              </a:rPr>
              <a:t> 5:3</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68313" y="0"/>
            <a:ext cx="7620000" cy="1143000"/>
          </a:xfrm>
        </p:spPr>
        <p:txBody>
          <a:bodyPr>
            <a:normAutofit/>
          </a:bodyPr>
          <a:lstStyle/>
          <a:p>
            <a:pPr algn="ctr" fontAlgn="auto">
              <a:spcAft>
                <a:spcPts val="0"/>
              </a:spcAft>
              <a:defRPr/>
            </a:pPr>
            <a:r>
              <a:rPr lang="en-GB" dirty="0"/>
              <a:t>Study 9: </a:t>
            </a:r>
            <a:r>
              <a:rPr lang="en-GB" dirty="0">
                <a:latin typeface="Tahoma" pitchFamily="34" charset="0"/>
                <a:ea typeface="Tahoma" pitchFamily="34" charset="0"/>
                <a:cs typeface="Tahoma" pitchFamily="34" charset="0"/>
              </a:rPr>
              <a:t>Questions</a:t>
            </a:r>
          </a:p>
        </p:txBody>
      </p:sp>
      <p:sp>
        <p:nvSpPr>
          <p:cNvPr id="3" name="Content Placeholder 2"/>
          <p:cNvSpPr>
            <a:spLocks noGrp="1"/>
          </p:cNvSpPr>
          <p:nvPr>
            <p:ph sz="half" idx="1"/>
          </p:nvPr>
        </p:nvSpPr>
        <p:spPr>
          <a:xfrm>
            <a:off x="539750" y="1052513"/>
            <a:ext cx="3657600" cy="459105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5. </a:t>
            </a:r>
            <a:r>
              <a:rPr lang="ar-IQ" sz="1600" dirty="0" smtClean="0">
                <a:latin typeface="Arial" pitchFamily="34" charset="0"/>
                <a:cs typeface="Arial" pitchFamily="34" charset="0"/>
              </a:rPr>
              <a:t>بماذا </a:t>
            </a:r>
            <a:r>
              <a:rPr lang="ar-IQ" sz="1600" dirty="0" err="1" smtClean="0">
                <a:latin typeface="Arial" pitchFamily="34" charset="0"/>
                <a:cs typeface="Arial" pitchFamily="34" charset="0"/>
              </a:rPr>
              <a:t>يفيدنا</a:t>
            </a:r>
            <a:r>
              <a:rPr lang="ar-IQ" sz="1600" dirty="0" smtClean="0">
                <a:latin typeface="Arial" pitchFamily="34" charset="0"/>
                <a:cs typeface="Arial" pitchFamily="34" charset="0"/>
              </a:rPr>
              <a:t> موت وقيامة يسوع وكيف يمكننا الاستفادة من ذلك؟</a:t>
            </a:r>
          </a:p>
          <a:p>
            <a:pPr algn="r" rtl="1" fontAlgn="auto">
              <a:spcAft>
                <a:spcPts val="0"/>
              </a:spcAft>
              <a:buClr>
                <a:schemeClr val="accent2">
                  <a:lumMod val="50000"/>
                </a:schemeClr>
              </a:buClr>
              <a:buSzPct val="80000"/>
              <a:buFont typeface="Wingdings" pitchFamily="2" charset="2"/>
              <a:buChar char="v"/>
              <a:defRPr/>
            </a:pPr>
            <a:endParaRPr lang="ar-IQ"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6. عندما مات المسيح على الصليب, هل:</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انهى الوصايا الاقل اهمية في العهد القديم الا انه لم ينه الوصايا العشر</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انهى كل شريعة موسى, بضمنها الوصايا العشر</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انهى شريعة موسى فيما عدا الاعياد اليهودية</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ام لم يؤثر ذلك على شريعة موسى؟</a:t>
            </a:r>
          </a:p>
          <a:p>
            <a:pPr lvl="1" algn="r" rtl="1" fontAlgn="auto">
              <a:spcAft>
                <a:spcPts val="0"/>
              </a:spcAft>
              <a:buClr>
                <a:schemeClr val="accent2">
                  <a:lumMod val="50000"/>
                </a:schemeClr>
              </a:buClr>
              <a:buSzPct val="80000"/>
              <a:buFont typeface="Wingdings" pitchFamily="2" charset="2"/>
              <a:buChar char="v"/>
              <a:defRPr/>
            </a:pPr>
            <a:endParaRPr lang="ar-IQ" sz="12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7. هل علينا الان ان نحفظ السبت لكي نخلص؟</a:t>
            </a:r>
          </a:p>
          <a:p>
            <a:pPr algn="r" rtl="1" fontAlgn="auto">
              <a:spcAft>
                <a:spcPts val="0"/>
              </a:spcAft>
              <a:buClr>
                <a:schemeClr val="accent2">
                  <a:lumMod val="50000"/>
                </a:schemeClr>
              </a:buClr>
              <a:buSzPct val="80000"/>
              <a:buFont typeface="Wingdings" pitchFamily="2" charset="2"/>
              <a:buChar char="v"/>
              <a:defRPr/>
            </a:pPr>
            <a:endParaRPr lang="ar-IQ"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8. عزز اجابتك على السؤال (7) بذكر الاسباب</a:t>
            </a:r>
            <a:endParaRPr lang="en-GB" sz="1600" dirty="0">
              <a:latin typeface="Arial" pitchFamily="34" charset="0"/>
              <a:cs typeface="Arial" pitchFamily="34" charset="0"/>
            </a:endParaRPr>
          </a:p>
        </p:txBody>
      </p:sp>
      <p:sp>
        <p:nvSpPr>
          <p:cNvPr id="4" name="Content Placeholder 3"/>
          <p:cNvSpPr>
            <a:spLocks noGrp="1"/>
          </p:cNvSpPr>
          <p:nvPr>
            <p:ph sz="half" idx="2"/>
          </p:nvPr>
        </p:nvSpPr>
        <p:spPr>
          <a:xfrm>
            <a:off x="4427538" y="1052513"/>
            <a:ext cx="3657600" cy="459105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1. لماذا تطلب موت المسيح لخلاصنا وليس موت اي احد اخر؟</a:t>
            </a:r>
          </a:p>
          <a:p>
            <a:pPr algn="r" rtl="1" fontAlgn="auto">
              <a:spcAft>
                <a:spcPts val="0"/>
              </a:spcAft>
              <a:buClr>
                <a:schemeClr val="accent2">
                  <a:lumMod val="50000"/>
                </a:schemeClr>
              </a:buClr>
              <a:buSzPct val="80000"/>
              <a:buFont typeface="Wingdings" pitchFamily="2" charset="2"/>
              <a:buChar char="v"/>
              <a:defRPr/>
            </a:pPr>
            <a:endParaRPr lang="ar-IQ"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2. لماذا لم تكف القرابين الحيوانية في شريعة موسى لتأخذ الخطايا؟</a:t>
            </a:r>
          </a:p>
          <a:p>
            <a:pPr algn="r" rtl="1" fontAlgn="auto">
              <a:spcAft>
                <a:spcPts val="0"/>
              </a:spcAft>
              <a:buClr>
                <a:schemeClr val="accent2">
                  <a:lumMod val="50000"/>
                </a:schemeClr>
              </a:buClr>
              <a:buSzPct val="80000"/>
              <a:buFont typeface="Wingdings" pitchFamily="2" charset="2"/>
              <a:buChar char="v"/>
              <a:defRPr/>
            </a:pPr>
            <a:endParaRPr lang="ar-IQ"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3. هل كان يسوع ممثلا لنا ام بديلا عنا عندما مات؟</a:t>
            </a:r>
          </a:p>
          <a:p>
            <a:pPr algn="r" rtl="1" fontAlgn="auto">
              <a:spcAft>
                <a:spcPts val="0"/>
              </a:spcAft>
              <a:buClr>
                <a:schemeClr val="accent2">
                  <a:lumMod val="50000"/>
                </a:schemeClr>
              </a:buClr>
              <a:buSzPct val="80000"/>
              <a:buFont typeface="Wingdings" pitchFamily="2" charset="2"/>
              <a:buChar char="v"/>
              <a:defRPr/>
            </a:pPr>
            <a:endParaRPr lang="ar-IQ"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ar-IQ" sz="1600" dirty="0" smtClean="0">
                <a:latin typeface="Arial" pitchFamily="34" charset="0"/>
                <a:cs typeface="Arial" pitchFamily="34" charset="0"/>
              </a:rPr>
              <a:t>4. اي من الجمل التالية صحيحة؟</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المسيح مات بدلا عن موتنا</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المسيح مثّلنا لكي يغفر لنا الله </a:t>
            </a:r>
            <a:r>
              <a:rPr lang="ar-IQ" sz="1200" dirty="0" err="1" smtClean="0">
                <a:latin typeface="Arial" pitchFamily="34" charset="0"/>
                <a:cs typeface="Arial" pitchFamily="34" charset="0"/>
              </a:rPr>
              <a:t>لاجله</a:t>
            </a:r>
            <a:endParaRPr lang="ar-IQ" sz="1200" dirty="0" smtClean="0">
              <a:latin typeface="Arial" pitchFamily="34" charset="0"/>
              <a:cs typeface="Arial" pitchFamily="34" charset="0"/>
            </a:endParaRP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المسيح كان مثلنا الا انه لم يمثّلنا</a:t>
            </a:r>
          </a:p>
          <a:p>
            <a:pPr lvl="1" algn="r" rtl="1" fontAlgn="auto">
              <a:spcAft>
                <a:spcPts val="0"/>
              </a:spcAft>
              <a:buClr>
                <a:schemeClr val="accent2">
                  <a:lumMod val="50000"/>
                </a:schemeClr>
              </a:buClr>
              <a:buSzPct val="80000"/>
              <a:buFont typeface="Wingdings" pitchFamily="2" charset="2"/>
              <a:buChar char="v"/>
              <a:defRPr/>
            </a:pPr>
            <a:r>
              <a:rPr lang="ar-IQ" sz="1200" dirty="0" smtClean="0">
                <a:latin typeface="Arial" pitchFamily="34" charset="0"/>
                <a:cs typeface="Arial" pitchFamily="34" charset="0"/>
              </a:rPr>
              <a:t>يعني موت المسيح ان الله سوف لن يتهم اي انسان بالخطية</a:t>
            </a:r>
            <a:endParaRPr lang="en-GB"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925" y="1652588"/>
            <a:ext cx="7954963" cy="480060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"بل مجرب في كل شيء مثلنا، بلا خطية" (عبرانيين 15:4)</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"الذي لم يعرف خطية", "وليس فيه خطية" (2 </a:t>
            </a:r>
            <a:r>
              <a:rPr lang="ar-IQ" dirty="0" err="1">
                <a:latin typeface="Arial" pitchFamily="34" charset="0"/>
                <a:cs typeface="Arial" pitchFamily="34" charset="0"/>
              </a:rPr>
              <a:t>كورنثوس</a:t>
            </a:r>
            <a:r>
              <a:rPr lang="ar-IQ" dirty="0">
                <a:latin typeface="Arial" pitchFamily="34" charset="0"/>
                <a:cs typeface="Arial" pitchFamily="34" charset="0"/>
              </a:rPr>
              <a:t> 21:5, 1 يوحنا 5:3)</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"الذي لم يفعل خطية، ولا وجد في فمه مكر" (1 بطرس 22:2)</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"قدوس بلا شر ولا دنس، قد انفصل عن </a:t>
            </a:r>
            <a:r>
              <a:rPr lang="ar-IQ" dirty="0" err="1">
                <a:latin typeface="Arial" pitchFamily="34" charset="0"/>
                <a:cs typeface="Arial" pitchFamily="34" charset="0"/>
              </a:rPr>
              <a:t>الخطاة</a:t>
            </a:r>
            <a:r>
              <a:rPr lang="ar-IQ" dirty="0">
                <a:latin typeface="Arial" pitchFamily="34" charset="0"/>
                <a:cs typeface="Arial" pitchFamily="34" charset="0"/>
              </a:rPr>
              <a:t>" (عبرانيين 26:7)</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وعليه:</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كان يسوع اظهارا لله في الجسد (1 </a:t>
            </a:r>
            <a:r>
              <a:rPr lang="ar-IQ" dirty="0" err="1">
                <a:latin typeface="Arial" pitchFamily="34" charset="0"/>
                <a:cs typeface="Arial" pitchFamily="34" charset="0"/>
              </a:rPr>
              <a:t>تيموثاوس</a:t>
            </a:r>
            <a:r>
              <a:rPr lang="ar-IQ" dirty="0">
                <a:latin typeface="Arial" pitchFamily="34" charset="0"/>
                <a:cs typeface="Arial" pitchFamily="34" charset="0"/>
              </a:rPr>
              <a:t> 16:3)</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"صورة الله غير المنظور" (</a:t>
            </a:r>
            <a:r>
              <a:rPr lang="ar-IQ" dirty="0" err="1">
                <a:latin typeface="Arial" pitchFamily="34" charset="0"/>
                <a:cs typeface="Arial" pitchFamily="34" charset="0"/>
              </a:rPr>
              <a:t>كولوسي</a:t>
            </a:r>
            <a:r>
              <a:rPr lang="ar-IQ" dirty="0">
                <a:latin typeface="Arial" pitchFamily="34" charset="0"/>
                <a:cs typeface="Arial" pitchFamily="34" charset="0"/>
              </a:rPr>
              <a:t> 15:1)</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"الذي رآني فقد رأى الآب" (يوحنا 9:14)</a:t>
            </a:r>
            <a:endParaRPr lang="en-GB" dirty="0">
              <a:latin typeface="Arial" pitchFamily="34" charset="0"/>
              <a:cs typeface="Arial" pitchFamily="34" charset="0"/>
            </a:endParaRPr>
          </a:p>
        </p:txBody>
      </p:sp>
      <p:sp>
        <p:nvSpPr>
          <p:cNvPr id="4" name="Title 1"/>
          <p:cNvSpPr txBox="1">
            <a:spLocks/>
          </p:cNvSpPr>
          <p:nvPr/>
        </p:nvSpPr>
        <p:spPr>
          <a:xfrm>
            <a:off x="288925" y="773113"/>
            <a:ext cx="7620000" cy="1143000"/>
          </a:xfrm>
          <a:prstGeom prst="rect">
            <a:avLst/>
          </a:prstGeom>
        </p:spPr>
        <p:txBody>
          <a:bodyPr anchor="ctr"/>
          <a:lstStyle>
            <a:lvl1pPr algn="ctr" defTabSz="914400" eaLnBrk="1" latinLnBrk="0" hangingPunct="1">
              <a:buNone/>
              <a:defRPr sz="3600" b="1" cap="none" spc="-100" baseline="0">
                <a:ln>
                  <a:noFill/>
                </a:ln>
                <a:solidFill>
                  <a:schemeClr val="accent4"/>
                </a:solidFill>
                <a:effectLst/>
                <a:latin typeface="Tahoma" pitchFamily="34" charset="0"/>
                <a:ea typeface="Tahoma" pitchFamily="34" charset="0"/>
                <a:cs typeface="Tahoma" pitchFamily="34" charset="0"/>
              </a:defRPr>
            </a:lvl1pPr>
          </a:lstStyle>
          <a:p>
            <a:pPr rtl="1">
              <a:defRPr/>
            </a:pPr>
            <a:r>
              <a:rPr lang="ar-IQ" dirty="0" smtClean="0"/>
              <a:t>1.9 نصر يسوع</a:t>
            </a:r>
            <a:endParaRPr lang="en-GB" dirty="0"/>
          </a:p>
          <a:p>
            <a:pPr rtl="1">
              <a:defRPr/>
            </a:pPr>
            <a:r>
              <a:rPr lang="ar-IQ" dirty="0" smtClean="0"/>
              <a:t>يسوع لم يخطئ</a:t>
            </a:r>
            <a:endParaRPr lang="en-GB" dirty="0"/>
          </a:p>
          <a:p>
            <a:pPr rtl="1">
              <a:defRPr/>
            </a:pPr>
            <a:endParaRPr lang="en-GB" dirty="0"/>
          </a:p>
          <a:p>
            <a:pPr rtl="1">
              <a:defRP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كان يسوع ممثلا لنا, و"كان ينبغي أن يشبه إخوته في كل شيء" (عبرانيين 17:2), "لكي يذوق... الموت </a:t>
            </a:r>
            <a:r>
              <a:rPr lang="ar-IQ" dirty="0" err="1">
                <a:latin typeface="Arial" pitchFamily="34" charset="0"/>
                <a:cs typeface="Arial" pitchFamily="34" charset="0"/>
              </a:rPr>
              <a:t>لاجل</a:t>
            </a:r>
            <a:r>
              <a:rPr lang="ar-IQ" dirty="0">
                <a:latin typeface="Arial" pitchFamily="34" charset="0"/>
                <a:cs typeface="Arial" pitchFamily="34" charset="0"/>
              </a:rPr>
              <a:t> كل واحد" (عبرانيين 9:2), فعندما نرتكب خطية (كالغضب مثلا) فان الله سيسامحنا ان كنا "في المسيح" (</a:t>
            </a:r>
            <a:r>
              <a:rPr lang="ar-IQ" dirty="0" err="1">
                <a:latin typeface="Arial" pitchFamily="34" charset="0"/>
                <a:cs typeface="Arial" pitchFamily="34" charset="0"/>
              </a:rPr>
              <a:t>افسس</a:t>
            </a:r>
            <a:r>
              <a:rPr lang="ar-IQ" dirty="0">
                <a:latin typeface="Arial" pitchFamily="34" charset="0"/>
                <a:cs typeface="Arial" pitchFamily="34" charset="0"/>
              </a:rPr>
              <a:t> 32:4), وذلك لان الله  يقارننا بالمسيح (وهو انسان جرب بالخطية مثلنا, كالغضب), الا انه غلب كل تجربة. وعليه يغفر الله لنا خطيتنا, كالغضب, على حساب كوننا في المسيح, لابسين بره. ويرينا الله نعمته عن طريق كون المسيح ممثلنا في نفس الوقت الذي يتمسك </a:t>
            </a:r>
            <a:r>
              <a:rPr lang="ar-IQ" dirty="0" err="1">
                <a:latin typeface="Arial" pitchFamily="34" charset="0"/>
                <a:cs typeface="Arial" pitchFamily="34" charset="0"/>
              </a:rPr>
              <a:t>بثوابته</a:t>
            </a:r>
            <a:r>
              <a:rPr lang="ar-IQ" dirty="0">
                <a:latin typeface="Arial" pitchFamily="34" charset="0"/>
                <a:cs typeface="Arial" pitchFamily="34" charset="0"/>
              </a:rPr>
              <a:t> البارة</a:t>
            </a:r>
            <a:endParaRPr lang="en-GB" dirty="0">
              <a:latin typeface="Arial" pitchFamily="34" charset="0"/>
              <a:cs typeface="Arial" pitchFamily="34" charset="0"/>
            </a:endParaRPr>
          </a:p>
        </p:txBody>
      </p:sp>
      <p:sp>
        <p:nvSpPr>
          <p:cNvPr id="4"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3.9 يسوع ممثلنا</a:t>
            </a:r>
            <a:endParaRPr lang="en-GB" sz="3600" b="1" dirty="0">
              <a:solidFill>
                <a:schemeClr val="accent4"/>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لم يكن يسوع بديلا لنا</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لو مات المسيح بدلا عنا لما كان علينا ان نموت</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اصبح الخلاص ممكنا عبر موت المسيح وقيامته, لا موته فحسب</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المسيح "مات </a:t>
            </a:r>
            <a:r>
              <a:rPr lang="ar-IQ" dirty="0" err="1">
                <a:latin typeface="Arial" pitchFamily="34" charset="0"/>
                <a:cs typeface="Arial" pitchFamily="34" charset="0"/>
              </a:rPr>
              <a:t>لاجلنا</a:t>
            </a:r>
            <a:r>
              <a:rPr lang="ar-IQ" dirty="0">
                <a:latin typeface="Arial" pitchFamily="34" charset="0"/>
                <a:cs typeface="Arial" pitchFamily="34" charset="0"/>
              </a:rPr>
              <a:t>" لمرة واحدة. تتطلب نظرية الاستبدال ان يموت المسيح لكل واحد منا </a:t>
            </a:r>
            <a:r>
              <a:rPr lang="ar-IQ" dirty="0" smtClean="0">
                <a:latin typeface="Arial" pitchFamily="34" charset="0"/>
                <a:cs typeface="Arial" pitchFamily="34" charset="0"/>
              </a:rPr>
              <a:t>شخصيا</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"المسيح مات </a:t>
            </a:r>
            <a:r>
              <a:rPr lang="ar-IQ" u="sng" dirty="0" err="1">
                <a:latin typeface="Arial" pitchFamily="34" charset="0"/>
                <a:cs typeface="Arial" pitchFamily="34" charset="0"/>
              </a:rPr>
              <a:t>لاجلنا</a:t>
            </a:r>
            <a:r>
              <a:rPr lang="ar-IQ" dirty="0">
                <a:latin typeface="Arial" pitchFamily="34" charset="0"/>
                <a:cs typeface="Arial" pitchFamily="34" charset="0"/>
              </a:rPr>
              <a:t>". الكلمة اليونانية المستخدمة هنا هي </a:t>
            </a:r>
            <a:r>
              <a:rPr lang="en-US" dirty="0" smtClean="0">
                <a:latin typeface="Arial" pitchFamily="34" charset="0"/>
                <a:cs typeface="Arial" pitchFamily="34" charset="0"/>
              </a:rPr>
              <a:t>(</a:t>
            </a:r>
            <a:r>
              <a:rPr lang="en-US" dirty="0" err="1" smtClean="0">
                <a:latin typeface="Arial" pitchFamily="34" charset="0"/>
                <a:cs typeface="Arial" pitchFamily="34" charset="0"/>
              </a:rPr>
              <a:t>huper</a:t>
            </a:r>
            <a:r>
              <a:rPr lang="en-US" dirty="0" smtClean="0">
                <a:latin typeface="Arial" pitchFamily="34" charset="0"/>
                <a:cs typeface="Arial" pitchFamily="34" charset="0"/>
              </a:rPr>
              <a:t>)</a:t>
            </a:r>
            <a:r>
              <a:rPr lang="ar-IQ" dirty="0" smtClean="0">
                <a:latin typeface="Arial" pitchFamily="34" charset="0"/>
                <a:cs typeface="Arial" pitchFamily="34" charset="0"/>
              </a:rPr>
              <a:t> فلو </a:t>
            </a:r>
            <a:r>
              <a:rPr lang="ar-IQ" dirty="0">
                <a:latin typeface="Arial" pitchFamily="34" charset="0"/>
                <a:cs typeface="Arial" pitchFamily="34" charset="0"/>
              </a:rPr>
              <a:t>مات المسيح </a:t>
            </a:r>
            <a:r>
              <a:rPr lang="ar-IQ" u="sng" dirty="0">
                <a:latin typeface="Arial" pitchFamily="34" charset="0"/>
                <a:cs typeface="Arial" pitchFamily="34" charset="0"/>
              </a:rPr>
              <a:t>بدلا</a:t>
            </a:r>
            <a:r>
              <a:rPr lang="ar-IQ" dirty="0">
                <a:latin typeface="Arial" pitchFamily="34" charset="0"/>
                <a:cs typeface="Arial" pitchFamily="34" charset="0"/>
              </a:rPr>
              <a:t> عنا لاستخدمت الكلمة اليونانية </a:t>
            </a:r>
            <a:r>
              <a:rPr lang="en-US" dirty="0" smtClean="0">
                <a:latin typeface="Arial" pitchFamily="34" charset="0"/>
                <a:cs typeface="Arial" pitchFamily="34" charset="0"/>
              </a:rPr>
              <a:t>(anti)</a:t>
            </a:r>
            <a:r>
              <a:rPr lang="ar-IQ" dirty="0" smtClean="0">
                <a:latin typeface="Arial" pitchFamily="34" charset="0"/>
                <a:cs typeface="Arial" pitchFamily="34" charset="0"/>
              </a:rPr>
              <a:t> </a:t>
            </a:r>
            <a:r>
              <a:rPr lang="en-US" dirty="0" smtClean="0">
                <a:latin typeface="Arial" pitchFamily="34" charset="0"/>
                <a:cs typeface="Arial" pitchFamily="34" charset="0"/>
              </a:rPr>
              <a:t> </a:t>
            </a:r>
            <a:r>
              <a:rPr lang="ar-IQ" dirty="0">
                <a:latin typeface="Arial" pitchFamily="34" charset="0"/>
                <a:cs typeface="Arial" pitchFamily="34" charset="0"/>
              </a:rPr>
              <a:t>بدلا عن ذلك, الا اننا لا نجد تلك الكلمة في اي نص كتابي يتحدث عن موت المسيح </a:t>
            </a:r>
            <a:r>
              <a:rPr lang="ar-IQ" dirty="0" err="1">
                <a:latin typeface="Arial" pitchFamily="34" charset="0"/>
                <a:cs typeface="Arial" pitchFamily="34" charset="0"/>
              </a:rPr>
              <a:t>لاجلنا</a:t>
            </a:r>
            <a:endParaRPr lang="ar-IQ"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الاصوات الاخرى</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يقول جون أ. ت. روبنسون, والذي كان اسقف </a:t>
            </a:r>
            <a:r>
              <a:rPr lang="ar-IQ" dirty="0" err="1">
                <a:latin typeface="Arial" pitchFamily="34" charset="0"/>
                <a:cs typeface="Arial" pitchFamily="34" charset="0"/>
              </a:rPr>
              <a:t>وولويتش</a:t>
            </a:r>
            <a:r>
              <a:rPr lang="ar-IQ" dirty="0">
                <a:latin typeface="Arial" pitchFamily="34" charset="0"/>
                <a:cs typeface="Arial" pitchFamily="34" charset="0"/>
              </a:rPr>
              <a:t> لفترة </a:t>
            </a:r>
            <a:r>
              <a:rPr lang="ar-IQ" dirty="0" smtClean="0">
                <a:latin typeface="Arial" pitchFamily="34" charset="0"/>
                <a:cs typeface="Arial" pitchFamily="34" charset="0"/>
              </a:rPr>
              <a:t>ما, </a:t>
            </a:r>
            <a:r>
              <a:rPr lang="ar-IQ" dirty="0">
                <a:latin typeface="Arial" pitchFamily="34" charset="0"/>
                <a:cs typeface="Arial" pitchFamily="34" charset="0"/>
              </a:rPr>
              <a:t>"لم يقل كتبة العهد الجديد ان الله عاقب المسيح. فالمسيح يقف كممثل لنا لا بديل, وان عمله هو </a:t>
            </a:r>
            <a:r>
              <a:rPr lang="ar-IQ" dirty="0" smtClean="0">
                <a:latin typeface="Arial" pitchFamily="34" charset="0"/>
                <a:cs typeface="Arial" pitchFamily="34" charset="0"/>
              </a:rPr>
              <a:t>عنّا </a:t>
            </a:r>
            <a:r>
              <a:rPr lang="en-US" dirty="0" smtClean="0">
                <a:latin typeface="Arial" pitchFamily="34" charset="0"/>
                <a:cs typeface="Arial" pitchFamily="34" charset="0"/>
              </a:rPr>
              <a:t>(hyper)</a:t>
            </a:r>
            <a:r>
              <a:rPr lang="ar-IQ" dirty="0" smtClean="0">
                <a:latin typeface="Arial" pitchFamily="34" charset="0"/>
                <a:cs typeface="Arial" pitchFamily="34" charset="0"/>
              </a:rPr>
              <a:t> لا </a:t>
            </a:r>
            <a:r>
              <a:rPr lang="ar-IQ" dirty="0">
                <a:latin typeface="Arial" pitchFamily="34" charset="0"/>
                <a:cs typeface="Arial" pitchFamily="34" charset="0"/>
              </a:rPr>
              <a:t>بدلا </a:t>
            </a:r>
            <a:r>
              <a:rPr lang="ar-IQ" dirty="0" smtClean="0">
                <a:latin typeface="Arial" pitchFamily="34" charset="0"/>
                <a:cs typeface="Arial" pitchFamily="34" charset="0"/>
              </a:rPr>
              <a:t>منّا </a:t>
            </a:r>
            <a:r>
              <a:rPr lang="en-US" dirty="0" smtClean="0">
                <a:latin typeface="Arial" pitchFamily="34" charset="0"/>
                <a:cs typeface="Arial" pitchFamily="34" charset="0"/>
              </a:rPr>
              <a:t>(anti)</a:t>
            </a:r>
            <a:r>
              <a:rPr lang="ar-IQ" dirty="0" smtClean="0">
                <a:latin typeface="Arial" pitchFamily="34" charset="0"/>
                <a:cs typeface="Arial" pitchFamily="34" charset="0"/>
              </a:rPr>
              <a:t>.</a:t>
            </a:r>
            <a:r>
              <a:rPr lang="en-GB" dirty="0" smtClean="0">
                <a:latin typeface="Arial" pitchFamily="34" charset="0"/>
                <a:cs typeface="Arial" pitchFamily="34" charset="0"/>
              </a:rPr>
              <a:t> </a:t>
            </a:r>
            <a:r>
              <a:rPr lang="ar-IQ" dirty="0">
                <a:latin typeface="Arial" pitchFamily="34" charset="0"/>
                <a:cs typeface="Arial" pitchFamily="34" charset="0"/>
              </a:rPr>
              <a:t>فهو مات للخطية, ولم يمت لكي لا يتوجب علينا الموت (اي كبديل لنا) بل ليمكننا ذلك ( اي كممثل </a:t>
            </a:r>
            <a:r>
              <a:rPr lang="ar-IQ" dirty="0" smtClean="0">
                <a:latin typeface="Arial" pitchFamily="34" charset="0"/>
                <a:cs typeface="Arial" pitchFamily="34" charset="0"/>
              </a:rPr>
              <a:t>عنا)". </a:t>
            </a:r>
            <a:r>
              <a:rPr lang="ar-IQ" dirty="0">
                <a:latin typeface="Arial" pitchFamily="34" charset="0"/>
                <a:cs typeface="Arial" pitchFamily="34" charset="0"/>
              </a:rPr>
              <a:t>(الصراع مع الروم, لندن س</a:t>
            </a:r>
            <a:r>
              <a:rPr lang="ar-IQ" dirty="0" smtClean="0">
                <a:latin typeface="Arial" pitchFamily="34" charset="0"/>
                <a:cs typeface="Arial" pitchFamily="34" charset="0"/>
              </a:rPr>
              <a:t>. سي</a:t>
            </a:r>
            <a:r>
              <a:rPr lang="ar-IQ" dirty="0">
                <a:latin typeface="Arial" pitchFamily="34" charset="0"/>
                <a:cs typeface="Arial" pitchFamily="34" charset="0"/>
              </a:rPr>
              <a:t>. م. 1979, ص48)</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lgn="ctr" rtl="1" fontAlgn="auto">
              <a:spcAft>
                <a:spcPts val="0"/>
              </a:spcAft>
              <a:defRPr/>
            </a:pPr>
            <a:r>
              <a:rPr lang="ar-IQ" sz="3600" b="1" dirty="0" smtClean="0">
                <a:solidFill>
                  <a:schemeClr val="accent4"/>
                </a:solidFill>
                <a:latin typeface="Tahoma" pitchFamily="34" charset="0"/>
                <a:ea typeface="Tahoma" pitchFamily="34" charset="0"/>
                <a:cs typeface="Tahoma" pitchFamily="34" charset="0"/>
              </a:rPr>
              <a:t>4.9 يسوع وشريعة موسى</a:t>
            </a:r>
            <a:endParaRPr lang="en-GB" sz="3600" b="1" dirty="0">
              <a:solidFill>
                <a:schemeClr val="accent4"/>
              </a:solidFill>
              <a:latin typeface="Tahoma" pitchFamily="34" charset="0"/>
              <a:ea typeface="Tahoma" pitchFamily="34" charset="0"/>
              <a:cs typeface="Tahoma" pitchFamily="34" charset="0"/>
            </a:endParaRPr>
          </a:p>
        </p:txBody>
      </p:sp>
      <p:sp>
        <p:nvSpPr>
          <p:cNvPr id="5" name="Title 1"/>
          <p:cNvSpPr txBox="1">
            <a:spLocks/>
          </p:cNvSpPr>
          <p:nvPr/>
        </p:nvSpPr>
        <p:spPr>
          <a:xfrm>
            <a:off x="395288" y="1268413"/>
            <a:ext cx="7620000" cy="1143000"/>
          </a:xfrm>
          <a:prstGeom prst="rect">
            <a:avLst/>
          </a:prstGeom>
        </p:spPr>
        <p:txBody>
          <a:bodyPr anchor="ct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rtl="1">
              <a:defRPr/>
            </a:pPr>
            <a:r>
              <a:rPr lang="ar-IQ" sz="3200" b="1" dirty="0" smtClean="0">
                <a:solidFill>
                  <a:schemeClr val="accent4"/>
                </a:solidFill>
                <a:latin typeface="Tahoma" pitchFamily="34" charset="0"/>
                <a:ea typeface="Tahoma" pitchFamily="34" charset="0"/>
                <a:cs typeface="Tahoma" pitchFamily="34" charset="0"/>
              </a:rPr>
              <a:t>شريعة موسى انتهت</a:t>
            </a:r>
            <a:endParaRPr lang="en-GB" sz="3200" b="1" dirty="0">
              <a:solidFill>
                <a:schemeClr val="accent4"/>
              </a:solidFill>
              <a:latin typeface="Tahoma" pitchFamily="34" charset="0"/>
              <a:ea typeface="Tahoma" pitchFamily="34" charset="0"/>
              <a:cs typeface="Tahoma" pitchFamily="34" charset="0"/>
            </a:endParaRPr>
          </a:p>
        </p:txBody>
      </p:sp>
      <p:sp>
        <p:nvSpPr>
          <p:cNvPr id="6" name="Content Placeholder 2"/>
          <p:cNvSpPr>
            <a:spLocks noGrp="1"/>
          </p:cNvSpPr>
          <p:nvPr>
            <p:ph idx="1"/>
          </p:nvPr>
        </p:nvSpPr>
        <p:spPr>
          <a:xfrm>
            <a:off x="468313" y="2276475"/>
            <a:ext cx="7620000" cy="480060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"لأنه إن تغير الكهنوت [من اللاويين الى المسيح] فبالضرورة يصير تغير للناموس أيضا" (عبرانيين 12:7). فالمسيح "قد صار [كاهنا] ليس بحسب ناموس وصية جسدية ( والتي تقضي انه يمكن لمن ينحدر من نسل لاوي ان يكون كاهنا)، بل بحسب قوة حياة لا تزول" والتي اعطي اياها بفضل ذبيحته الكاملة (عبرانيين 16:7), وعليه "فإنه يصير إبطال الوصية السابقة (اي شريعة موسى) من أجل ضعفها وعدم نفعها، إذ الناموس لم يكمل شيئا. ولكن يصير إدخال رجاء أفضل به نقترب إلى الله" (عبرانيين 18:7, 19)</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ctr" rtl="1">
              <a:defRPr/>
            </a:pPr>
            <a:r>
              <a:rPr lang="ar-IQ" sz="3200" b="1" dirty="0" smtClean="0">
                <a:solidFill>
                  <a:schemeClr val="accent4"/>
                </a:solidFill>
                <a:latin typeface="Tahoma" pitchFamily="34" charset="0"/>
                <a:ea typeface="Tahoma" pitchFamily="34" charset="0"/>
                <a:cs typeface="Tahoma" pitchFamily="34" charset="0"/>
              </a:rPr>
              <a:t>لا يمكن لتشريعات الناموس ان تخلّص</a:t>
            </a:r>
            <a:endParaRPr lang="en-GB" sz="3200" b="1" dirty="0">
              <a:solidFill>
                <a:schemeClr val="accent4"/>
              </a:solidFill>
              <a:latin typeface="Tahoma" pitchFamily="34" charset="0"/>
              <a:ea typeface="Tahoma" pitchFamily="34" charset="0"/>
              <a:cs typeface="Tahoma" pitchFamily="34" charset="0"/>
            </a:endParaRPr>
          </a:p>
        </p:txBody>
      </p:sp>
      <p:sp>
        <p:nvSpPr>
          <p:cNvPr id="11267"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"ولكن أن ليس أحد يتبرر بالناموس عند الله فظاهر، لأن البار بالإيمان يحيا" (</a:t>
            </a:r>
            <a:r>
              <a:rPr lang="ar-IQ" dirty="0" err="1">
                <a:latin typeface="Arial" pitchFamily="34" charset="0"/>
                <a:cs typeface="Arial" pitchFamily="34" charset="0"/>
              </a:rPr>
              <a:t>غلاطية</a:t>
            </a:r>
            <a:r>
              <a:rPr lang="ar-IQ" dirty="0">
                <a:latin typeface="Arial" pitchFamily="34" charset="0"/>
                <a:cs typeface="Arial" pitchFamily="34" charset="0"/>
              </a:rPr>
              <a:t> 11:3, انظر حبقوق4:2)</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"لأن جميع الذين هم من أعمال الناموس هم تحت لعنة، لأنه مكتوب «ملعون كل من لا يثبت في جميع ما هو مكتوب في كتاب الناموس ليعمل به" (</a:t>
            </a:r>
            <a:r>
              <a:rPr lang="ar-IQ" dirty="0" err="1">
                <a:latin typeface="Arial" pitchFamily="34" charset="0"/>
                <a:cs typeface="Arial" pitchFamily="34" charset="0"/>
              </a:rPr>
              <a:t>غلاطية</a:t>
            </a:r>
            <a:r>
              <a:rPr lang="ar-IQ" dirty="0">
                <a:latin typeface="Arial" pitchFamily="34" charset="0"/>
                <a:cs typeface="Arial" pitchFamily="34" charset="0"/>
              </a:rPr>
              <a:t> 10:3)</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يجب ان نضع نصب اعيننا تطبيق كل ما في الناموس فيما لو اردنا ان ننال الخلاص عبر العمل بتشريعاته, والا </a:t>
            </a:r>
            <a:r>
              <a:rPr lang="ar-IQ" dirty="0" smtClean="0">
                <a:latin typeface="Arial" pitchFamily="34" charset="0"/>
                <a:cs typeface="Arial" pitchFamily="34" charset="0"/>
              </a:rPr>
              <a:t>فأننا </a:t>
            </a:r>
            <a:r>
              <a:rPr lang="ar-IQ" dirty="0">
                <a:latin typeface="Arial" pitchFamily="34" charset="0"/>
                <a:cs typeface="Arial" pitchFamily="34" charset="0"/>
              </a:rPr>
              <a:t>سندان بعصيانه (</a:t>
            </a:r>
            <a:r>
              <a:rPr lang="ar-IQ" dirty="0" err="1">
                <a:latin typeface="Arial" pitchFamily="34" charset="0"/>
                <a:cs typeface="Arial" pitchFamily="34" charset="0"/>
              </a:rPr>
              <a:t>غلاطية</a:t>
            </a:r>
            <a:r>
              <a:rPr lang="ar-IQ" dirty="0">
                <a:latin typeface="Arial" pitchFamily="34" charset="0"/>
                <a:cs typeface="Arial" pitchFamily="34" charset="0"/>
              </a:rPr>
              <a:t> 10:3)</a:t>
            </a:r>
          </a:p>
          <a:p>
            <a:pPr algn="r" rtl="1" fontAlgn="auto">
              <a:spcAft>
                <a:spcPts val="0"/>
              </a:spcAft>
              <a:buClr>
                <a:schemeClr val="accent2">
                  <a:lumMod val="50000"/>
                </a:schemeClr>
              </a:buClr>
              <a:buSzPct val="80000"/>
              <a:buFont typeface="Wingdings" pitchFamily="2" charset="2"/>
              <a:buChar char="v"/>
              <a:defRPr/>
            </a:pPr>
            <a:r>
              <a:rPr lang="ar-IQ" dirty="0">
                <a:latin typeface="Arial" pitchFamily="34" charset="0"/>
                <a:cs typeface="Arial" pitchFamily="34" charset="0"/>
              </a:rPr>
              <a:t>"إذ نعلم أن الإنسان لا يتبرر بأعمال الناموس، بل بإيمان يسوع المسيح... لنتبرر بإيمان يسوع لا بأعمال الناموس. لأنه بأعمال الناموس لا يتبرر جسد ما...  ليس أحد يتبرر بالناموس... وبهذا [اي بالمسيح] يتبرر كل من يؤمن من كل ما لم تقدروا أن تتبرروا منه بناموس موسى" (</a:t>
            </a:r>
            <a:r>
              <a:rPr lang="ar-IQ" dirty="0" err="1">
                <a:latin typeface="Arial" pitchFamily="34" charset="0"/>
                <a:cs typeface="Arial" pitchFamily="34" charset="0"/>
              </a:rPr>
              <a:t>غلاطية</a:t>
            </a:r>
            <a:r>
              <a:rPr lang="ar-IQ" dirty="0">
                <a:latin typeface="Arial" pitchFamily="34" charset="0"/>
                <a:cs typeface="Arial" pitchFamily="34" charset="0"/>
              </a:rPr>
              <a:t> 16:2, 11:3, اعمال 39:13)</a:t>
            </a:r>
            <a:endParaRPr lang="en-GB" dirty="0">
              <a:latin typeface="Arial" pitchFamily="34" charset="0"/>
              <a:cs typeface="Arial" pitchFamily="34" charset="0"/>
            </a:endParaRPr>
          </a:p>
        </p:txBody>
      </p:sp>
      <p:sp>
        <p:nvSpPr>
          <p:cNvPr id="4" name="Title 1"/>
          <p:cNvSpPr>
            <a:spLocks noGrp="1"/>
          </p:cNvSpPr>
          <p:nvPr>
            <p:ph type="title"/>
          </p:nvPr>
        </p:nvSpPr>
        <p:spPr/>
        <p:txBody>
          <a:bodyPr/>
          <a:lstStyle/>
          <a:p>
            <a:pPr algn="ctr" rtl="1">
              <a:defRPr/>
            </a:pPr>
            <a:r>
              <a:rPr lang="ar-IQ" sz="3200" b="1" dirty="0" smtClean="0">
                <a:solidFill>
                  <a:schemeClr val="accent4"/>
                </a:solidFill>
                <a:latin typeface="Tahoma" pitchFamily="34" charset="0"/>
                <a:ea typeface="Tahoma" pitchFamily="34" charset="0"/>
                <a:cs typeface="Tahoma" pitchFamily="34" charset="0"/>
              </a:rPr>
              <a:t>لا يمكن لتشريعات الناموس ان تخلص</a:t>
            </a:r>
            <a:endParaRPr lang="en-GB" sz="3200" b="1" dirty="0">
              <a:solidFill>
                <a:schemeClr val="accent4"/>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TotalTime>
  <Words>1465</Words>
  <Application>Microsoft Office PowerPoint</Application>
  <PresentationFormat>عرض على الشاشة (3:4)‏</PresentationFormat>
  <Paragraphs>85</Paragraphs>
  <Slides>20</Slides>
  <Notes>0</Notes>
  <HiddenSlides>0</HiddenSlides>
  <MMClips>0</MMClips>
  <ScaleCrop>false</ScaleCrop>
  <HeadingPairs>
    <vt:vector size="4" baseType="variant">
      <vt:variant>
        <vt:lpstr>نسق</vt:lpstr>
      </vt:variant>
      <vt:variant>
        <vt:i4>1</vt:i4>
      </vt:variant>
      <vt:variant>
        <vt:lpstr>عناوين الشرائح</vt:lpstr>
      </vt:variant>
      <vt:variant>
        <vt:i4>20</vt:i4>
      </vt:variant>
    </vt:vector>
  </HeadingPairs>
  <TitlesOfParts>
    <vt:vector size="21" baseType="lpstr">
      <vt:lpstr>Adjacency</vt:lpstr>
      <vt:lpstr>اسس الكتاب المقدس الدراسة 9 عمل يسوع </vt:lpstr>
      <vt:lpstr>www.biblebasicsonline.com www.carelinks.net Email: info@carelinks.net </vt:lpstr>
      <vt:lpstr>عرض تقديمي في PowerPoint</vt:lpstr>
      <vt:lpstr>3.9 يسوع ممثلنا</vt:lpstr>
      <vt:lpstr>لم يكن يسوع بديلا لنا</vt:lpstr>
      <vt:lpstr>الاصوات الاخرى</vt:lpstr>
      <vt:lpstr>4.9 يسوع وشريعة موسى</vt:lpstr>
      <vt:lpstr>لا يمكن لتشريعات الناموس ان تخلّص</vt:lpstr>
      <vt:lpstr>لا يمكن لتشريعات الناموس ان تخلص</vt:lpstr>
      <vt:lpstr>كولوسي 2</vt:lpstr>
      <vt:lpstr>كل الاطعمة طاهرة</vt:lpstr>
      <vt:lpstr>5.9 السبت</vt:lpstr>
      <vt:lpstr>السبت هو علامة بين الله واسرائيل</vt:lpstr>
      <vt:lpstr>السبت انتهى</vt:lpstr>
      <vt:lpstr>السبت والخلاص</vt:lpstr>
      <vt:lpstr>الوصايا العشر ليست منفصلة عن «شريعة موسى»</vt:lpstr>
      <vt:lpstr>العهد القديم تم استبداله بالعهد الجديد</vt:lpstr>
      <vt:lpstr>الوصايا التسع الاخرى واعادتها في العهد الجديد</vt:lpstr>
      <vt:lpstr>www.biblebasicsonline.com www.carelinks.net Email: info@carelinks.net </vt:lpstr>
      <vt:lpstr>Study 9: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Wissam</cp:lastModifiedBy>
  <cp:revision>32</cp:revision>
  <dcterms:created xsi:type="dcterms:W3CDTF">2012-04-16T19:41:35Z</dcterms:created>
  <dcterms:modified xsi:type="dcterms:W3CDTF">2012-06-21T17:06:08Z</dcterms:modified>
</cp:coreProperties>
</file>