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7" r:id="rId9"/>
    <p:sldId id="268" r:id="rId10"/>
    <p:sldId id="269" r:id="rId11"/>
    <p:sldId id="270" r:id="rId12"/>
    <p:sldId id="271" r:id="rId13"/>
    <p:sldId id="263" r:id="rId14"/>
    <p:sldId id="264" r:id="rId15"/>
    <p:sldId id="272" r:id="rId16"/>
    <p:sldId id="273" r:id="rId17"/>
    <p:sldId id="274" r:id="rId18"/>
    <p:sldId id="275" r:id="rId19"/>
    <p:sldId id="27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D61560-63D4-4B39-8D8F-5A5F4DE0A055}" type="datetimeFigureOut">
              <a:rPr lang="en-GB" smtClean="0"/>
              <a:pPr/>
              <a:t>26/07/2012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133AF5-2068-4E59-B8A5-D19CDCD69CF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D61560-63D4-4B39-8D8F-5A5F4DE0A055}" type="datetimeFigureOut">
              <a:rPr lang="en-GB" smtClean="0"/>
              <a:pPr/>
              <a:t>26/07/2012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133AF5-2068-4E59-B8A5-D19CDCD69CF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Some Psychology for Preachers</a:t>
            </a:r>
            <a:endParaRPr lang="en-GB" dirty="0"/>
          </a:p>
        </p:txBody>
      </p:sp>
      <p:sp>
        <p:nvSpPr>
          <p:cNvPr id="3" name="Subtitle 2"/>
          <p:cNvSpPr>
            <a:spLocks noGrp="1"/>
          </p:cNvSpPr>
          <p:nvPr>
            <p:ph type="subTitle" idx="1"/>
          </p:nvPr>
        </p:nvSpPr>
        <p:spPr/>
        <p:txBody>
          <a:bodyPr/>
          <a:lstStyle/>
          <a:p>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[4]</a:t>
            </a:r>
            <a:endParaRPr lang="en-GB" dirty="0"/>
          </a:p>
        </p:txBody>
      </p:sp>
      <p:sp>
        <p:nvSpPr>
          <p:cNvPr id="3" name="Content Placeholder 2"/>
          <p:cNvSpPr>
            <a:spLocks noGrp="1"/>
          </p:cNvSpPr>
          <p:nvPr>
            <p:ph idx="1"/>
          </p:nvPr>
        </p:nvSpPr>
        <p:spPr/>
        <p:txBody>
          <a:bodyPr/>
          <a:lstStyle/>
          <a:p>
            <a:r>
              <a:rPr lang="en-GB" dirty="0" smtClean="0"/>
              <a:t>4) Replace the hurt with love by forgiving those involved in the painful memory. This forgiveness has to be given unconditionally and irrespective of repentance. The focus then ceases to be on the hurt, but on change and growth. </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[5]</a:t>
            </a:r>
            <a:endParaRPr lang="en-GB" dirty="0"/>
          </a:p>
        </p:txBody>
      </p:sp>
      <p:sp>
        <p:nvSpPr>
          <p:cNvPr id="3" name="Content Placeholder 2"/>
          <p:cNvSpPr>
            <a:spLocks noGrp="1"/>
          </p:cNvSpPr>
          <p:nvPr>
            <p:ph idx="1"/>
          </p:nvPr>
        </p:nvSpPr>
        <p:spPr/>
        <p:txBody>
          <a:bodyPr/>
          <a:lstStyle/>
          <a:p>
            <a:r>
              <a:rPr lang="en-GB" dirty="0" smtClean="0"/>
              <a:t>5) Become thankful for the memory, believing that truly “all things work together for good”. Look for the “good” in the situation. Joseph clearly did this when he comforted his brothers that “You meant it for evil, but God intended it to save lives” (Gen. 50). In this way we can do as Paul said and modelled in 1 Thess. 5: “Give thanks in all circumstances, for this is God’s will for you in Christ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Interpersonal Conflict</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Myths About Suicide</a:t>
            </a:r>
            <a:endParaRPr lang="en-GB" dirty="0"/>
          </a:p>
        </p:txBody>
      </p:sp>
      <p:sp>
        <p:nvSpPr>
          <p:cNvPr id="3" name="Content Placeholder 2"/>
          <p:cNvSpPr>
            <a:spLocks noGrp="1"/>
          </p:cNvSpPr>
          <p:nvPr>
            <p:ph idx="1"/>
          </p:nvPr>
        </p:nvSpPr>
        <p:spPr/>
        <p:txBody>
          <a:bodyPr>
            <a:normAutofit fontScale="62500" lnSpcReduction="20000"/>
          </a:bodyPr>
          <a:lstStyle/>
          <a:p>
            <a:r>
              <a:rPr lang="en-GB" dirty="0"/>
              <a:t>“• People who talk about suicide never do it—they just want attention. False. Not everyone who talks about suicide actually does it, but most people who commit suicide do tell</a:t>
            </a:r>
            <a:br>
              <a:rPr lang="en-GB" dirty="0"/>
            </a:br>
            <a:r>
              <a:rPr lang="en-GB" dirty="0"/>
              <a:t>someone before doing so—as a cry for help. Any serious statement about suicide is a real danger signal and should not be ignored.</a:t>
            </a:r>
            <a:br>
              <a:rPr lang="en-GB" dirty="0"/>
            </a:br>
            <a:r>
              <a:rPr lang="en-GB" dirty="0"/>
              <a:t>• Adolescents are much more likely to commit suicide than adults. False. The adolescent suicide rate is about the same as adult rates. The people most at risk for suicide are older</a:t>
            </a:r>
            <a:br>
              <a:rPr lang="en-GB" dirty="0"/>
            </a:br>
            <a:r>
              <a:rPr lang="en-GB" dirty="0"/>
              <a:t>males, someone such as the retiring teacher. </a:t>
            </a:r>
            <a:br>
              <a:rPr lang="en-GB" dirty="0"/>
            </a:br>
            <a:r>
              <a:rPr lang="en-GB" dirty="0"/>
              <a:t>• People are more likely to commit suicide around the Christmas holidays, not in the spring of the year (when the school year is ending). False. The holidays have one of the lowest suicide rates, and spring has the highest.</a:t>
            </a:r>
            <a:br>
              <a:rPr lang="en-GB" dirty="0"/>
            </a:br>
            <a:r>
              <a:rPr lang="en-GB" dirty="0"/>
              <a:t>• One should not mention suicide when talking to depressed people because it may give them ideas. False. Such people often have such thoughts already and should be encouraged to express them. In fact, talking about it may discourage people from doing 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Stages in Bereavement</a:t>
            </a:r>
            <a:endParaRPr lang="en-GB" dirty="0"/>
          </a:p>
        </p:txBody>
      </p:sp>
      <p:sp>
        <p:nvSpPr>
          <p:cNvPr id="3" name="Content Placeholder 2"/>
          <p:cNvSpPr>
            <a:spLocks noGrp="1"/>
          </p:cNvSpPr>
          <p:nvPr>
            <p:ph idx="1"/>
          </p:nvPr>
        </p:nvSpPr>
        <p:spPr/>
        <p:txBody>
          <a:bodyPr/>
          <a:lstStyle/>
          <a:p>
            <a:r>
              <a:rPr lang="en-GB" dirty="0" smtClean="0"/>
              <a:t>-</a:t>
            </a:r>
            <a:r>
              <a:rPr lang="en-GB" dirty="0"/>
              <a:t>          Initial shock</a:t>
            </a:r>
            <a:endParaRPr lang="en-GB" dirty="0" smtClean="0"/>
          </a:p>
          <a:p>
            <a:r>
              <a:rPr lang="en-GB" dirty="0" smtClean="0"/>
              <a:t>-</a:t>
            </a:r>
            <a:r>
              <a:rPr lang="en-GB" dirty="0"/>
              <a:t>          A period of anger and the need for support from others. </a:t>
            </a:r>
            <a:endParaRPr lang="en-GB" dirty="0" smtClean="0"/>
          </a:p>
          <a:p>
            <a:r>
              <a:rPr lang="en-GB" dirty="0" smtClean="0"/>
              <a:t>-</a:t>
            </a:r>
            <a:r>
              <a:rPr lang="en-GB" dirty="0"/>
              <a:t>          A more intense period of grieving, often involving despair, withdrawal and disorganization.</a:t>
            </a:r>
            <a:endParaRPr lang="en-GB" dirty="0" smtClean="0"/>
          </a:p>
          <a:p>
            <a:r>
              <a:rPr lang="en-GB" dirty="0" smtClean="0"/>
              <a:t>-</a:t>
            </a:r>
            <a:r>
              <a:rPr lang="en-GB" dirty="0"/>
              <a:t>          A period of recovery leading to the resumption of normal life.</a:t>
            </a:r>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smtClean="0"/>
              <a:t>1 Cor. 7:14  For the unbelieving husband is sanctified in the wife, and the unbelieving wife is sanctified in the brother: else were your children unclean; but now are they holy. </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Depression</a:t>
            </a:r>
            <a:r>
              <a:rPr lang="en-GB" dirty="0" smtClean="0"/>
              <a:t/>
            </a:r>
            <a:br>
              <a:rPr lang="en-GB" dirty="0" smtClean="0"/>
            </a:br>
            <a:endParaRPr lang="en-GB" dirty="0"/>
          </a:p>
        </p:txBody>
      </p:sp>
      <p:sp>
        <p:nvSpPr>
          <p:cNvPr id="3" name="Content Placeholder 2"/>
          <p:cNvSpPr>
            <a:spLocks noGrp="1"/>
          </p:cNvSpPr>
          <p:nvPr>
            <p:ph idx="1"/>
          </p:nvPr>
        </p:nvSpPr>
        <p:spPr/>
        <p:txBody>
          <a:bodyPr/>
          <a:lstStyle/>
          <a:p>
            <a:r>
              <a:rPr lang="en-GB" dirty="0" smtClean="0"/>
              <a:t>About 1 in 5 women and 1 in 10 men experience clinical depression at some time in their lives. </a:t>
            </a:r>
          </a:p>
          <a:p>
            <a:r>
              <a:rPr lang="en-GB" dirty="0" smtClean="0"/>
              <a:t>The Bible talks a lot about the need for fellowship, of having many counsellors or close spiritual friends (Prov. 11:14; 12:15; 13:10; 15:22; 20:18; 24:6)</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Disorders</a:t>
            </a:r>
            <a:endParaRPr lang="en-GB" dirty="0"/>
          </a:p>
        </p:txBody>
      </p:sp>
      <p:sp>
        <p:nvSpPr>
          <p:cNvPr id="3" name="Content Placeholder 2"/>
          <p:cNvSpPr>
            <a:spLocks noGrp="1"/>
          </p:cNvSpPr>
          <p:nvPr>
            <p:ph idx="1"/>
          </p:nvPr>
        </p:nvSpPr>
        <p:spPr/>
        <p:txBody>
          <a:bodyPr/>
          <a:lstStyle/>
          <a:p>
            <a:r>
              <a:rPr lang="en-GB" dirty="0" smtClean="0"/>
              <a:t>Cognitive therapy for “All or none” problems:</a:t>
            </a:r>
          </a:p>
          <a:p>
            <a:r>
              <a:rPr lang="en-GB" dirty="0" smtClean="0"/>
              <a:t>- Assuming the house will flood because one tap is slightly leaking into the bath tub</a:t>
            </a:r>
          </a:p>
          <a:p>
            <a:r>
              <a:rPr lang="en-GB" dirty="0" smtClean="0"/>
              <a:t>- “I’m afraid of dogs, they always bite me” </a:t>
            </a:r>
          </a:p>
          <a:p>
            <a:r>
              <a:rPr lang="en-GB" dirty="0" smtClean="0"/>
              <a:t>- “I can no longer drive after the accident”</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Giving a Bible talk</a:t>
            </a:r>
            <a:endParaRPr lang="en-GB" dirty="0"/>
          </a:p>
        </p:txBody>
      </p:sp>
      <p:sp>
        <p:nvSpPr>
          <p:cNvPr id="3" name="Content Placeholder 2"/>
          <p:cNvSpPr>
            <a:spLocks noGrp="1"/>
          </p:cNvSpPr>
          <p:nvPr>
            <p:ph idx="1"/>
          </p:nvPr>
        </p:nvSpPr>
        <p:spPr/>
        <p:txBody>
          <a:bodyPr/>
          <a:lstStyle/>
          <a:p>
            <a:r>
              <a:rPr lang="en-GB" b="1" dirty="0" smtClean="0"/>
              <a:t>The Need is the Call</a:t>
            </a:r>
          </a:p>
          <a:p>
            <a:r>
              <a:rPr lang="en-GB" b="1" dirty="0" smtClean="0"/>
              <a:t>Consider your Audience</a:t>
            </a:r>
          </a:p>
          <a:p>
            <a:r>
              <a:rPr lang="en-GB" b="1" dirty="0" smtClean="0"/>
              <a:t>Teaching Style: </a:t>
            </a:r>
            <a:r>
              <a:rPr lang="en-GB" dirty="0" smtClean="0"/>
              <a:t>Mark 4:33: Jesus taught the word to the people as they were able to hear it</a:t>
            </a:r>
          </a:p>
          <a:p>
            <a:r>
              <a:rPr lang="en-GB" b="1" smtClean="0"/>
              <a:t>To the Glory of God</a:t>
            </a: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psychmissionary.jpg"/>
          <p:cNvPicPr>
            <a:picLocks noGrp="1" noChangeAspect="1"/>
          </p:cNvPicPr>
          <p:nvPr>
            <p:ph idx="1"/>
          </p:nvPr>
        </p:nvPicPr>
        <p:blipFill>
          <a:blip r:embed="rId2" cstate="print"/>
          <a:stretch>
            <a:fillRect/>
          </a:stretch>
        </p:blipFill>
        <p:spPr>
          <a:xfrm>
            <a:off x="1334102" y="476672"/>
            <a:ext cx="7145408" cy="619268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women.jpg"/>
          <p:cNvPicPr>
            <a:picLocks noGrp="1" noChangeAspect="1"/>
          </p:cNvPicPr>
          <p:nvPr>
            <p:ph idx="1"/>
          </p:nvPr>
        </p:nvPicPr>
        <p:blipFill>
          <a:blip r:embed="rId2" cstate="print"/>
          <a:stretch>
            <a:fillRect/>
          </a:stretch>
        </p:blipFill>
        <p:spPr>
          <a:xfrm>
            <a:off x="2915816" y="332656"/>
            <a:ext cx="3843725" cy="6203481"/>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duckrabb.jpg"/>
          <p:cNvPicPr>
            <a:picLocks noGrp="1" noChangeAspect="1"/>
          </p:cNvPicPr>
          <p:nvPr>
            <p:ph idx="1"/>
          </p:nvPr>
        </p:nvPicPr>
        <p:blipFill>
          <a:blip r:embed="rId2" cstate="print"/>
          <a:stretch>
            <a:fillRect/>
          </a:stretch>
        </p:blipFill>
        <p:spPr>
          <a:xfrm>
            <a:off x="1207035" y="476672"/>
            <a:ext cx="7170031" cy="6381328"/>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 guilt feelings [1]</a:t>
            </a:r>
            <a:endParaRPr lang="en-GB" dirty="0"/>
          </a:p>
        </p:txBody>
      </p:sp>
      <p:sp>
        <p:nvSpPr>
          <p:cNvPr id="3" name="Content Placeholder 2"/>
          <p:cNvSpPr>
            <a:spLocks noGrp="1"/>
          </p:cNvSpPr>
          <p:nvPr>
            <p:ph idx="1"/>
          </p:nvPr>
        </p:nvSpPr>
        <p:spPr/>
        <p:txBody>
          <a:bodyPr/>
          <a:lstStyle/>
          <a:p>
            <a:r>
              <a:rPr lang="en-GB" dirty="0"/>
              <a:t>• Falling short of others’ or your own expectations. </a:t>
            </a:r>
            <a:endParaRPr lang="en-GB" dirty="0" smtClean="0"/>
          </a:p>
          <a:p>
            <a:r>
              <a:rPr lang="en-GB" dirty="0"/>
              <a:t>• Not forgiving yourself</a:t>
            </a:r>
            <a:endParaRPr lang="en-GB" dirty="0" smtClean="0"/>
          </a:p>
          <a:p>
            <a:r>
              <a:rPr lang="en-GB" dirty="0"/>
              <a:t>• Being guilt tripped by others, who often unconsciously try to get others to join in their scheme- Martha guilt tripping Mary for not helping enough with the cooking, and seeking to get Jesus involved in the trip, is a classic. </a:t>
            </a: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Sources of guilt feelings [2]</a:t>
            </a:r>
            <a:endParaRPr lang="en-GB" dirty="0"/>
          </a:p>
        </p:txBody>
      </p:sp>
      <p:sp>
        <p:nvSpPr>
          <p:cNvPr id="3" name="Content Placeholder 2"/>
          <p:cNvSpPr>
            <a:spLocks noGrp="1"/>
          </p:cNvSpPr>
          <p:nvPr>
            <p:ph idx="1"/>
          </p:nvPr>
        </p:nvSpPr>
        <p:spPr/>
        <p:txBody>
          <a:bodyPr>
            <a:normAutofit fontScale="70000" lnSpcReduction="20000"/>
          </a:bodyPr>
          <a:lstStyle/>
          <a:p>
            <a:r>
              <a:rPr lang="en-GB" dirty="0"/>
              <a:t>• Oversensitive or dysfunctional conscience. Parts of our conscience are learnt within our upbringing or culture, leading us to feel guilty for some things which aren’t sinful. </a:t>
            </a:r>
            <a:br>
              <a:rPr lang="en-GB" dirty="0"/>
            </a:br>
            <a:r>
              <a:rPr lang="en-GB" dirty="0"/>
              <a:t>• Survivor guilt- feeling guilty that you survived when others did not, or feeling guilty about what you had to do to survive. </a:t>
            </a:r>
            <a:br>
              <a:rPr lang="en-GB" dirty="0"/>
            </a:br>
            <a:r>
              <a:rPr lang="en-GB" dirty="0"/>
              <a:t> • The experience of temptation can make us feel guilty. But Jesus was perfect despite being tempted in all points like as we are (Heb. 4:15,16). </a:t>
            </a:r>
            <a:endParaRPr lang="en-GB" dirty="0" smtClean="0"/>
          </a:p>
          <a:p>
            <a:r>
              <a:rPr lang="en-GB" dirty="0"/>
              <a:t>  • We may confuse guilt with shame. Shame is related to falling short of others’ expectations, that’s all. It may be that in early childhood we were shouted at by our mother one Summer for taking our clothes off and walking naked on the balcony. Perhaps she said: “Shame on you!”. And every time we take our clothes off outside in Summer- we may be tempted to feel shame.</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Dealing with the </a:t>
            </a:r>
            <a:r>
              <a:rPr lang="en-GB" b="1" dirty="0" smtClean="0"/>
              <a:t>Past [1]</a:t>
            </a:r>
            <a:endParaRPr lang="en-GB" dirty="0"/>
          </a:p>
        </p:txBody>
      </p:sp>
      <p:sp>
        <p:nvSpPr>
          <p:cNvPr id="3" name="Content Placeholder 2"/>
          <p:cNvSpPr>
            <a:spLocks noGrp="1"/>
          </p:cNvSpPr>
          <p:nvPr>
            <p:ph idx="1"/>
          </p:nvPr>
        </p:nvSpPr>
        <p:spPr/>
        <p:txBody>
          <a:bodyPr>
            <a:normAutofit/>
          </a:bodyPr>
          <a:lstStyle/>
          <a:p>
            <a:r>
              <a:rPr lang="en-GB" dirty="0"/>
              <a:t>1)Thank God for His gifts given. When Joseph told his brothers about how far God had advanced him in Egypt (Gen. 45), this wasn’t bragging, but rather a deep gratitude which had helped him deal with his past. Some are so focused on the damage done to them that they need our assistance in perceiving God’s gifts / grace to them.</a:t>
            </a:r>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[2]</a:t>
            </a:r>
            <a:endParaRPr lang="en-GB" dirty="0"/>
          </a:p>
        </p:txBody>
      </p:sp>
      <p:sp>
        <p:nvSpPr>
          <p:cNvPr id="3" name="Content Placeholder 2"/>
          <p:cNvSpPr>
            <a:spLocks noGrp="1"/>
          </p:cNvSpPr>
          <p:nvPr>
            <p:ph idx="1"/>
          </p:nvPr>
        </p:nvSpPr>
        <p:spPr/>
        <p:txBody>
          <a:bodyPr/>
          <a:lstStyle/>
          <a:p>
            <a:r>
              <a:rPr lang="en-GB" dirty="0" smtClean="0"/>
              <a:t>2) Recognize that sometimes God doesn’t heal us. Other times, as with Joseph remaining in prison for another two years after he had interpreted the cupbearer’s dream, God delays the time of healing. He knows best.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Dealing with the Past [3]</a:t>
            </a:r>
            <a:endParaRPr lang="en-GB" dirty="0"/>
          </a:p>
        </p:txBody>
      </p:sp>
      <p:sp>
        <p:nvSpPr>
          <p:cNvPr id="3" name="Content Placeholder 2"/>
          <p:cNvSpPr>
            <a:spLocks noGrp="1"/>
          </p:cNvSpPr>
          <p:nvPr>
            <p:ph idx="1"/>
          </p:nvPr>
        </p:nvSpPr>
        <p:spPr/>
        <p:txBody>
          <a:bodyPr/>
          <a:lstStyle/>
          <a:p>
            <a:r>
              <a:rPr lang="en-GB" dirty="0" smtClean="0"/>
              <a:t>3) Share the memory with God. This involves returning to the memory of the original event causing the problem. This will arouse the emotions, and they need to surface for them to be healed. Encourage the person to speak and write about the original memory.</a:t>
            </a:r>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TotalTime>
  <Words>662</Words>
  <Application>Microsoft Office PowerPoint</Application>
  <PresentationFormat>On-screen Show (4:3)</PresentationFormat>
  <Paragraphs>40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Some Psychology for Preachers</vt:lpstr>
      <vt:lpstr>Slide 2</vt:lpstr>
      <vt:lpstr>Slide 3</vt:lpstr>
      <vt:lpstr>Slide 4</vt:lpstr>
      <vt:lpstr>Sources of guilt feelings [1]</vt:lpstr>
      <vt:lpstr>Sources of guilt feelings [2]</vt:lpstr>
      <vt:lpstr>Dealing with the Past [1]</vt:lpstr>
      <vt:lpstr>Dealing with the Past [2]</vt:lpstr>
      <vt:lpstr>Dealing with the Past [3]</vt:lpstr>
      <vt:lpstr>Dealing with the Past [4]</vt:lpstr>
      <vt:lpstr>Dealing with the Past [5]</vt:lpstr>
      <vt:lpstr>Interpersonal Conflict</vt:lpstr>
      <vt:lpstr>Myths About Suicide</vt:lpstr>
      <vt:lpstr>Stages in Bereavement</vt:lpstr>
      <vt:lpstr>Slide 15</vt:lpstr>
      <vt:lpstr>Depression </vt:lpstr>
      <vt:lpstr>Disorders</vt:lpstr>
      <vt:lpstr>Slide 18</vt:lpstr>
      <vt:lpstr>Giving a Bible talk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Psychology for Preachers</dc:title>
  <dc:creator>John</dc:creator>
  <cp:lastModifiedBy>John</cp:lastModifiedBy>
  <cp:revision>4</cp:revision>
  <dcterms:created xsi:type="dcterms:W3CDTF">2012-07-18T22:28:17Z</dcterms:created>
  <dcterms:modified xsi:type="dcterms:W3CDTF">2012-07-26T11:34:04Z</dcterms:modified>
</cp:coreProperties>
</file>